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66" r:id="rId2"/>
    <p:sldId id="26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1" y="6501601"/>
            <a:ext cx="12192000" cy="356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0" y="0"/>
            <a:ext cx="12192000" cy="112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583674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/>
              <a:t>Emotion Analysis | Corpus </a:t>
            </a:r>
            <a:r>
              <a:rPr lang="de-DE" dirty="0" err="1"/>
              <a:t>Creation</a:t>
            </a:r>
            <a:r>
              <a:rPr lang="de-DE" dirty="0"/>
              <a:t>				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978" y="6583674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71021"/>
            <a:ext cx="12192000" cy="6964531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316913"/>
            <a:ext cx="5520000" cy="5520000"/>
          </a:xfrm>
          <a:solidFill>
            <a:schemeClr val="bg1"/>
          </a:solidFill>
        </p:spPr>
        <p:txBody>
          <a:bodyPr bIns="0" anchor="ctr"/>
          <a:lstStyle/>
          <a:p>
            <a:r>
              <a:rPr lang="de-DE" sz="3800" dirty="0">
                <a:solidFill>
                  <a:schemeClr val="tx1"/>
                </a:solidFill>
              </a:rPr>
              <a:t>Corpus </a:t>
            </a:r>
            <a:r>
              <a:rPr lang="de-DE" sz="3800" dirty="0" err="1">
                <a:solidFill>
                  <a:schemeClr val="tx1"/>
                </a:solidFill>
              </a:rPr>
              <a:t>Creation</a:t>
            </a:r>
            <a:br>
              <a:rPr lang="de-DE" sz="3800" dirty="0">
                <a:solidFill>
                  <a:schemeClr val="tx1"/>
                </a:solidFill>
              </a:rPr>
            </a:br>
            <a:r>
              <a:rPr lang="de-DE" sz="2400" b="0" dirty="0">
                <a:solidFill>
                  <a:schemeClr val="tx1"/>
                </a:solidFill>
              </a:rPr>
              <a:t>Emotion Analysis</a:t>
            </a:r>
            <a:br>
              <a:rPr lang="de-DE" sz="2400" b="0" dirty="0">
                <a:solidFill>
                  <a:schemeClr val="tx1"/>
                </a:solidFill>
              </a:rPr>
            </a:br>
            <a:r>
              <a:rPr lang="de-DE" sz="2400" b="0" dirty="0" err="1">
                <a:solidFill>
                  <a:schemeClr val="tx1"/>
                </a:solidFill>
              </a:rPr>
              <a:t>Assignment</a:t>
            </a:r>
            <a:r>
              <a:rPr lang="de-DE" sz="2400" b="0" dirty="0">
                <a:solidFill>
                  <a:schemeClr val="tx1"/>
                </a:solidFill>
              </a:rPr>
              <a:t> 1</a:t>
            </a:r>
            <a:br>
              <a:rPr lang="de-DE" sz="2400" b="0" dirty="0">
                <a:solidFill>
                  <a:schemeClr val="tx1"/>
                </a:solidFill>
              </a:rPr>
            </a:br>
            <a:endParaRPr lang="de-DE" sz="2400" b="0" dirty="0">
              <a:solidFill>
                <a:schemeClr val="tx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6800" y="4137712"/>
            <a:ext cx="1980000" cy="1980000"/>
          </a:xfrm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Felix Bühler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Carlotta Quensel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Max Wegge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F28910-08C6-49E3-93C2-9F95678C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5653"/>
          <a:stretch/>
        </p:blipFill>
        <p:spPr>
          <a:xfrm>
            <a:off x="7920216" y="-71021"/>
            <a:ext cx="3161489" cy="10935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2D3285B-AFA9-4EEC-9D65-3C3599656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73890"/>
          <a:stretch/>
        </p:blipFill>
        <p:spPr>
          <a:xfrm>
            <a:off x="11081705" y="-71021"/>
            <a:ext cx="1110295" cy="10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Preparations</a:t>
            </a:r>
            <a:br>
              <a:rPr lang="de-DE" dirty="0"/>
            </a:br>
            <a:r>
              <a:rPr lang="de-DE" b="0" dirty="0"/>
              <a:t>Data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E5955-7391-4A51-A52F-FCFCC581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3543299"/>
            <a:ext cx="10991849" cy="2742545"/>
          </a:xfrm>
        </p:spPr>
        <p:txBody>
          <a:bodyPr/>
          <a:lstStyle/>
          <a:p>
            <a:r>
              <a:rPr lang="de-DE" dirty="0"/>
              <a:t>Reddit </a:t>
            </a:r>
            <a:r>
              <a:rPr lang="de-DE" dirty="0" err="1"/>
              <a:t>threat</a:t>
            </a:r>
            <a:r>
              <a:rPr lang="de-DE" dirty="0"/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https://www.reddit.com/r/AskReddit/comments/5nrh7b/redditors_who_live_with_their_sos_what_changed/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encourages</a:t>
            </a:r>
            <a:r>
              <a:rPr lang="de-DE" dirty="0"/>
              <a:t> emotional </a:t>
            </a:r>
            <a:r>
              <a:rPr lang="de-DE" dirty="0" err="1"/>
              <a:t>responses</a:t>
            </a:r>
            <a:r>
              <a:rPr lang="de-DE" dirty="0"/>
              <a:t> (positive and negative)</a:t>
            </a:r>
          </a:p>
          <a:p>
            <a:pPr lvl="1"/>
            <a:r>
              <a:rPr lang="de-DE" dirty="0"/>
              <a:t>ca. 500 original </a:t>
            </a:r>
            <a:r>
              <a:rPr lang="de-DE" dirty="0" err="1"/>
              <a:t>comments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conversations</a:t>
            </a:r>
            <a:r>
              <a:rPr lang="de-DE" dirty="0"/>
              <a:t>,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/</a:t>
            </a:r>
            <a:r>
              <a:rPr lang="de-DE" dirty="0" err="1"/>
              <a:t>comments</a:t>
            </a:r>
            <a:r>
              <a:rPr lang="de-DE" dirty="0"/>
              <a:t>/bots</a:t>
            </a:r>
          </a:p>
          <a:p>
            <a:pPr lvl="1"/>
            <a:r>
              <a:rPr lang="de-DE" dirty="0" err="1"/>
              <a:t>first</a:t>
            </a:r>
            <a:r>
              <a:rPr lang="de-DE" dirty="0"/>
              <a:t> 100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9DBA51-D13F-4D58-8430-39EC54AA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44" y="1318077"/>
            <a:ext cx="7049111" cy="2110923"/>
          </a:xfrm>
          <a:prstGeom prst="rect">
            <a:avLst/>
          </a:prstGeom>
          <a:ln w="9525" cap="rnd">
            <a:solidFill>
              <a:schemeClr val="accent1"/>
            </a:solidFill>
            <a:round/>
          </a:ln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63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A83410-FFBC-49A1-8010-D057DBB6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eight</a:t>
            </a:r>
            <a:r>
              <a:rPr lang="de-DE" dirty="0"/>
              <a:t> different fundamental </a:t>
            </a:r>
            <a:r>
              <a:rPr lang="de-DE" dirty="0" err="1"/>
              <a:t>emotions</a:t>
            </a:r>
            <a:endParaRPr lang="de-DE" dirty="0"/>
          </a:p>
          <a:p>
            <a:pPr lvl="1"/>
            <a:r>
              <a:rPr lang="de-DE" dirty="0"/>
              <a:t>‚</a:t>
            </a:r>
            <a:r>
              <a:rPr lang="de-DE" dirty="0" err="1"/>
              <a:t>cross-emotions</a:t>
            </a:r>
            <a:r>
              <a:rPr lang="de-DE" dirty="0"/>
              <a:t>‘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and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different </a:t>
            </a:r>
            <a:r>
              <a:rPr lang="de-DE" dirty="0" err="1"/>
              <a:t>intensities</a:t>
            </a:r>
            <a:r>
              <a:rPr lang="de-DE" dirty="0"/>
              <a:t> </a:t>
            </a:r>
            <a:r>
              <a:rPr lang="de-DE" dirty="0" err="1"/>
              <a:t>included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/</a:t>
            </a: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intensities</a:t>
            </a:r>
            <a:r>
              <a:rPr lang="de-DE" dirty="0"/>
              <a:t> </a:t>
            </a:r>
            <a:r>
              <a:rPr lang="de-DE" dirty="0" err="1"/>
              <a:t>explicitely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wheel</a:t>
            </a:r>
            <a:r>
              <a:rPr lang="de-DE" dirty="0"/>
              <a:t>: „</a:t>
            </a:r>
            <a:r>
              <a:rPr lang="de-DE" dirty="0" err="1"/>
              <a:t>joy</a:t>
            </a:r>
            <a:r>
              <a:rPr lang="de-DE" dirty="0"/>
              <a:t> 3“ </a:t>
            </a:r>
            <a:r>
              <a:rPr lang="de-DE" dirty="0" err="1"/>
              <a:t>describes</a:t>
            </a:r>
            <a:r>
              <a:rPr lang="de-DE" dirty="0"/>
              <a:t> a high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joy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, not </a:t>
            </a:r>
            <a:r>
              <a:rPr lang="de-DE" dirty="0" err="1"/>
              <a:t>necessarily</a:t>
            </a:r>
            <a:r>
              <a:rPr lang="de-DE" dirty="0"/>
              <a:t> „</a:t>
            </a:r>
            <a:r>
              <a:rPr lang="de-DE" dirty="0" err="1"/>
              <a:t>ecstasy</a:t>
            </a:r>
            <a:r>
              <a:rPr lang="de-DE" dirty="0"/>
              <a:t>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depicted</a:t>
            </a:r>
            <a:r>
              <a:rPr lang="de-DE" dirty="0"/>
              <a:t> in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r>
              <a:rPr lang="de-DE" dirty="0"/>
              <a:t> (</a:t>
            </a:r>
            <a:r>
              <a:rPr lang="de-DE" dirty="0" err="1"/>
              <a:t>intensities</a:t>
            </a:r>
            <a:r>
              <a:rPr lang="de-DE" dirty="0"/>
              <a:t> 0-3)</a:t>
            </a:r>
          </a:p>
          <a:p>
            <a:pPr lvl="1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so? -&gt;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9058E-5F38-4E48-9D31-EF6A3427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C9666-1AEF-4DB3-A162-0D3E4926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923F06C-26C9-4AF1-B9D2-DA336351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Preparations</a:t>
            </a:r>
            <a:br>
              <a:rPr lang="de-DE" dirty="0"/>
            </a:br>
            <a:r>
              <a:rPr lang="de-DE" b="0" dirty="0"/>
              <a:t>Annotation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120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08F5A-E156-471E-BBAB-2157F181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annotated</a:t>
            </a:r>
            <a:r>
              <a:rPr lang="de-DE" dirty="0"/>
              <a:t> 10 </a:t>
            </a:r>
            <a:r>
              <a:rPr lang="de-DE" dirty="0" err="1"/>
              <a:t>instances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own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  <a:p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encountered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annotating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opposing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de-DE" dirty="0"/>
          </a:p>
          <a:p>
            <a:pPr lvl="2"/>
            <a:r>
              <a:rPr lang="de-DE" dirty="0" err="1"/>
              <a:t>example</a:t>
            </a:r>
            <a:r>
              <a:rPr lang="de-DE" dirty="0"/>
              <a:t>…</a:t>
            </a:r>
          </a:p>
          <a:p>
            <a:pPr lvl="2"/>
            <a:r>
              <a:rPr lang="de-DE" dirty="0" err="1"/>
              <a:t>solution</a:t>
            </a:r>
            <a:r>
              <a:rPr lang="de-DE" dirty="0"/>
              <a:t>: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exclude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opposed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(e.g. </a:t>
            </a:r>
            <a:r>
              <a:rPr lang="de-DE" dirty="0" err="1"/>
              <a:t>joy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sadness</a:t>
            </a:r>
            <a:r>
              <a:rPr lang="de-DE" dirty="0"/>
              <a:t>)</a:t>
            </a:r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correspond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 in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:…</a:t>
            </a:r>
          </a:p>
          <a:p>
            <a:pPr lvl="1"/>
            <a:r>
              <a:rPr lang="de-DE" dirty="0" err="1"/>
              <a:t>solution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emotion‘s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in </a:t>
            </a:r>
            <a:r>
              <a:rPr lang="de-DE" dirty="0" err="1"/>
              <a:t>plutchik‘s</a:t>
            </a:r>
            <a:r>
              <a:rPr lang="de-DE" dirty="0"/>
              <a:t> </a:t>
            </a:r>
            <a:r>
              <a:rPr lang="de-DE" dirty="0" err="1"/>
              <a:t>wheel</a:t>
            </a:r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„</a:t>
            </a:r>
            <a:r>
              <a:rPr lang="de-DE" dirty="0" err="1"/>
              <a:t>cross-emotions</a:t>
            </a:r>
            <a:r>
              <a:rPr lang="de-DE" dirty="0"/>
              <a:t>“ (</a:t>
            </a:r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joy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love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explicitely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and </a:t>
            </a:r>
            <a:r>
              <a:rPr lang="de-DE" dirty="0" err="1"/>
              <a:t>surprise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not </a:t>
            </a: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emotions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37BEDE-3999-46AC-A363-59D89FF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E30E5A-F7A9-483B-893E-5C549BC7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D80777-E226-427C-B502-96AC7F2E6FA1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Annotation Task</a:t>
            </a:r>
            <a:br>
              <a:rPr lang="de-DE" dirty="0"/>
            </a:br>
            <a:r>
              <a:rPr lang="de-DE" b="0" dirty="0"/>
              <a:t>Annotation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324292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08F5A-E156-471E-BBAB-2157F181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an </a:t>
            </a:r>
            <a:r>
              <a:rPr lang="de-DE" dirty="0" err="1"/>
              <a:t>emotion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readers</a:t>
            </a:r>
            <a:r>
              <a:rPr lang="de-DE" dirty="0"/>
              <a:t>/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all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in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yes</a:t>
            </a:r>
            <a:r>
              <a:rPr lang="de-DE" dirty="0"/>
              <a:t>!</a:t>
            </a:r>
          </a:p>
          <a:p>
            <a:pPr lvl="2"/>
            <a:r>
              <a:rPr lang="de-DE" dirty="0"/>
              <a:t>but: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positive,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joy</a:t>
            </a:r>
            <a:r>
              <a:rPr lang="de-DE" dirty="0"/>
              <a:t>“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sadness</a:t>
            </a:r>
            <a:r>
              <a:rPr lang="de-DE" dirty="0"/>
              <a:t>“ </a:t>
            </a:r>
            <a:r>
              <a:rPr lang="de-DE" dirty="0" err="1"/>
              <a:t>class</a:t>
            </a:r>
            <a:endParaRPr lang="de-DE" dirty="0"/>
          </a:p>
          <a:p>
            <a:pPr lvl="3"/>
            <a:r>
              <a:rPr lang="de-DE" dirty="0"/>
              <a:t>-&gt;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joy</a:t>
            </a:r>
            <a:r>
              <a:rPr lang="de-DE" dirty="0"/>
              <a:t> and </a:t>
            </a:r>
            <a:r>
              <a:rPr lang="de-DE" dirty="0" err="1"/>
              <a:t>sadness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AD61DA-B558-4B34-B487-6BFB5A46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F7389-00A7-4D09-B8BE-C0BF0A3B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736FC70-A3F5-431F-BFBD-F7805D9C61AC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Annotation Task</a:t>
            </a:r>
            <a:br>
              <a:rPr lang="de-DE" dirty="0"/>
            </a:br>
            <a:r>
              <a:rPr lang="de-DE" b="0" dirty="0"/>
              <a:t>Annotation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2456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/</a:t>
            </a:r>
            <a:r>
              <a:rPr lang="de-DE" dirty="0" err="1"/>
              <a:t>diagrams</a:t>
            </a:r>
            <a:r>
              <a:rPr lang="de-DE" dirty="0"/>
              <a:t> (</a:t>
            </a:r>
            <a:r>
              <a:rPr lang="de-DE" dirty="0" err="1"/>
              <a:t>cohen‘s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923F6C-39D2-4AE9-BABC-36D9FA58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06109E-C8E9-42A3-896F-4E56AC8D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A57CCD9-5849-41AF-818F-F5005CBF6D13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Inter-</a:t>
            </a:r>
            <a:r>
              <a:rPr lang="de-DE" b="0" dirty="0" err="1"/>
              <a:t>annotator</a:t>
            </a:r>
            <a:r>
              <a:rPr lang="de-DE" b="0" dirty="0"/>
              <a:t> Agreement</a:t>
            </a:r>
          </a:p>
        </p:txBody>
      </p:sp>
    </p:spTree>
    <p:extLst>
      <p:ext uri="{BB962C8B-B14F-4D97-AF65-F5344CB8AC3E}">
        <p14:creationId xmlns:p14="http://schemas.microsoft.com/office/powerpoint/2010/main" val="227402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agreed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strongly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disgreed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an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0AB04-E529-4D5B-8313-25777FD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F77C2B-6752-4230-AD30-9EA2731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30E1C4A-A844-41C0-9D98-62558EDA55DC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Inter-</a:t>
            </a:r>
            <a:r>
              <a:rPr lang="de-DE" b="0" dirty="0" err="1"/>
              <a:t>annotator</a:t>
            </a:r>
            <a:r>
              <a:rPr lang="de-DE" b="0" dirty="0"/>
              <a:t> Agreement</a:t>
            </a:r>
          </a:p>
        </p:txBody>
      </p:sp>
    </p:spTree>
    <p:extLst>
      <p:ext uri="{BB962C8B-B14F-4D97-AF65-F5344CB8AC3E}">
        <p14:creationId xmlns:p14="http://schemas.microsoft.com/office/powerpoint/2010/main" val="377167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Corpus </a:t>
            </a:r>
            <a:r>
              <a:rPr lang="de-DE" b="0" dirty="0" err="1"/>
              <a:t>Statistics</a:t>
            </a:r>
            <a:r>
              <a:rPr lang="de-DE" b="0" dirty="0"/>
              <a:t> – Qualitative</a:t>
            </a:r>
          </a:p>
        </p:txBody>
      </p:sp>
    </p:spTree>
    <p:extLst>
      <p:ext uri="{BB962C8B-B14F-4D97-AF65-F5344CB8AC3E}">
        <p14:creationId xmlns:p14="http://schemas.microsoft.com/office/powerpoint/2010/main" val="200811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4C534-9C1C-4CBF-85F3-CF17E0F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C70A51-FCB6-47DA-BDB0-87AF5D9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41F250-E767-4A7A-94B4-BCD8DFEC5E88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b="0" dirty="0"/>
              <a:t>Corpus </a:t>
            </a:r>
            <a:r>
              <a:rPr lang="de-DE" b="0" dirty="0" err="1"/>
              <a:t>Statistics</a:t>
            </a:r>
            <a:r>
              <a:rPr lang="de-DE" b="0" dirty="0"/>
              <a:t> – Quantitative</a:t>
            </a:r>
          </a:p>
        </p:txBody>
      </p:sp>
    </p:spTree>
    <p:extLst>
      <p:ext uri="{BB962C8B-B14F-4D97-AF65-F5344CB8AC3E}">
        <p14:creationId xmlns:p14="http://schemas.microsoft.com/office/powerpoint/2010/main" val="255585986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670</Words>
  <Application>Microsoft Office PowerPoint</Application>
  <PresentationFormat>Breitbild</PresentationFormat>
  <Paragraphs>63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Uni_Stuttgart</vt:lpstr>
      <vt:lpstr>Corpus Creation Emotion Analysis Assignment 1 </vt:lpstr>
      <vt:lpstr>Preparations Data Source</vt:lpstr>
      <vt:lpstr>Preparations Annotation Environment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38</cp:revision>
  <dcterms:created xsi:type="dcterms:W3CDTF">2020-11-27T16:00:59Z</dcterms:created>
  <dcterms:modified xsi:type="dcterms:W3CDTF">2020-11-29T12:04:00Z</dcterms:modified>
</cp:coreProperties>
</file>