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notesMasterIdLst>
    <p:notesMasterId r:id="rId23"/>
  </p:notesMasterIdLst>
  <p:handoutMasterIdLst>
    <p:handoutMasterId r:id="rId24"/>
  </p:handoutMasterIdLst>
  <p:sldIdLst>
    <p:sldId id="275" r:id="rId2"/>
    <p:sldId id="264" r:id="rId3"/>
    <p:sldId id="287" r:id="rId4"/>
    <p:sldId id="256" r:id="rId5"/>
    <p:sldId id="257" r:id="rId6"/>
    <p:sldId id="278" r:id="rId7"/>
    <p:sldId id="280" r:id="rId8"/>
    <p:sldId id="285" r:id="rId9"/>
    <p:sldId id="276" r:id="rId10"/>
    <p:sldId id="261" r:id="rId11"/>
    <p:sldId id="286" r:id="rId12"/>
    <p:sldId id="258" r:id="rId13"/>
    <p:sldId id="265" r:id="rId14"/>
    <p:sldId id="263" r:id="rId15"/>
    <p:sldId id="277" r:id="rId16"/>
    <p:sldId id="262" r:id="rId17"/>
    <p:sldId id="284" r:id="rId18"/>
    <p:sldId id="266" r:id="rId19"/>
    <p:sldId id="259" r:id="rId20"/>
    <p:sldId id="288" r:id="rId21"/>
    <p:sldId id="274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6" autoAdjust="0"/>
    <p:restoredTop sz="78637" autoAdjust="0"/>
  </p:normalViewPr>
  <p:slideViewPr>
    <p:cSldViewPr snapToGrid="0">
      <p:cViewPr varScale="1">
        <p:scale>
          <a:sx n="57" d="100"/>
          <a:sy n="57" d="100"/>
        </p:scale>
        <p:origin x="13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Arten der Angriffe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B46-417C-9932-43EA9633A82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B46-417C-9932-43EA9633A82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B46-417C-9932-43EA9633A829}"/>
              </c:ext>
            </c:extLst>
          </c:dPt>
          <c:cat>
            <c:strRef>
              <c:f>Tabelle1!$A$2:$A$4</c:f>
              <c:strCache>
                <c:ptCount val="3"/>
                <c:pt idx="0">
                  <c:v>Angriffe auf Anwendungsebene</c:v>
                </c:pt>
                <c:pt idx="1">
                  <c:v>TCP-state-exhaustion</c:v>
                </c:pt>
                <c:pt idx="2">
                  <c:v>Volumetrische Angriffe</c:v>
                </c:pt>
              </c:strCache>
            </c:strRef>
          </c:cat>
          <c:val>
            <c:numRef>
              <c:f>Tabelle1!$B$2:$B$4</c:f>
              <c:numCache>
                <c:formatCode>0.00%</c:formatCode>
                <c:ptCount val="3"/>
                <c:pt idx="0">
                  <c:v>0.34499999999999997</c:v>
                </c:pt>
                <c:pt idx="1">
                  <c:v>0.39800000000000002</c:v>
                </c:pt>
                <c:pt idx="2">
                  <c:v>0.32800000000000001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90-4667-9AEE-E4A7D44528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2CBC078-9DEB-46A0-8C68-CE17B1A7AE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Marco Hildenbrand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0640C6-F711-44CC-B88A-43DC835728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72048-4E1C-4D17-B200-AA5E18D57EDC}" type="datetime1">
              <a:rPr lang="de-DE" smtClean="0"/>
              <a:t>25.07.2018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1978B41-721D-4E87-B3CB-14211F7A9F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07FDD2-1B82-4714-A48E-009B74386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15DE7-5D81-4A1A-9091-B66568AC48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761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Marco Hildenbrand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7E7B2-9FAD-49FA-A7E2-9E12EB67464A}" type="datetime1">
              <a:rPr lang="de-DE" smtClean="0"/>
              <a:t>25.07.2018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86DA6-75D6-4512-A908-C7696F7DDE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5915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Die fehlende Infrastruktur untereinander lässt darauf schließen, dass es während dieser Beobachtungsstudie mehrere Betreiber gegeben haben könnte.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86DA6-75D6-4512-A908-C7696F7DDE9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699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5,046 angegriffene Ziele, wovon 4730 individuelle </a:t>
            </a:r>
            <a:r>
              <a:rPr lang="de-DE" dirty="0" err="1"/>
              <a:t>Ips</a:t>
            </a:r>
            <a:r>
              <a:rPr lang="de-DE" dirty="0"/>
              <a:t> waren, 196 </a:t>
            </a:r>
            <a:r>
              <a:rPr lang="de-DE" dirty="0" err="1"/>
              <a:t>Subnets</a:t>
            </a:r>
            <a:r>
              <a:rPr lang="de-DE" dirty="0"/>
              <a:t>, und 120 Domainnamen.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Angegriffen wurden von Spieleservern über Telefonnetzanbietern bis hin zu politischen Internetseiten sowie auch einige unbekannte russische Seiten.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Für die große Berühmtheit von </a:t>
            </a:r>
            <a:r>
              <a:rPr lang="de-DE" dirty="0" err="1"/>
              <a:t>Mirai</a:t>
            </a:r>
            <a:r>
              <a:rPr lang="de-DE" dirty="0"/>
              <a:t> sorgte die Angriffe auf Krebs on Security,  Firma Dyn und der Liberianische Telefonanbieter </a:t>
            </a:r>
            <a:r>
              <a:rPr lang="de-DE" dirty="0" err="1"/>
              <a:t>Lonestar</a:t>
            </a:r>
            <a:r>
              <a:rPr lang="de-DE" dirty="0"/>
              <a:t>. </a:t>
            </a:r>
          </a:p>
          <a:p>
            <a:r>
              <a:rPr lang="de-DE" dirty="0"/>
              <a:t>Bei dem Angriff auf Krebs on Security erreicht der Angriff ein Volumen von 600 </a:t>
            </a:r>
            <a:r>
              <a:rPr lang="de-DE" dirty="0" err="1"/>
              <a:t>Gbps</a:t>
            </a:r>
            <a:r>
              <a:rPr lang="de-DE" dirty="0"/>
              <a:t> der bis dato größte Angriff überhaupt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86DA6-75D6-4512-A908-C7696F7DDE9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54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den ersten Monaten wurden bis zur Veröffentlichung des Quellcodes insgesamt 24 einzigartige </a:t>
            </a:r>
            <a:r>
              <a:rPr lang="de-DE" dirty="0" err="1"/>
              <a:t>Mirai</a:t>
            </a:r>
            <a:r>
              <a:rPr lang="de-DE" dirty="0"/>
              <a:t> Versionen auf </a:t>
            </a:r>
            <a:r>
              <a:rPr lang="de-DE" dirty="0" err="1"/>
              <a:t>VirusTotal</a:t>
            </a:r>
            <a:r>
              <a:rPr lang="de-DE" dirty="0"/>
              <a:t> hochgeladen. </a:t>
            </a:r>
          </a:p>
          <a:p>
            <a:r>
              <a:rPr lang="de-DE" dirty="0"/>
              <a:t>Nach dem Veröffentlichung des Quellcodes am 30.09.2016 stieg die Weiterentwicklungen von neuen Fähigkeiten extrem an, welche von besseren Infektionsfähigkeiten bis hin zu sicheren Binärdateien reichten. </a:t>
            </a:r>
          </a:p>
          <a:p>
            <a:r>
              <a:rPr lang="de-DE" dirty="0"/>
              <a:t>Außerdem wurden neue Benutzername/Passwort Varianten hinzugefügt.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86DA6-75D6-4512-A908-C7696F7DDE9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997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 weiteren wurden viele neue </a:t>
            </a:r>
            <a:r>
              <a:rPr lang="de-DE" dirty="0" err="1"/>
              <a:t>Mirai</a:t>
            </a:r>
            <a:r>
              <a:rPr lang="de-DE" dirty="0"/>
              <a:t> Varianten hochgeladen welche nun auch verbesserte Mechanismen. Dazu gehört das scannen auf TCP/7547 und TCP/5555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Auch wurde der Code so angepasst das Blockierungen vom Verteidigungsministerium ausgeschlossen wurden.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Allerdings wurde auch festgestellt, dass nicht alle Cluster/Varianten weiterentwickelt wurden aber trotzdem fortbestanden und sogar mit die größten waren.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86DA6-75D6-4512-A908-C7696F7DDE9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95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Inzwischen gibt es einige Lösungen in diesem Bereich die man allerdings nicht flächendeckend anwenden kann.</a:t>
            </a:r>
          </a:p>
          <a:p>
            <a:r>
              <a:rPr lang="de-DE" dirty="0"/>
              <a:t>Es ist zum Beispiel möglich das Gerät einfach zurückzusetzen, was dazu führt das </a:t>
            </a:r>
            <a:r>
              <a:rPr lang="de-DE" dirty="0" err="1"/>
              <a:t>Mirai</a:t>
            </a:r>
            <a:r>
              <a:rPr lang="de-DE" dirty="0"/>
              <a:t> komplett entfernt wird. </a:t>
            </a:r>
          </a:p>
          <a:p>
            <a:r>
              <a:rPr lang="de-DE" dirty="0"/>
              <a:t>Außerdem wurde von diversen Firmen ein Software entwickelt welche die </a:t>
            </a:r>
            <a:r>
              <a:rPr lang="de-DE" dirty="0" err="1"/>
              <a:t>Maleware</a:t>
            </a:r>
            <a:r>
              <a:rPr lang="de-DE" dirty="0"/>
              <a:t> aufspüren und entfernen würde, allerdings ist es aus Datenschutzgründen nicht erlaubt diesen ohne Zustimmung des Benutzers einzusetzen.</a:t>
            </a:r>
          </a:p>
          <a:p>
            <a:r>
              <a:rPr lang="de-DE" dirty="0"/>
              <a:t>Des Weiteren gibt es inzwischen Scanner die jeder Haushalt selbst ausführen kann um festzustellen ob ein Gerät infiziert ist.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86DA6-75D6-4512-A908-C7696F7DDE95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28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C76DB-3CB6-4BBA-B56A-F6F190417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D8370E-410D-45B7-BBF4-E2959CB72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AB4F59-3B39-4193-8C2F-879AD65F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6C85-4948-45E7-AB3A-13A75EB78ED1}" type="datetime1">
              <a:rPr lang="de-DE" smtClean="0"/>
              <a:t>25.07.2018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AD93D7-9DF9-465A-BC09-621E16AC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FDBFB7-C96E-4D20-BE45-D0A4A87F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6E1F-C373-4221-9D8E-5864D27EE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84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D4B44-07A5-4463-90BA-CD2BA47A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DAC0CC-BA6D-4A3F-8812-EFB7BEB09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BC7DB2-1264-4D22-8F7C-59B958FB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9E5B-FD93-4E7B-BA6F-46C37D3C1463}" type="datetime1">
              <a:rPr lang="de-DE" smtClean="0"/>
              <a:t>25.07.2018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1EA35D-FE7D-459A-8835-1CEBBCE4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0AD591-CD85-44FB-AC02-59138198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6E1F-C373-4221-9D8E-5864D27EE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85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F1224F-AB6F-4716-BB62-686FEAEB0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132EE3-BFF0-4414-A306-419622475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5A213-6FF1-4B5F-80DE-672B2348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4310-C5DD-4F25-8286-9BF3BCD2A1FB}" type="datetime1">
              <a:rPr lang="de-DE" smtClean="0"/>
              <a:t>25.07.2018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3472CB-DF03-46CA-9A70-77E94659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F03FE3-EFF7-4BC3-AC2C-EC484D3F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6E1F-C373-4221-9D8E-5864D27EE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74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05DBF-3E6E-42AA-8C75-DAC55B4D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DF9FE5-795E-4477-A15E-FC639CFA3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AFDCF1-C8A9-49CB-95CE-47D755BF7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26BB-7138-4C9B-8044-0F462BC9E89B}" type="datetime1">
              <a:rPr lang="de-DE" smtClean="0"/>
              <a:t>25.07.2018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827F6D-784A-481E-94C5-04F69A8E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35A4A1-3A13-4530-90F8-24DA0509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6E1F-C373-4221-9D8E-5864D27EE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22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B2A2B-457D-4A06-B9A6-4B9E8390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E6C207-E852-4824-8EAD-E612FA7C6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9A7885-CA55-45E4-9498-C2AC9400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1AB5-D5BA-424F-B8C0-A783C54907EE}" type="datetime1">
              <a:rPr lang="de-DE" smtClean="0"/>
              <a:t>25.07.2018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293ADF-B56B-479C-B621-A29CEB8E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EF1270-DE43-4938-A438-80F27C11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6E1F-C373-4221-9D8E-5864D27EE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63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08203-3CE4-4F7F-A716-2E9A7436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A71EB6-0F41-4217-A3B3-51EE39E15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B597A4-C21D-4225-9EE5-3500CF14E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03DCA5-A895-4BDB-BD02-EE40E80B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3E29-3522-4E3A-9C81-39314368F500}" type="datetime1">
              <a:rPr lang="de-DE" smtClean="0"/>
              <a:t>25.07.2018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2969B3-55C7-4545-BA1F-FEFB7A9A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9646F9-A015-4C9F-BFEC-E65C28F7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6E1F-C373-4221-9D8E-5864D27EE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03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8BB0EF-B088-4763-B31A-91FF7994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E7FED2-419F-4366-A091-69A4A64CF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D49B5-79F8-4CBB-AB1C-F2A44B35D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8E97E22-33E3-4509-842B-EE7313B12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779B7B-16C7-4A10-9107-D2F2660B9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2C1FC1-054C-4631-96BA-7081AF3B0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D003-B7AF-46C9-877F-CA950E288EE8}" type="datetime1">
              <a:rPr lang="de-DE" smtClean="0"/>
              <a:t>25.07.2018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38DFA11-054B-4D09-8B26-28F9C8DD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C566238-E5BC-4584-8EA5-C7B7866E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6E1F-C373-4221-9D8E-5864D27EE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40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A9EFF-80D7-4A21-8EDC-BD4C735A7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E5D9173-9D17-4F12-A639-89B48F652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3493-FF85-44DC-920A-85877E2D5617}" type="datetime1">
              <a:rPr lang="de-DE" smtClean="0"/>
              <a:t>25.07.2018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1E57B7-366B-4A13-9E65-E38CA4829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9E3A2B-5B66-46AA-A9FA-96082A48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6E1F-C373-4221-9D8E-5864D27EE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12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56390A5-4BF8-4322-A655-DE1BB90A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2040-F092-4E3E-B80B-0CF37A627C62}" type="datetime1">
              <a:rPr lang="de-DE" smtClean="0"/>
              <a:t>25.07.2018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290DA2-AA3A-428B-885D-D7203CCE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42581C-B9D2-4F16-9B81-1DBEC8ED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6E1F-C373-4221-9D8E-5864D27EE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19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2CE76-1C84-489E-BF6B-CC8DEC34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30FCF5-590A-4F2F-BCA7-74B36EE0A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25579E-2565-4811-9E94-577703A55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26C7A1-5F49-4567-9561-29B3A185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CF368-EFF6-4076-B876-228D58E6FC7E}" type="datetime1">
              <a:rPr lang="de-DE" smtClean="0"/>
              <a:t>25.07.2018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935841-D31D-444D-9C50-7E8B4995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C83CEF-76F1-4070-8B38-493CAB79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6E1F-C373-4221-9D8E-5864D27EE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58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9622E-4072-4B4F-B4F1-B46AAD30A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82719EA-BF82-4BCA-9E80-A28F4A641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CAAD23-2703-4F49-B73D-C64EF0E02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048B60-9413-4C94-9C2C-66F896D4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3E73-514B-4025-8F8A-38BB3D6ABF33}" type="datetime1">
              <a:rPr lang="de-DE" smtClean="0"/>
              <a:t>25.07.2018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FAA72F-9EEE-488D-A4A8-493EB722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153CF2-0104-4890-AB37-06978D7F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6E1F-C373-4221-9D8E-5864D27EE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05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697714-81AB-4441-8D62-F1A315CF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7F390C-36CB-4687-A33C-E64E8CF94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03A58-C4D6-47BD-A713-7644D1651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EE52D-4140-42BC-8A6F-EC301C6BB96B}" type="datetime1">
              <a:rPr lang="de-DE" smtClean="0"/>
              <a:t>25.07.2018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0E94D7-6361-454B-A395-D9AC3AE50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3EE787-768F-4C7C-8A19-9CCC24420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6E1F-C373-4221-9D8E-5864D27EE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23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CC79D-9308-4724-AC31-DF8F58DF0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9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6000" dirty="0"/>
              <a:t>Understanding </a:t>
            </a:r>
            <a:r>
              <a:rPr lang="de-DE" sz="6000" dirty="0" err="1"/>
              <a:t>the</a:t>
            </a:r>
            <a:r>
              <a:rPr lang="de-DE" sz="6000" dirty="0"/>
              <a:t> </a:t>
            </a:r>
            <a:r>
              <a:rPr lang="de-DE" sz="6000" dirty="0" err="1"/>
              <a:t>Mirai</a:t>
            </a:r>
            <a:r>
              <a:rPr lang="de-DE" sz="6000" dirty="0"/>
              <a:t> </a:t>
            </a:r>
            <a:r>
              <a:rPr lang="de-DE" sz="6000" dirty="0" err="1"/>
              <a:t>Botnet</a:t>
            </a:r>
            <a:endParaRPr lang="de-DE" sz="6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7ED3511-1F55-4284-B3E0-7D5C73488A49}"/>
              </a:ext>
            </a:extLst>
          </p:cNvPr>
          <p:cNvSpPr txBox="1"/>
          <p:nvPr/>
        </p:nvSpPr>
        <p:spPr>
          <a:xfrm>
            <a:off x="2226365" y="2765078"/>
            <a:ext cx="77392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Informationssicherheit und Kryptographie</a:t>
            </a:r>
          </a:p>
          <a:p>
            <a:pPr algn="ctr"/>
            <a:r>
              <a:rPr lang="de-DE" sz="2800" dirty="0"/>
              <a:t>Seminar </a:t>
            </a:r>
          </a:p>
          <a:p>
            <a:pPr algn="ctr"/>
            <a:r>
              <a:rPr lang="de-DE" sz="2800" dirty="0"/>
              <a:t>Marco Hildenbrand 3137242</a:t>
            </a:r>
          </a:p>
          <a:p>
            <a:pPr algn="ctr"/>
            <a:r>
              <a:rPr lang="de-DE" sz="2800" dirty="0"/>
              <a:t>Betreuer Mike Simon</a:t>
            </a:r>
          </a:p>
          <a:p>
            <a:pPr algn="ctr"/>
            <a:endParaRPr lang="de-DE" sz="2800" dirty="0"/>
          </a:p>
          <a:p>
            <a:pPr algn="ctr"/>
            <a:endParaRPr lang="de-DE" sz="28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16F54FF-45E2-4A5B-ABA8-0B65A94309E0}"/>
              </a:ext>
            </a:extLst>
          </p:cNvPr>
          <p:cNvSpPr txBox="1"/>
          <p:nvPr/>
        </p:nvSpPr>
        <p:spPr>
          <a:xfrm>
            <a:off x="397566" y="149777"/>
            <a:ext cx="11529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Marco Hildenbrand   	                            Seminar Informationssicherheit und Kryptographie   		Bachelor Informatik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630B9424-3CB0-48E3-98D2-2B74687B0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E032-D4D9-44E6-9654-474C8BA70D9C}" type="datetime1">
              <a:rPr lang="de-DE" smtClean="0"/>
              <a:t>25.07.2018</a:t>
            </a:fld>
            <a:endParaRPr lang="de-DE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B2CBD0F8-6E10-425C-A599-96112C8C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6E1F-C373-4221-9D8E-5864D27EEAB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642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A4AF2186-30B9-44B7-A858-057A70889994}"/>
              </a:ext>
            </a:extLst>
          </p:cNvPr>
          <p:cNvSpPr txBox="1"/>
          <p:nvPr/>
        </p:nvSpPr>
        <p:spPr>
          <a:xfrm>
            <a:off x="397566" y="149777"/>
            <a:ext cx="11529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Marco Hildenbrand   	                            Seminar Informationssicherheit und Kryptographie   		Bachelor Informatik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E49CE073-2C80-460F-BCFC-C30CD176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9CF7-C2C8-4A36-B4F2-E24363D95AAF}" type="datetime1">
              <a:rPr lang="de-DE" smtClean="0"/>
              <a:t>25.07.2018</a:t>
            </a:fld>
            <a:endParaRPr lang="de-DE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AF55611-CEFA-4ECC-9A5E-39949ED1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6E1F-C373-4221-9D8E-5864D27EEABD}" type="slidenum">
              <a:rPr lang="de-DE" smtClean="0"/>
              <a:t>10</a:t>
            </a:fld>
            <a:endParaRPr lang="de-DE"/>
          </a:p>
        </p:txBody>
      </p:sp>
      <p:pic>
        <p:nvPicPr>
          <p:cNvPr id="6" name="Inhaltsplatzhalter 6" descr="Ein Bild, das Text enthält.&#10;&#10;Mit hoher Zuverlässigkeit generierte Beschreibung">
            <a:extLst>
              <a:ext uri="{FF2B5EF4-FFF2-40B4-BE49-F238E27FC236}">
                <a16:creationId xmlns:a16="http://schemas.microsoft.com/office/drawing/2014/main" id="{94C496D0-216D-4EF7-A754-31D32CD0A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181" y="628528"/>
            <a:ext cx="6177638" cy="560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59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8EDE401-7B2E-48F1-95D2-CEEF7CFA7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92"/>
          <a:stretch/>
        </p:blipFill>
        <p:spPr>
          <a:xfrm>
            <a:off x="4857513" y="1595243"/>
            <a:ext cx="5386418" cy="4657536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68E028-A1D8-48CD-AC92-9AB96AD2D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26BB-7138-4C9B-8044-0F462BC9E89B}" type="datetime1">
              <a:rPr lang="de-DE" smtClean="0"/>
              <a:t>25.07.2018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E1772F-2229-4AB8-9AB8-7C6A1436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6E1F-C373-4221-9D8E-5864D27EEABD}" type="slidenum">
              <a:rPr lang="de-DE" smtClean="0"/>
              <a:t>11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7F073B6-E151-458D-B707-B43348105E1F}"/>
              </a:ext>
            </a:extLst>
          </p:cNvPr>
          <p:cNvSpPr txBox="1"/>
          <p:nvPr/>
        </p:nvSpPr>
        <p:spPr>
          <a:xfrm>
            <a:off x="583095" y="476010"/>
            <a:ext cx="110258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Verbreitung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33E5415-3D03-4DF8-AFA8-E270878612B7}"/>
              </a:ext>
            </a:extLst>
          </p:cNvPr>
          <p:cNvSpPr txBox="1"/>
          <p:nvPr/>
        </p:nvSpPr>
        <p:spPr>
          <a:xfrm>
            <a:off x="248478" y="2186691"/>
            <a:ext cx="37934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2400" dirty="0"/>
              <a:t>Sehr verbreitet in Südamerika und Südostasien </a:t>
            </a:r>
          </a:p>
          <a:p>
            <a:pPr marL="285750" indent="-285750">
              <a:buFontTx/>
              <a:buChar char="-"/>
            </a:pPr>
            <a:r>
              <a:rPr lang="de-DE" sz="2400" dirty="0"/>
              <a:t>Vorwiegend Entwicklungsländer</a:t>
            </a:r>
          </a:p>
          <a:p>
            <a:pPr marL="285750" indent="-285750">
              <a:buFontTx/>
              <a:buChar char="-"/>
            </a:pPr>
            <a:r>
              <a:rPr lang="de-DE" sz="2400" dirty="0"/>
              <a:t>Schlechte Qualität und geringes Interesse für Sicherheit. </a:t>
            </a:r>
          </a:p>
          <a:p>
            <a:pPr marL="285750" indent="-285750">
              <a:buFontTx/>
              <a:buChar char="-"/>
            </a:pPr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pPr marL="285750" indent="-285750">
              <a:buFontTx/>
              <a:buChar char="-"/>
            </a:pPr>
            <a:endParaRPr lang="de-DE" sz="2400" dirty="0"/>
          </a:p>
          <a:p>
            <a:pPr marL="285750" indent="-285750">
              <a:buFontTx/>
              <a:buChar char="-"/>
            </a:pPr>
            <a:endParaRPr lang="de-DE" sz="24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67FB01D-5FA2-496C-901B-92F5C7A2F91A}"/>
              </a:ext>
            </a:extLst>
          </p:cNvPr>
          <p:cNvSpPr txBox="1"/>
          <p:nvPr/>
        </p:nvSpPr>
        <p:spPr>
          <a:xfrm>
            <a:off x="397566" y="149777"/>
            <a:ext cx="11529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Marco Hildenbrand   	                            Seminar Informationssicherheit und Kryptographie   		Bachelor Informatik</a:t>
            </a:r>
          </a:p>
        </p:txBody>
      </p:sp>
    </p:spTree>
    <p:extLst>
      <p:ext uri="{BB962C8B-B14F-4D97-AF65-F5344CB8AC3E}">
        <p14:creationId xmlns:p14="http://schemas.microsoft.com/office/powerpoint/2010/main" val="4041657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B844-095E-49C0-88E8-5E764B44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dirty="0"/>
              <a:t>Angegriffene Ziele</a:t>
            </a:r>
          </a:p>
        </p:txBody>
      </p:sp>
      <p:pic>
        <p:nvPicPr>
          <p:cNvPr id="9" name="Inhaltsplatzhalter 8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8AEEFDD6-1811-4C8D-9590-C80FA90A2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17" y="2602525"/>
            <a:ext cx="9789566" cy="2476016"/>
          </a:xfr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7B08E9E-DA6E-4A2B-A0C6-9A36D02B6C39}"/>
              </a:ext>
            </a:extLst>
          </p:cNvPr>
          <p:cNvSpPr txBox="1"/>
          <p:nvPr/>
        </p:nvSpPr>
        <p:spPr>
          <a:xfrm>
            <a:off x="397566" y="149777"/>
            <a:ext cx="11529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Marco Hildenbrand   	                            Seminar Informationssicherheit und Kryptographie   		Bachelor Informatik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41589AE8-271A-41E8-93C5-D711E5E08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021F-E4F4-41B5-A4CD-19EBAD02C5FF}" type="datetime1">
              <a:rPr lang="de-DE" smtClean="0"/>
              <a:t>25.07.2018</a:t>
            </a:fld>
            <a:endParaRPr lang="de-DE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DCA2D74F-DD82-47F3-BDB5-4CBACB02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6E1F-C373-4221-9D8E-5864D27EEAB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477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766D7E-FA03-4E2F-97C1-AD75D1447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415"/>
            <a:ext cx="10515600" cy="4386854"/>
          </a:xfrm>
        </p:spPr>
        <p:txBody>
          <a:bodyPr>
            <a:normAutofit/>
          </a:bodyPr>
          <a:lstStyle/>
          <a:p>
            <a:r>
              <a:rPr lang="de-DE" dirty="0"/>
              <a:t>5,046 angegriffene Ziele:</a:t>
            </a:r>
          </a:p>
          <a:p>
            <a:pPr lvl="1"/>
            <a:r>
              <a:rPr lang="de-DE" dirty="0"/>
              <a:t>4730 individuelle IPs</a:t>
            </a:r>
          </a:p>
          <a:p>
            <a:pPr lvl="1"/>
            <a:r>
              <a:rPr lang="de-DE" dirty="0"/>
              <a:t>196 Subnetze</a:t>
            </a:r>
          </a:p>
          <a:p>
            <a:pPr lvl="1"/>
            <a:r>
              <a:rPr lang="de-DE" dirty="0"/>
              <a:t>120 Domainnamen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Konkrete Ziele: </a:t>
            </a:r>
          </a:p>
          <a:p>
            <a:pPr lvl="1"/>
            <a:r>
              <a:rPr lang="de-DE" dirty="0"/>
              <a:t>Spieleserver</a:t>
            </a:r>
          </a:p>
          <a:p>
            <a:pPr lvl="1"/>
            <a:r>
              <a:rPr lang="de-DE" dirty="0"/>
              <a:t>Telefonnetzanbieter</a:t>
            </a:r>
          </a:p>
          <a:p>
            <a:pPr lvl="1"/>
            <a:r>
              <a:rPr lang="de-DE" dirty="0"/>
              <a:t>Politische Internetseiten</a:t>
            </a:r>
          </a:p>
          <a:p>
            <a:pPr lvl="1"/>
            <a:r>
              <a:rPr lang="de-DE" dirty="0"/>
              <a:t>Dubiose, russische Seiten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32F0B1F-3423-4A4C-8021-2E89A713ED18}"/>
              </a:ext>
            </a:extLst>
          </p:cNvPr>
          <p:cNvSpPr txBox="1"/>
          <p:nvPr/>
        </p:nvSpPr>
        <p:spPr>
          <a:xfrm>
            <a:off x="397566" y="149777"/>
            <a:ext cx="11529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Marco Hildenbrand   	                            Seminar Informationssicherheit und Kryptographie   		Bachelor Informatik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7C370070-39C3-471F-BC8E-353EFE0D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18F1-10BA-447F-B420-1DBC21F33910}" type="datetime1">
              <a:rPr lang="de-DE" smtClean="0"/>
              <a:t>25.07.2018</a:t>
            </a:fld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B41218A-F579-439F-98BD-BA643856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6E1F-C373-4221-9D8E-5864D27EEAB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844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CDB9D4-ED41-402B-AB25-16E551770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870"/>
            <a:ext cx="10515600" cy="5367130"/>
          </a:xfrm>
        </p:spPr>
        <p:txBody>
          <a:bodyPr>
            <a:normAutofit/>
          </a:bodyPr>
          <a:lstStyle/>
          <a:p>
            <a:r>
              <a:rPr lang="de-DE" dirty="0"/>
              <a:t>Große Berühmtheit durch Angriffe auf „Krebs on Security“,  Firma „Dyn“ und liberianischen Telefonanbieter „</a:t>
            </a:r>
            <a:r>
              <a:rPr lang="de-DE" dirty="0" err="1"/>
              <a:t>Lonestar</a:t>
            </a:r>
            <a:r>
              <a:rPr lang="de-DE" dirty="0"/>
              <a:t>“.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Insgesamt wurden über den Beobachtungszeitraum (inklusive  ähnlichen Ablegern und Varianten) mehrere 10.000 DDOS Attacken ausgeführt.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Im Allgemeinen waren die Angriffsarten besser verteilt als man es sonst von Malware dieser Art kennt.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7D91432-7F9F-4241-8A8A-378D4428C341}"/>
              </a:ext>
            </a:extLst>
          </p:cNvPr>
          <p:cNvSpPr txBox="1"/>
          <p:nvPr/>
        </p:nvSpPr>
        <p:spPr>
          <a:xfrm>
            <a:off x="397566" y="149777"/>
            <a:ext cx="11529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Marco Hildenbrand   	                            Seminar Informationssicherheit und Kryptographie   		Bachelor Informatik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15F9E8EB-2DBE-4B6D-BA14-A091533E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4BC6-FA38-4B61-BAB9-E910103D6190}" type="datetime1">
              <a:rPr lang="de-DE" smtClean="0"/>
              <a:t>25.07.2018</a:t>
            </a:fld>
            <a:endParaRPr lang="de-DE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1A6F662B-D93A-4D4F-8498-AEC675FB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6E1F-C373-4221-9D8E-5864D27EEAB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013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93E484-EAF0-47C6-B590-78A2F7DD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dirty="0"/>
              <a:t>Angriffsarten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9916D28B-3D0E-4E23-855B-AF5305660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0931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B9030C-A73F-4556-9F7B-8D4C49ED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26BB-7138-4C9B-8044-0F462BC9E89B}" type="datetime1">
              <a:rPr lang="de-DE" smtClean="0"/>
              <a:t>25.07.2018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832E44-98CA-4472-9880-B4F61C4E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6E1F-C373-4221-9D8E-5864D27EEABD}" type="slidenum">
              <a:rPr lang="de-DE" smtClean="0"/>
              <a:t>15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C181315-850F-495B-87C9-8A3047A52888}"/>
              </a:ext>
            </a:extLst>
          </p:cNvPr>
          <p:cNvSpPr txBox="1"/>
          <p:nvPr/>
        </p:nvSpPr>
        <p:spPr>
          <a:xfrm>
            <a:off x="397566" y="149777"/>
            <a:ext cx="11529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Marco Hildenbrand   	                            Seminar Informationssicherheit und Kryptographie   		Bachelor Informatik</a:t>
            </a:r>
          </a:p>
        </p:txBody>
      </p:sp>
    </p:spTree>
    <p:extLst>
      <p:ext uri="{BB962C8B-B14F-4D97-AF65-F5344CB8AC3E}">
        <p14:creationId xmlns:p14="http://schemas.microsoft.com/office/powerpoint/2010/main" val="504617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C2523-F049-4B6D-9007-D4990AE9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600" dirty="0"/>
              <a:t>Weiterentwicklungen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75B628-E0CF-4D57-9000-1ACAC4FE0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Bis Veröffentlichung:</a:t>
            </a:r>
          </a:p>
          <a:p>
            <a:pPr lvl="1"/>
            <a:r>
              <a:rPr lang="de-DE" dirty="0"/>
              <a:t>24 einzigartige Versionen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Nach Veröffentlichung:</a:t>
            </a:r>
          </a:p>
          <a:p>
            <a:pPr lvl="1"/>
            <a:r>
              <a:rPr lang="de-DE" dirty="0"/>
              <a:t>Rasante Weiterentwicklungen</a:t>
            </a:r>
          </a:p>
          <a:p>
            <a:pPr lvl="1"/>
            <a:r>
              <a:rPr lang="de-DE" dirty="0"/>
              <a:t>Verbesserte Fähigkeiten:</a:t>
            </a:r>
          </a:p>
          <a:p>
            <a:pPr lvl="2"/>
            <a:r>
              <a:rPr lang="de-DE" dirty="0"/>
              <a:t>Bessere Infektionsraten</a:t>
            </a:r>
          </a:p>
          <a:p>
            <a:pPr lvl="2"/>
            <a:r>
              <a:rPr lang="de-DE" dirty="0"/>
              <a:t>Sichere Binärdateien</a:t>
            </a:r>
          </a:p>
          <a:p>
            <a:pPr marL="914400" lvl="2" indent="0">
              <a:buNone/>
            </a:pPr>
            <a:endParaRPr lang="de-DE" dirty="0"/>
          </a:p>
          <a:p>
            <a:r>
              <a:rPr lang="de-DE" dirty="0"/>
              <a:t>Neue Benutzername/Passwort Kombinationen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7E6BA3A-4E9D-4369-B042-78D0A2847C25}"/>
              </a:ext>
            </a:extLst>
          </p:cNvPr>
          <p:cNvSpPr txBox="1"/>
          <p:nvPr/>
        </p:nvSpPr>
        <p:spPr>
          <a:xfrm>
            <a:off x="397566" y="149777"/>
            <a:ext cx="11529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Marco Hildenbrand   	                            Seminar Informationssicherheit und Kryptographie   		Bachelor Informatik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F0C2114E-B4EF-4D8D-A2E8-574B862B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0263-60CA-48CE-BFA4-25390AEF0409}" type="datetime1">
              <a:rPr lang="de-DE" smtClean="0"/>
              <a:t>25.07.2018</a:t>
            </a:fld>
            <a:endParaRPr lang="de-DE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EEC4D81-92D3-4851-BF7E-5C1ACD92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6E1F-C373-4221-9D8E-5864D27EEAB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568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A1B065C-BC48-4A23-813D-E855A5339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25" y="1272209"/>
            <a:ext cx="10785675" cy="407776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A2B2D9-914E-48FD-B16D-F79682EB9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26BB-7138-4C9B-8044-0F462BC9E89B}" type="datetime1">
              <a:rPr lang="de-DE" smtClean="0"/>
              <a:t>25.07.2018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BCC998-7E91-495E-8C61-275B534C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6E1F-C373-4221-9D8E-5864D27EEABD}" type="slidenum">
              <a:rPr lang="de-DE" smtClean="0"/>
              <a:t>17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CD55294-87F2-41B6-81A5-5B6408A844C9}"/>
              </a:ext>
            </a:extLst>
          </p:cNvPr>
          <p:cNvSpPr txBox="1"/>
          <p:nvPr/>
        </p:nvSpPr>
        <p:spPr>
          <a:xfrm>
            <a:off x="397566" y="149777"/>
            <a:ext cx="11529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Marco Hildenbrand   	                            Seminar Informationssicherheit und Kryptographie   		Bachelor Informatik</a:t>
            </a:r>
          </a:p>
        </p:txBody>
      </p:sp>
    </p:spTree>
    <p:extLst>
      <p:ext uri="{BB962C8B-B14F-4D97-AF65-F5344CB8AC3E}">
        <p14:creationId xmlns:p14="http://schemas.microsoft.com/office/powerpoint/2010/main" val="2470579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4DBA24-0F49-44C7-AE14-C07E71FC9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830"/>
            <a:ext cx="10515600" cy="5067956"/>
          </a:xfrm>
        </p:spPr>
        <p:txBody>
          <a:bodyPr>
            <a:normAutofit/>
          </a:bodyPr>
          <a:lstStyle/>
          <a:p>
            <a:r>
              <a:rPr lang="de-DE" dirty="0"/>
              <a:t>Neue Varianten:</a:t>
            </a:r>
          </a:p>
          <a:p>
            <a:pPr lvl="1"/>
            <a:r>
              <a:rPr lang="de-DE" dirty="0"/>
              <a:t>Verbesserte Mechanismen</a:t>
            </a:r>
          </a:p>
          <a:p>
            <a:pPr lvl="2"/>
            <a:r>
              <a:rPr lang="de-DE" dirty="0"/>
              <a:t>Z.B. Scannen TCP/7545 und TCP/5555</a:t>
            </a:r>
          </a:p>
          <a:p>
            <a:pPr lvl="2"/>
            <a:endParaRPr lang="de-DE" dirty="0"/>
          </a:p>
          <a:p>
            <a:pPr marL="914400" lvl="2" indent="0">
              <a:buNone/>
            </a:pPr>
            <a:endParaRPr lang="de-DE" dirty="0"/>
          </a:p>
          <a:p>
            <a:r>
              <a:rPr lang="de-DE" dirty="0"/>
              <a:t>Ausschluss der Blockaden des Verteidigungsministerium</a:t>
            </a:r>
          </a:p>
          <a:p>
            <a:endParaRPr lang="de-DE" dirty="0"/>
          </a:p>
          <a:p>
            <a:r>
              <a:rPr lang="de-DE" dirty="0"/>
              <a:t>Trotz Weiterentwicklung -&gt; unveränderte Versionen weiterhin präsent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260B458-57C1-4272-B986-07785201BED0}"/>
              </a:ext>
            </a:extLst>
          </p:cNvPr>
          <p:cNvSpPr txBox="1"/>
          <p:nvPr/>
        </p:nvSpPr>
        <p:spPr>
          <a:xfrm>
            <a:off x="397566" y="149777"/>
            <a:ext cx="11529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Marco Hildenbrand   	                            Seminar Informationssicherheit und Kryptographie   		Bachelor Informatik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8A53B73B-E30E-43B0-818F-2E778604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4BB4-335A-4ACD-BD51-388AF1350CC1}" type="datetime1">
              <a:rPr lang="de-DE" smtClean="0"/>
              <a:t>25.07.2018</a:t>
            </a:fld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755251D-EC01-4081-97B5-D1972A94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6E1F-C373-4221-9D8E-5864D27EEAB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845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9A0D0-C594-4471-AF74-9BF5ACEF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600" dirty="0"/>
              <a:t>Lösungen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C80B59-52B1-402C-B5B1-496358E5B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 Diverse Lösungen vorhanden:</a:t>
            </a:r>
          </a:p>
          <a:p>
            <a:pPr marL="0" indent="0">
              <a:buNone/>
            </a:pPr>
            <a:endParaRPr lang="de-DE" dirty="0"/>
          </a:p>
          <a:p>
            <a:pPr lvl="1"/>
            <a:r>
              <a:rPr lang="de-DE" dirty="0"/>
              <a:t>Nicht flächendeckend einsetzbar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r>
              <a:rPr lang="de-DE" dirty="0"/>
              <a:t>Gerät zurücksetzen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r>
              <a:rPr lang="de-DE" dirty="0"/>
              <a:t>Scanner für Haushalte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r>
              <a:rPr lang="de-DE" dirty="0"/>
              <a:t>Wurm der Malware entfernt</a:t>
            </a:r>
          </a:p>
          <a:p>
            <a:pPr marL="457200" lvl="1" indent="0">
              <a:buNone/>
            </a:pPr>
            <a:endParaRPr lang="de-DE" sz="18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BEF603-8EE1-4550-BCD3-9F40CE9FA67B}"/>
              </a:ext>
            </a:extLst>
          </p:cNvPr>
          <p:cNvSpPr txBox="1"/>
          <p:nvPr/>
        </p:nvSpPr>
        <p:spPr>
          <a:xfrm>
            <a:off x="397566" y="149777"/>
            <a:ext cx="11529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Marco Hildenbrand   	                            Seminar Informationssicherheit und Kryptographie   		Bachelor Informatik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2B01BB8B-07B5-492B-A2A9-D765D311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34F7-C358-4D9B-B717-7A37C162DECC}" type="datetime1">
              <a:rPr lang="de-DE" smtClean="0"/>
              <a:t>25.07.2018</a:t>
            </a:fld>
            <a:endParaRPr lang="de-DE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986069FC-5E27-4399-8B7C-3D317979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6E1F-C373-4221-9D8E-5864D27EEAB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54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8D6DC7-DE4D-482B-8FE0-4A88C8FC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7F2A7A-79EF-4702-B028-7C87493DE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Kurze Einführung</a:t>
            </a:r>
          </a:p>
          <a:p>
            <a:r>
              <a:rPr lang="de-DE" dirty="0"/>
              <a:t>Vorgehensweise</a:t>
            </a:r>
          </a:p>
          <a:p>
            <a:r>
              <a:rPr lang="de-DE" dirty="0"/>
              <a:t>Strukturen</a:t>
            </a:r>
          </a:p>
          <a:p>
            <a:r>
              <a:rPr lang="de-DE" dirty="0"/>
              <a:t>Ausbreitung</a:t>
            </a:r>
          </a:p>
          <a:p>
            <a:r>
              <a:rPr lang="de-DE" dirty="0"/>
              <a:t>Ziele</a:t>
            </a:r>
          </a:p>
          <a:p>
            <a:r>
              <a:rPr lang="de-DE" dirty="0"/>
              <a:t>Angriffsarten</a:t>
            </a:r>
          </a:p>
          <a:p>
            <a:r>
              <a:rPr lang="de-DE" dirty="0"/>
              <a:t>Weiterentwicklungen</a:t>
            </a:r>
          </a:p>
          <a:p>
            <a:r>
              <a:rPr lang="de-DE" dirty="0"/>
              <a:t>Lösungen</a:t>
            </a:r>
          </a:p>
          <a:p>
            <a:r>
              <a:rPr lang="de-DE" dirty="0"/>
              <a:t>Zusammenfassung</a:t>
            </a:r>
          </a:p>
          <a:p>
            <a:endParaRPr lang="de-DE" sz="36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54B9B28-344F-4CED-A2FB-45CD62DC5113}"/>
              </a:ext>
            </a:extLst>
          </p:cNvPr>
          <p:cNvSpPr txBox="1"/>
          <p:nvPr/>
        </p:nvSpPr>
        <p:spPr>
          <a:xfrm>
            <a:off x="397566" y="149777"/>
            <a:ext cx="11529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Marco Hildenbrand   	                            Seminar Informationssicherheit und Kryptographie   		Bachelor Informatik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E98106E1-A12C-4DBA-9291-54E9961A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5AFE-A833-4ACE-BA50-BD6BB7963900}" type="datetime1">
              <a:rPr lang="de-DE" smtClean="0"/>
              <a:t>25.07.2018</a:t>
            </a:fld>
            <a:endParaRPr lang="de-DE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AA92987-8BD1-4704-A492-B1E9CE34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6E1F-C373-4221-9D8E-5864D27EEAB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917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22136-EE48-4796-8A11-9015B6F63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4A090C-8E7E-4DA1-9EB8-B4299394F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de-DE" dirty="0"/>
              <a:t>War anfangs sehr speziell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Große Unterschiede zu anderen </a:t>
            </a:r>
            <a:r>
              <a:rPr lang="de-DE" dirty="0" err="1"/>
              <a:t>Botnetzen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Anzahl der infizierten Geräte hat abgenommen</a:t>
            </a:r>
          </a:p>
          <a:p>
            <a:endParaRPr lang="de-DE" dirty="0"/>
          </a:p>
          <a:p>
            <a:r>
              <a:rPr lang="de-DE" dirty="0"/>
              <a:t>Live-</a:t>
            </a:r>
            <a:r>
              <a:rPr lang="de-DE" dirty="0" err="1"/>
              <a:t>Map</a:t>
            </a:r>
            <a:r>
              <a:rPr lang="de-DE" dirty="0"/>
              <a:t> zur Verfolgung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C699E4-CB1C-439C-A66B-7B36CCAA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26BB-7138-4C9B-8044-0F462BC9E89B}" type="datetime1">
              <a:rPr lang="de-DE" smtClean="0"/>
              <a:t>25.07.2018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596728-2CC1-400C-9C27-33466C61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6E1F-C373-4221-9D8E-5864D27EEAB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57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313D3-D585-459A-BF21-437BB874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71849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Vielen Dank für Ihre</a:t>
            </a:r>
            <a:br>
              <a:rPr lang="de-DE" dirty="0"/>
            </a:br>
            <a:r>
              <a:rPr lang="de-DE" dirty="0"/>
              <a:t>Aufmerksamkeit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Noch Fragen?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ABEAB3-B3F8-4636-A4D6-881460AF1CCA}"/>
              </a:ext>
            </a:extLst>
          </p:cNvPr>
          <p:cNvSpPr txBox="1"/>
          <p:nvPr/>
        </p:nvSpPr>
        <p:spPr>
          <a:xfrm>
            <a:off x="397566" y="149777"/>
            <a:ext cx="11529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Marco Hildenbrand   	                            Seminar Informationssicherheit und Kryptographie   		Bachelor Informatik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5AF85AC5-DC0F-4820-95E6-C093FB36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D787-F1C9-4DF9-BCDC-7BFDD2DFF224}" type="datetime1">
              <a:rPr lang="de-DE" smtClean="0"/>
              <a:t>25.07.2018</a:t>
            </a:fld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9BDF601-6934-41A0-853B-6D8F1391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6E1F-C373-4221-9D8E-5864D27EEAB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4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705AA9-28B7-484F-83DF-0B1ECCD17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3509825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/>
              <a:t> Gegründet von 3 amerikanischen Studenten 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/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/>
              <a:t>Grundlegende Idee:  Minecraft Server</a:t>
            </a:r>
          </a:p>
          <a:p>
            <a:pPr marL="0" indent="0">
              <a:buNone/>
            </a:pPr>
            <a:endParaRPr lang="de-DE" sz="2400" dirty="0"/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/>
              <a:t>Später: Schutzgelderpressung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/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/>
              <a:t>Verbreitung des Codes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A1C47A-52B1-4F86-BDDD-B57732BD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26BB-7138-4C9B-8044-0F462BC9E89B}" type="datetime1">
              <a:rPr lang="de-DE" smtClean="0"/>
              <a:t>25.07.2018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D1BD27-63E4-4AAD-967D-57AAA4D2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6E1F-C373-4221-9D8E-5864D27EEABD}" type="slidenum">
              <a:rPr lang="de-DE" smtClean="0"/>
              <a:t>3</a:t>
            </a:fld>
            <a:endParaRPr lang="de-D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800CA64-55A3-4678-A630-DC44BF419343}"/>
              </a:ext>
            </a:extLst>
          </p:cNvPr>
          <p:cNvSpPr txBox="1">
            <a:spLocks/>
          </p:cNvSpPr>
          <p:nvPr/>
        </p:nvSpPr>
        <p:spPr>
          <a:xfrm>
            <a:off x="1073425" y="841513"/>
            <a:ext cx="9144000" cy="99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000" dirty="0"/>
              <a:t>Was ist das </a:t>
            </a:r>
            <a:r>
              <a:rPr lang="de-DE" sz="6000" dirty="0" err="1"/>
              <a:t>Mirai</a:t>
            </a:r>
            <a:r>
              <a:rPr lang="de-DE" sz="6000" dirty="0"/>
              <a:t> </a:t>
            </a:r>
            <a:r>
              <a:rPr lang="de-DE" sz="6000" dirty="0" err="1"/>
              <a:t>Botnet</a:t>
            </a:r>
            <a:r>
              <a:rPr lang="de-DE" sz="6000" dirty="0"/>
              <a:t>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C5E10D8-03C5-4D4B-90E2-98F9E3B3D371}"/>
              </a:ext>
            </a:extLst>
          </p:cNvPr>
          <p:cNvSpPr txBox="1"/>
          <p:nvPr/>
        </p:nvSpPr>
        <p:spPr>
          <a:xfrm>
            <a:off x="397566" y="149777"/>
            <a:ext cx="11529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Marco Hildenbrand   	                            Seminar Informationssicherheit und Kryptographie   		Bachelor Informatik</a:t>
            </a:r>
          </a:p>
        </p:txBody>
      </p:sp>
    </p:spTree>
    <p:extLst>
      <p:ext uri="{BB962C8B-B14F-4D97-AF65-F5344CB8AC3E}">
        <p14:creationId xmlns:p14="http://schemas.microsoft.com/office/powerpoint/2010/main" val="140296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081BDAA-3E72-43B2-8199-D6DDB47946D2}"/>
              </a:ext>
            </a:extLst>
          </p:cNvPr>
          <p:cNvSpPr txBox="1"/>
          <p:nvPr/>
        </p:nvSpPr>
        <p:spPr>
          <a:xfrm>
            <a:off x="1762539" y="1530763"/>
            <a:ext cx="8560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de-DE" sz="2400" dirty="0"/>
              <a:t>Verbund von IOT-Devices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169A67B-A3E7-4892-BA7B-81EB6CCE35A2}"/>
              </a:ext>
            </a:extLst>
          </p:cNvPr>
          <p:cNvSpPr txBox="1"/>
          <p:nvPr/>
        </p:nvSpPr>
        <p:spPr>
          <a:xfrm>
            <a:off x="1762539" y="2325810"/>
            <a:ext cx="7553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de-DE" sz="2400" dirty="0"/>
              <a:t>IOT = Internet </a:t>
            </a:r>
            <a:r>
              <a:rPr lang="de-DE" sz="2400" dirty="0" err="1"/>
              <a:t>of</a:t>
            </a:r>
            <a:r>
              <a:rPr lang="de-DE" sz="2400" dirty="0"/>
              <a:t> Things z.B. Router, Kamera, …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4C2967C-84E6-448A-9D13-30AA1B061532}"/>
              </a:ext>
            </a:extLst>
          </p:cNvPr>
          <p:cNvSpPr txBox="1"/>
          <p:nvPr/>
        </p:nvSpPr>
        <p:spPr>
          <a:xfrm>
            <a:off x="1762539" y="3120857"/>
            <a:ext cx="8388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-    </a:t>
            </a:r>
            <a:r>
              <a:rPr lang="de-DE" sz="2400" dirty="0" err="1"/>
              <a:t>Linuxbasierte</a:t>
            </a:r>
            <a:r>
              <a:rPr lang="de-DE" sz="2400" dirty="0"/>
              <a:t> Malware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8FDA393-855B-4BB8-8362-F3A1F97D8CE6}"/>
              </a:ext>
            </a:extLst>
          </p:cNvPr>
          <p:cNvSpPr txBox="1"/>
          <p:nvPr/>
        </p:nvSpPr>
        <p:spPr>
          <a:xfrm>
            <a:off x="397566" y="149777"/>
            <a:ext cx="11529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Marco Hildenbrand   	                            Seminar Informationssicherheit und Kryptographie   		Bachelor Informatik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D8ACFF7-91FF-4344-8B88-F87D35196487}"/>
              </a:ext>
            </a:extLst>
          </p:cNvPr>
          <p:cNvSpPr txBox="1"/>
          <p:nvPr/>
        </p:nvSpPr>
        <p:spPr>
          <a:xfrm>
            <a:off x="1762539" y="3915904"/>
            <a:ext cx="8666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-    Weiterentwicklung </a:t>
            </a:r>
            <a:r>
              <a:rPr lang="de-DE" sz="2400" dirty="0" err="1"/>
              <a:t>Bashlite</a:t>
            </a:r>
            <a:r>
              <a:rPr lang="de-DE" sz="2400" dirty="0"/>
              <a:t> Malware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2B972D3-2876-4CB6-BE92-0ACF577EB358}"/>
              </a:ext>
            </a:extLst>
          </p:cNvPr>
          <p:cNvSpPr txBox="1"/>
          <p:nvPr/>
        </p:nvSpPr>
        <p:spPr>
          <a:xfrm>
            <a:off x="1762539" y="4710951"/>
            <a:ext cx="829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-    </a:t>
            </a:r>
            <a:r>
              <a:rPr lang="de-DE" sz="2400" dirty="0" err="1"/>
              <a:t>Botnet</a:t>
            </a:r>
            <a:r>
              <a:rPr lang="de-DE" sz="2400" dirty="0"/>
              <a:t> = Gruppierung von Bots zu Clustern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72FEC581-CC44-4A50-B83E-B132D8B5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7B0F236-B63E-4C88-B1FB-018714E52725}" type="datetime1">
              <a:rPr lang="de-DE" smtClean="0"/>
              <a:t>25.07.2018</a:t>
            </a:fld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22C5F487-B82A-41CB-AC92-14B598CC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6E1F-C373-4221-9D8E-5864D27EEAB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32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2E8E3-B1D9-45C3-9083-20DCAE06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6000" dirty="0"/>
              <a:t>Vorgehensweise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D094653-297F-4A87-A8B2-45A2D311C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890" y="1463615"/>
            <a:ext cx="6266742" cy="5029260"/>
          </a:xfr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11B8A1BE-3C08-452B-B4A3-2644A49C13D6}"/>
              </a:ext>
            </a:extLst>
          </p:cNvPr>
          <p:cNvSpPr txBox="1"/>
          <p:nvPr/>
        </p:nvSpPr>
        <p:spPr>
          <a:xfrm>
            <a:off x="397566" y="149777"/>
            <a:ext cx="11529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Marco Hildenbrand   	                            Seminar Informationssicherheit und Kryptographie   		Bachelor Informatik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041B234-5C2B-44F8-A17E-831C3966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630A-76FA-42A6-9738-4718C3465E71}" type="datetime1">
              <a:rPr lang="de-DE" smtClean="0"/>
              <a:t>25.07.2018</a:t>
            </a:fld>
            <a:endParaRPr lang="de-DE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9299C27-9D15-45FE-8B28-FA4FEC03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6E1F-C373-4221-9D8E-5864D27EEAB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43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FEC3F5-A284-4681-8997-FD06D9B3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26BB-7138-4C9B-8044-0F462BC9E89B}" type="datetime1">
              <a:rPr lang="de-DE" smtClean="0"/>
              <a:t>25.07.2018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81F6B1-C432-4218-8A29-35145599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6E1F-C373-4221-9D8E-5864D27EEABD}" type="slidenum">
              <a:rPr lang="de-DE" smtClean="0"/>
              <a:t>6</a:t>
            </a:fld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9F8FF02-C851-4903-ACF2-18E21BD04269}"/>
              </a:ext>
            </a:extLst>
          </p:cNvPr>
          <p:cNvSpPr/>
          <p:nvPr/>
        </p:nvSpPr>
        <p:spPr>
          <a:xfrm>
            <a:off x="1575352" y="553278"/>
            <a:ext cx="2435087" cy="24748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b="1" dirty="0"/>
              <a:t>Bots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0DA070CB-4A59-4C6A-981C-E2C86B0EF1CC}"/>
              </a:ext>
            </a:extLst>
          </p:cNvPr>
          <p:cNvSpPr/>
          <p:nvPr/>
        </p:nvSpPr>
        <p:spPr>
          <a:xfrm>
            <a:off x="4633292" y="2075350"/>
            <a:ext cx="2690192" cy="50358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DC4AF21-B995-481B-8CFE-BD601A843A1D}"/>
              </a:ext>
            </a:extLst>
          </p:cNvPr>
          <p:cNvSpPr/>
          <p:nvPr/>
        </p:nvSpPr>
        <p:spPr>
          <a:xfrm>
            <a:off x="8236227" y="553278"/>
            <a:ext cx="2435087" cy="24748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b="1" dirty="0" err="1"/>
              <a:t>Victim</a:t>
            </a:r>
            <a:endParaRPr lang="de-DE" sz="2800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505D96C-B6F2-4A8C-8958-99F858762413}"/>
              </a:ext>
            </a:extLst>
          </p:cNvPr>
          <p:cNvSpPr txBox="1"/>
          <p:nvPr/>
        </p:nvSpPr>
        <p:spPr>
          <a:xfrm>
            <a:off x="4578626" y="488331"/>
            <a:ext cx="30347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Scan im IPv4 Raum -&gt; verschickt TCP SYN-Pakete  an zufällige IP-Adressen an Telnet TCP Port 23 und 2323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A614B2-0EF5-4D4B-9F56-94B922068A3E}"/>
              </a:ext>
            </a:extLst>
          </p:cNvPr>
          <p:cNvSpPr txBox="1"/>
          <p:nvPr/>
        </p:nvSpPr>
        <p:spPr>
          <a:xfrm>
            <a:off x="4948034" y="3028121"/>
            <a:ext cx="3897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Potenzielles Opfer  </a:t>
            </a:r>
          </a:p>
          <a:p>
            <a:r>
              <a:rPr lang="de-DE" sz="2000" dirty="0"/>
              <a:t>-&gt; </a:t>
            </a:r>
            <a:r>
              <a:rPr lang="de-DE" sz="2000" dirty="0" err="1"/>
              <a:t>Brute</a:t>
            </a:r>
            <a:r>
              <a:rPr lang="de-DE" sz="2000" dirty="0"/>
              <a:t>-Force Login Phase </a:t>
            </a:r>
          </a:p>
          <a:p>
            <a:r>
              <a:rPr lang="de-DE" sz="2000" dirty="0"/>
              <a:t> 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DDD00F8-B750-44F0-89D5-45CCBEA95066}"/>
              </a:ext>
            </a:extLst>
          </p:cNvPr>
          <p:cNvSpPr/>
          <p:nvPr/>
        </p:nvSpPr>
        <p:spPr>
          <a:xfrm>
            <a:off x="1853646" y="4708408"/>
            <a:ext cx="1878496" cy="17095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Report Server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C1C55B74-0396-4094-8959-7F723E2CAA09}"/>
              </a:ext>
            </a:extLst>
          </p:cNvPr>
          <p:cNvSpPr/>
          <p:nvPr/>
        </p:nvSpPr>
        <p:spPr>
          <a:xfrm rot="5400000">
            <a:off x="2190611" y="3583986"/>
            <a:ext cx="1204567" cy="50358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AF5BCA4-7D8B-4C11-8DCE-945B328F42E9}"/>
              </a:ext>
            </a:extLst>
          </p:cNvPr>
          <p:cNvSpPr txBox="1"/>
          <p:nvPr/>
        </p:nvSpPr>
        <p:spPr>
          <a:xfrm>
            <a:off x="168963" y="3176143"/>
            <a:ext cx="2690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IP des Zieles und die richtigen Login Daten werden an den Report Server gesendet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1B1EC26-333F-4A62-9E08-5F28E3ABAEFF}"/>
              </a:ext>
            </a:extLst>
          </p:cNvPr>
          <p:cNvSpPr txBox="1"/>
          <p:nvPr/>
        </p:nvSpPr>
        <p:spPr>
          <a:xfrm>
            <a:off x="397566" y="149777"/>
            <a:ext cx="11529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Marco Hildenbrand   	                            Seminar Informationssicherheit und Kryptographie   		Bachelor Informatik</a:t>
            </a:r>
          </a:p>
        </p:txBody>
      </p:sp>
    </p:spTree>
    <p:extLst>
      <p:ext uri="{BB962C8B-B14F-4D97-AF65-F5344CB8AC3E}">
        <p14:creationId xmlns:p14="http://schemas.microsoft.com/office/powerpoint/2010/main" val="237132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/>
      <p:bldP spid="12" grpId="0"/>
      <p:bldP spid="13" grpId="0" animBg="1"/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C37A3C-CCC5-4E58-8F7E-3505A840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26BB-7138-4C9B-8044-0F462BC9E89B}" type="datetime1">
              <a:rPr lang="de-DE" smtClean="0"/>
              <a:t>25.07.2018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E7842D-4F1E-4BE3-AFC7-FE668D49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6E1F-C373-4221-9D8E-5864D27EEABD}" type="slidenum">
              <a:rPr lang="de-DE" smtClean="0"/>
              <a:t>7</a:t>
            </a:fld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B719603-E765-4DD6-93B6-49719F012955}"/>
              </a:ext>
            </a:extLst>
          </p:cNvPr>
          <p:cNvSpPr/>
          <p:nvPr/>
        </p:nvSpPr>
        <p:spPr>
          <a:xfrm>
            <a:off x="1525657" y="1568868"/>
            <a:ext cx="2544418" cy="22230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Report Server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776C863-FF71-48A5-9BC3-113764ECEA38}"/>
              </a:ext>
            </a:extLst>
          </p:cNvPr>
          <p:cNvSpPr/>
          <p:nvPr/>
        </p:nvSpPr>
        <p:spPr>
          <a:xfrm>
            <a:off x="7523921" y="1568868"/>
            <a:ext cx="2173357" cy="22230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 err="1"/>
              <a:t>Loader</a:t>
            </a:r>
            <a:endParaRPr lang="de-DE" sz="2400" b="1" dirty="0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4BA61446-5EDE-419B-8C15-483F338DB8C6}"/>
              </a:ext>
            </a:extLst>
          </p:cNvPr>
          <p:cNvSpPr/>
          <p:nvPr/>
        </p:nvSpPr>
        <p:spPr>
          <a:xfrm>
            <a:off x="4479235" y="2421976"/>
            <a:ext cx="2544418" cy="51683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49ECCE3-631E-4667-895B-E4160FA0632C}"/>
              </a:ext>
            </a:extLst>
          </p:cNvPr>
          <p:cNvSpPr txBox="1"/>
          <p:nvPr/>
        </p:nvSpPr>
        <p:spPr>
          <a:xfrm>
            <a:off x="4411317" y="1294217"/>
            <a:ext cx="2862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Gibt die IP Adresse und die richtigen Login Daten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5C4C840-4CD7-4A3E-8CF2-510DA417D407}"/>
              </a:ext>
            </a:extLst>
          </p:cNvPr>
          <p:cNvSpPr/>
          <p:nvPr/>
        </p:nvSpPr>
        <p:spPr>
          <a:xfrm>
            <a:off x="4671391" y="4048541"/>
            <a:ext cx="2160105" cy="20938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 err="1"/>
              <a:t>Victim</a:t>
            </a:r>
            <a:endParaRPr lang="de-DE" sz="2400" b="1" dirty="0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A438E224-E8D7-4679-BC71-F67EC1DD2F67}"/>
              </a:ext>
            </a:extLst>
          </p:cNvPr>
          <p:cNvSpPr/>
          <p:nvPr/>
        </p:nvSpPr>
        <p:spPr>
          <a:xfrm rot="8215487">
            <a:off x="6831496" y="3791920"/>
            <a:ext cx="907774" cy="51683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98B0DF4-DE72-477C-B3A7-1050566E4C63}"/>
              </a:ext>
            </a:extLst>
          </p:cNvPr>
          <p:cNvSpPr txBox="1"/>
          <p:nvPr/>
        </p:nvSpPr>
        <p:spPr>
          <a:xfrm>
            <a:off x="8044070" y="4359965"/>
            <a:ext cx="2915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Logt sich ins Ziel ein,</a:t>
            </a:r>
          </a:p>
          <a:p>
            <a:r>
              <a:rPr lang="de-DE" sz="2000" dirty="0"/>
              <a:t>lädt Malware herunter und führt diese aus.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1D055C-B259-463E-8F57-071491E5C92C}"/>
              </a:ext>
            </a:extLst>
          </p:cNvPr>
          <p:cNvSpPr txBox="1"/>
          <p:nvPr/>
        </p:nvSpPr>
        <p:spPr>
          <a:xfrm>
            <a:off x="397565" y="4359965"/>
            <a:ext cx="39226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Ziel infiziert:</a:t>
            </a:r>
          </a:p>
          <a:p>
            <a:r>
              <a:rPr lang="de-DE" sz="2000" dirty="0"/>
              <a:t>-&gt; lösche Downloaddateien</a:t>
            </a:r>
          </a:p>
          <a:p>
            <a:r>
              <a:rPr lang="de-DE" sz="2000" dirty="0"/>
              <a:t>-&gt; Umbenennung des Programms</a:t>
            </a:r>
          </a:p>
          <a:p>
            <a:r>
              <a:rPr lang="de-DE" sz="2000" dirty="0"/>
              <a:t>-&gt; blockiere TCP Port 23 und 22 </a:t>
            </a:r>
          </a:p>
          <a:p>
            <a:r>
              <a:rPr lang="de-DE" sz="2000" dirty="0"/>
              <a:t>-&gt; warte auf Anweisungen und scanne nach neuen Zielen.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48CC46B-2EFB-46F5-ACE8-960F5652A97A}"/>
              </a:ext>
            </a:extLst>
          </p:cNvPr>
          <p:cNvSpPr txBox="1"/>
          <p:nvPr/>
        </p:nvSpPr>
        <p:spPr>
          <a:xfrm>
            <a:off x="397566" y="149777"/>
            <a:ext cx="11529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Marco Hildenbrand   	                            Seminar Informationssicherheit und Kryptographie   		Bachelor Informatik</a:t>
            </a:r>
          </a:p>
        </p:txBody>
      </p:sp>
    </p:spTree>
    <p:extLst>
      <p:ext uri="{BB962C8B-B14F-4D97-AF65-F5344CB8AC3E}">
        <p14:creationId xmlns:p14="http://schemas.microsoft.com/office/powerpoint/2010/main" val="5717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D094653-297F-4A87-A8B2-45A2D311C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1" y="1364974"/>
            <a:ext cx="6266742" cy="5029260"/>
          </a:xfr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11B8A1BE-3C08-452B-B4A3-2644A49C13D6}"/>
              </a:ext>
            </a:extLst>
          </p:cNvPr>
          <p:cNvSpPr txBox="1"/>
          <p:nvPr/>
        </p:nvSpPr>
        <p:spPr>
          <a:xfrm>
            <a:off x="397566" y="149777"/>
            <a:ext cx="11529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Marco Hildenbrand   	                            Seminar Informationssicherheit und Kryptographie   		Bachelor Informatik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041B234-5C2B-44F8-A17E-831C3966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630A-76FA-42A6-9738-4718C3465E71}" type="datetime1">
              <a:rPr lang="de-DE" smtClean="0"/>
              <a:t>25.07.2018</a:t>
            </a:fld>
            <a:endParaRPr lang="de-DE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9299C27-9D15-45FE-8B28-FA4FEC03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6E1F-C373-4221-9D8E-5864D27EEAB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42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3C029-890A-417F-92AC-95BD5B45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dirty="0"/>
              <a:t>Aufbau und Struktur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9B0507B-301B-4835-896D-63B455F883C4}"/>
              </a:ext>
            </a:extLst>
          </p:cNvPr>
          <p:cNvSpPr txBox="1"/>
          <p:nvPr/>
        </p:nvSpPr>
        <p:spPr>
          <a:xfrm>
            <a:off x="397566" y="149777"/>
            <a:ext cx="11529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Marco Hildenbrand   	                            Seminar Informationssicherheit und Kryptographie   		Bachelor Informatik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BFF84E1-1B60-4451-A331-368322D3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DDD2-9B3E-4CBD-99DA-6BE4267E852F}" type="datetime1">
              <a:rPr lang="de-DE" smtClean="0"/>
              <a:t>25.07.2018</a:t>
            </a:fld>
            <a:endParaRPr lang="de-DE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A3135B00-BB19-4A03-99C5-E03CB70D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6E1F-C373-4221-9D8E-5864D27EEABD}" type="slidenum">
              <a:rPr lang="de-DE" smtClean="0"/>
              <a:t>9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B6A779-9252-4ED1-AB5F-EC2C515E8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Nach Veröffentlichung des Quellcodes:</a:t>
            </a:r>
          </a:p>
          <a:p>
            <a:pPr lvl="1"/>
            <a:r>
              <a:rPr lang="de-DE" sz="2000" dirty="0"/>
              <a:t>Analysieren der Infrastruktur</a:t>
            </a:r>
          </a:p>
          <a:p>
            <a:pPr lvl="1"/>
            <a:r>
              <a:rPr lang="de-DE" sz="2000" dirty="0"/>
              <a:t>Identifizierung von Clustern</a:t>
            </a:r>
          </a:p>
          <a:p>
            <a:pPr lvl="1"/>
            <a:r>
              <a:rPr lang="de-DE" sz="2000" dirty="0"/>
              <a:t>Nachvollziehen der Beziehungen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/>
              <a:t>Gesammelte DNS Daten:</a:t>
            </a:r>
          </a:p>
          <a:p>
            <a:pPr lvl="1"/>
            <a:r>
              <a:rPr lang="de-DE" sz="2000" dirty="0"/>
              <a:t>Erstellen von Clustern </a:t>
            </a:r>
          </a:p>
          <a:p>
            <a:pPr lvl="1"/>
            <a:r>
              <a:rPr lang="de-DE" sz="2000" dirty="0"/>
              <a:t>33 unabhängige Cluster</a:t>
            </a:r>
          </a:p>
          <a:p>
            <a:pPr marL="457200" lvl="1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706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783</Words>
  <Application>Microsoft Office PowerPoint</Application>
  <PresentationFormat>Breitbild</PresentationFormat>
  <Paragraphs>212</Paragraphs>
  <Slides>21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Office</vt:lpstr>
      <vt:lpstr>Understanding the Mirai Botnet</vt:lpstr>
      <vt:lpstr>Gliederung</vt:lpstr>
      <vt:lpstr>PowerPoint-Präsentation</vt:lpstr>
      <vt:lpstr>PowerPoint-Präsentation</vt:lpstr>
      <vt:lpstr>Vorgehensweise</vt:lpstr>
      <vt:lpstr>PowerPoint-Präsentation</vt:lpstr>
      <vt:lpstr>PowerPoint-Präsentation</vt:lpstr>
      <vt:lpstr>PowerPoint-Präsentation</vt:lpstr>
      <vt:lpstr>Aufbau und Struktur </vt:lpstr>
      <vt:lpstr>PowerPoint-Präsentation</vt:lpstr>
      <vt:lpstr>PowerPoint-Präsentation</vt:lpstr>
      <vt:lpstr>Angegriffene Ziele</vt:lpstr>
      <vt:lpstr>PowerPoint-Präsentation</vt:lpstr>
      <vt:lpstr>PowerPoint-Präsentation</vt:lpstr>
      <vt:lpstr>Angriffsarten</vt:lpstr>
      <vt:lpstr>Weiterentwicklungen</vt:lpstr>
      <vt:lpstr>PowerPoint-Präsentation</vt:lpstr>
      <vt:lpstr>PowerPoint-Präsentation</vt:lpstr>
      <vt:lpstr>Lösungen</vt:lpstr>
      <vt:lpstr>Zusammenfassung</vt:lpstr>
      <vt:lpstr>Vielen Dank für Ihre Aufmerksamkeit  Noch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Hildenbrand123</dc:creator>
  <cp:lastModifiedBy>marco Hildenbrand123</cp:lastModifiedBy>
  <cp:revision>55</cp:revision>
  <dcterms:created xsi:type="dcterms:W3CDTF">2018-07-09T11:31:48Z</dcterms:created>
  <dcterms:modified xsi:type="dcterms:W3CDTF">2018-07-25T05:21:22Z</dcterms:modified>
</cp:coreProperties>
</file>