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1" r:id="rId7"/>
    <p:sldId id="286" r:id="rId8"/>
    <p:sldId id="287" r:id="rId9"/>
    <p:sldId id="288" r:id="rId10"/>
    <p:sldId id="290" r:id="rId11"/>
    <p:sldId id="289"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19/12/2018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19/12/2018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1" y="3005328"/>
            <a:ext cx="7077456" cy="1243584"/>
          </a:xfrm>
        </p:spPr>
        <p:txBody>
          <a:bodyPr/>
          <a:lstStyle/>
          <a:p>
            <a:pPr algn="ctr"/>
            <a:r>
              <a:rPr lang="en-US" sz="9600" dirty="0">
                <a:latin typeface="Passion One" panose="02000506080000020004" pitchFamily="2" charset="0"/>
              </a:rPr>
              <a:t>LOGO PITCH</a:t>
            </a:r>
            <a:endParaRPr lang="en-GB" sz="9600" dirty="0">
              <a:latin typeface="Passion One" panose="02000506080000020004" pitchFamily="2"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57271" y="4331208"/>
            <a:ext cx="7077456" cy="868680"/>
          </a:xfrm>
        </p:spPr>
        <p:txBody>
          <a:bodyPr>
            <a:normAutofit/>
          </a:bodyPr>
          <a:lstStyle/>
          <a:p>
            <a:pPr marL="0" indent="0" algn="ctr">
              <a:buNone/>
            </a:pPr>
            <a:r>
              <a:rPr lang="en-US" sz="2400" spc="0" dirty="0">
                <a:latin typeface="Passion One" panose="02000506080000020004" pitchFamily="2" charset="0"/>
              </a:rPr>
              <a:t>by </a:t>
            </a:r>
            <a:r>
              <a:rPr lang="en-US" sz="2400" spc="0" dirty="0" err="1">
                <a:latin typeface="Passion One" panose="02000506080000020004" pitchFamily="2" charset="0"/>
              </a:rPr>
              <a:t>hPerks</a:t>
            </a:r>
            <a:endParaRPr lang="en-GB" sz="2400" spc="0" dirty="0">
              <a:latin typeface="Passion One" panose="02000506080000020004" pitchFamily="2" charset="0"/>
            </a:endParaRPr>
          </a:p>
        </p:txBody>
      </p:sp>
      <p:sp>
        <p:nvSpPr>
          <p:cNvPr id="4" name="TextBox 3">
            <a:extLst>
              <a:ext uri="{FF2B5EF4-FFF2-40B4-BE49-F238E27FC236}">
                <a16:creationId xmlns:a16="http://schemas.microsoft.com/office/drawing/2014/main" id="{3D6D8369-E7BF-4C73-B473-11519B6C9B60}"/>
              </a:ext>
            </a:extLst>
          </p:cNvPr>
          <p:cNvSpPr txBox="1"/>
          <p:nvPr/>
        </p:nvSpPr>
        <p:spPr>
          <a:xfrm>
            <a:off x="2557272" y="1947332"/>
            <a:ext cx="7077456" cy="830997"/>
          </a:xfrm>
          <a:prstGeom prst="rect">
            <a:avLst/>
          </a:prstGeom>
          <a:noFill/>
        </p:spPr>
        <p:txBody>
          <a:bodyPr wrap="square" rtlCol="0">
            <a:spAutoFit/>
          </a:bodyPr>
          <a:lstStyle/>
          <a:p>
            <a:pPr algn="ctr"/>
            <a:r>
              <a:rPr lang="en-CA" sz="4800" dirty="0">
                <a:solidFill>
                  <a:schemeClr val="bg1"/>
                </a:solidFill>
                <a:latin typeface="Passion One" panose="02000506080000020004" pitchFamily="2" charset="0"/>
              </a:rPr>
              <a:t>EARTH STRIKE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8133" y="603755"/>
            <a:ext cx="11065933" cy="719699"/>
          </a:xfrm>
        </p:spPr>
        <p:txBody>
          <a:bodyPr/>
          <a:lstStyle/>
          <a:p>
            <a:r>
              <a:rPr lang="en-US" sz="4800" b="0" dirty="0">
                <a:latin typeface="Passion One" panose="02000506080000020004" pitchFamily="2" charset="0"/>
              </a:rPr>
              <a:t>WHAT WE NEED IN A LOGO</a:t>
            </a:r>
            <a:endParaRPr lang="en-GB" sz="4800" b="0" dirty="0">
              <a:latin typeface="Passion One" panose="02000506080000020004" pitchFamily="2"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8133" y="1919900"/>
            <a:ext cx="7366001" cy="3974495"/>
          </a:xfrm>
        </p:spPr>
        <p:txBody>
          <a:bodyPr/>
          <a:lstStyle/>
          <a:p>
            <a:pPr marL="0" indent="0">
              <a:buNone/>
            </a:pPr>
            <a:r>
              <a:rPr lang="en-US" sz="3200" dirty="0">
                <a:latin typeface="Passion One" panose="02000506080000020004" pitchFamily="2" charset="0"/>
              </a:rPr>
              <a:t>Our ideal logo should:</a:t>
            </a:r>
          </a:p>
          <a:p>
            <a:r>
              <a:rPr lang="en-US" sz="3200" dirty="0">
                <a:latin typeface="Passion One" panose="02000506080000020004" pitchFamily="2" charset="0"/>
              </a:rPr>
              <a:t>be unique</a:t>
            </a:r>
          </a:p>
          <a:p>
            <a:r>
              <a:rPr lang="en-US" sz="3200" dirty="0">
                <a:latin typeface="Passion One" panose="02000506080000020004" pitchFamily="2" charset="0"/>
              </a:rPr>
              <a:t>be easily recognizable</a:t>
            </a:r>
          </a:p>
          <a:p>
            <a:r>
              <a:rPr lang="en-US" sz="3200" dirty="0">
                <a:latin typeface="Passion One" panose="02000506080000020004" pitchFamily="2" charset="0"/>
              </a:rPr>
              <a:t>be simple, easy to draw</a:t>
            </a:r>
          </a:p>
          <a:p>
            <a:r>
              <a:rPr lang="en-US" sz="3200" dirty="0">
                <a:latin typeface="Passion One" panose="02000506080000020004" pitchFamily="2" charset="0"/>
              </a:rPr>
              <a:t>encompass the essence of our movement</a:t>
            </a:r>
          </a:p>
          <a:p>
            <a:r>
              <a:rPr lang="en-US" sz="3200" dirty="0">
                <a:latin typeface="Passion One" panose="02000506080000020004" pitchFamily="2" charset="0"/>
              </a:rPr>
              <a:t>be inspiring; enflame the passions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3</a:t>
            </a:fld>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922384" y="2264268"/>
            <a:ext cx="6329816" cy="3600000"/>
          </a:xfrm>
        </p:spPr>
        <p:txBody>
          <a:bodyPr>
            <a:normAutofit/>
          </a:bodyPr>
          <a:lstStyle/>
          <a:p>
            <a:pPr marL="0" indent="0">
              <a:buNone/>
            </a:pPr>
            <a:r>
              <a:rPr lang="en-GB" sz="2800" dirty="0">
                <a:latin typeface="Passion One" panose="02000506080000020004" pitchFamily="2" charset="0"/>
              </a:rPr>
              <a:t>Our current logo has decent symbolism, but it is messy, complicated, and a bit generic. As Carlo pointed out, there is no consistent design, the globe &amp; hand-shaking is very clichéd, and the logo does not scale well to small sizes.</a:t>
            </a:r>
          </a:p>
          <a:p>
            <a:pPr marL="0" indent="0">
              <a:buNone/>
            </a:pPr>
            <a:r>
              <a:rPr lang="en-GB" sz="2800" dirty="0">
                <a:latin typeface="Passion One" panose="02000506080000020004" pitchFamily="2" charset="0"/>
              </a:rPr>
              <a:t>It’s not bad for 20 minutes in Paint.NET, but we can do better.</a:t>
            </a:r>
          </a:p>
        </p:txBody>
      </p:sp>
      <p:sp>
        <p:nvSpPr>
          <p:cNvPr id="15" name="Title 6">
            <a:extLst>
              <a:ext uri="{FF2B5EF4-FFF2-40B4-BE49-F238E27FC236}">
                <a16:creationId xmlns:a16="http://schemas.microsoft.com/office/drawing/2014/main" id="{1CFFFC3C-D649-436C-B16E-09AF74CCFE85}"/>
              </a:ext>
            </a:extLst>
          </p:cNvPr>
          <p:cNvSpPr>
            <a:spLocks noGrp="1"/>
          </p:cNvSpPr>
          <p:nvPr>
            <p:ph type="title"/>
          </p:nvPr>
        </p:nvSpPr>
        <p:spPr>
          <a:xfrm>
            <a:off x="728133" y="603755"/>
            <a:ext cx="11065933" cy="769441"/>
          </a:xfrm>
        </p:spPr>
        <p:txBody>
          <a:bodyPr/>
          <a:lstStyle/>
          <a:p>
            <a:r>
              <a:rPr lang="en-US" sz="4800" b="0">
                <a:latin typeface="Passion One" panose="02000506080000020004" pitchFamily="2" charset="0"/>
              </a:rPr>
              <a:t>ISSUES WITH PREVIOUS LOGOS</a:t>
            </a:r>
            <a:endParaRPr lang="en-GB" sz="4800" b="0" dirty="0">
              <a:latin typeface="Passion One" panose="02000506080000020004" pitchFamily="2" charset="0"/>
            </a:endParaRPr>
          </a:p>
        </p:txBody>
      </p:sp>
      <p:pic>
        <p:nvPicPr>
          <p:cNvPr id="19" name="Picture 18">
            <a:extLst>
              <a:ext uri="{FF2B5EF4-FFF2-40B4-BE49-F238E27FC236}">
                <a16:creationId xmlns:a16="http://schemas.microsoft.com/office/drawing/2014/main" id="{413612F5-C83A-450D-A153-BB663997D12A}"/>
              </a:ext>
            </a:extLst>
          </p:cNvPr>
          <p:cNvPicPr>
            <a:picLocks noChangeAspect="1"/>
          </p:cNvPicPr>
          <p:nvPr/>
        </p:nvPicPr>
        <p:blipFill>
          <a:blip r:embed="rId2"/>
          <a:stretch>
            <a:fillRect/>
          </a:stretch>
        </p:blipFill>
        <p:spPr>
          <a:xfrm>
            <a:off x="728133" y="2044135"/>
            <a:ext cx="3600000" cy="3600000"/>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4</a:t>
            </a:fld>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922384" y="2044134"/>
            <a:ext cx="6329816" cy="3956615"/>
          </a:xfrm>
        </p:spPr>
        <p:txBody>
          <a:bodyPr>
            <a:normAutofit/>
          </a:bodyPr>
          <a:lstStyle/>
          <a:p>
            <a:pPr marL="0" indent="0">
              <a:buNone/>
            </a:pPr>
            <a:r>
              <a:rPr lang="en-GB" sz="2800" dirty="0">
                <a:latin typeface="Passion One" panose="02000506080000020004" pitchFamily="2" charset="0"/>
              </a:rPr>
              <a:t>Carlo’s proposed logo is very well-designed, scalable and recognizable. For any other environmentalist group, it would be perfect – but the symbolism of the megaphone conflicts directly with the core purpose of our movement: a global general strike.</a:t>
            </a:r>
          </a:p>
          <a:p>
            <a:pPr marL="0" indent="0">
              <a:buNone/>
            </a:pPr>
            <a:r>
              <a:rPr lang="en-GB" sz="2800" dirty="0">
                <a:latin typeface="Passion One" panose="02000506080000020004" pitchFamily="2" charset="0"/>
              </a:rPr>
              <a:t>The principle of “actions not words” is our raison d’être, and we can’t afford to lose that essential part of our message.</a:t>
            </a:r>
          </a:p>
        </p:txBody>
      </p:sp>
      <p:sp>
        <p:nvSpPr>
          <p:cNvPr id="15" name="Title 6">
            <a:extLst>
              <a:ext uri="{FF2B5EF4-FFF2-40B4-BE49-F238E27FC236}">
                <a16:creationId xmlns:a16="http://schemas.microsoft.com/office/drawing/2014/main" id="{1CFFFC3C-D649-436C-B16E-09AF74CCFE85}"/>
              </a:ext>
            </a:extLst>
          </p:cNvPr>
          <p:cNvSpPr>
            <a:spLocks noGrp="1"/>
          </p:cNvSpPr>
          <p:nvPr>
            <p:ph type="title"/>
          </p:nvPr>
        </p:nvSpPr>
        <p:spPr>
          <a:xfrm>
            <a:off x="728133" y="603755"/>
            <a:ext cx="11065933" cy="769441"/>
          </a:xfrm>
        </p:spPr>
        <p:txBody>
          <a:bodyPr/>
          <a:lstStyle/>
          <a:p>
            <a:r>
              <a:rPr lang="en-US" sz="4800" b="0" dirty="0">
                <a:latin typeface="Passion One" panose="02000506080000020004" pitchFamily="2" charset="0"/>
              </a:rPr>
              <a:t>ISSUES WITH PREVIOUS LOGOS</a:t>
            </a:r>
            <a:endParaRPr lang="en-GB" sz="4800" b="0" dirty="0">
              <a:latin typeface="Passion One" panose="02000506080000020004" pitchFamily="2" charset="0"/>
            </a:endParaRPr>
          </a:p>
        </p:txBody>
      </p:sp>
      <p:pic>
        <p:nvPicPr>
          <p:cNvPr id="4" name="Picture 3">
            <a:extLst>
              <a:ext uri="{FF2B5EF4-FFF2-40B4-BE49-F238E27FC236}">
                <a16:creationId xmlns:a16="http://schemas.microsoft.com/office/drawing/2014/main" id="{91CE98E4-07EB-4549-B135-00C7A217036C}"/>
              </a:ext>
            </a:extLst>
          </p:cNvPr>
          <p:cNvPicPr>
            <a:picLocks noChangeAspect="1"/>
          </p:cNvPicPr>
          <p:nvPr/>
        </p:nvPicPr>
        <p:blipFill>
          <a:blip r:embed="rId2"/>
          <a:stretch>
            <a:fillRect/>
          </a:stretch>
        </p:blipFill>
        <p:spPr>
          <a:xfrm>
            <a:off x="728133" y="2044134"/>
            <a:ext cx="3607759" cy="3600000"/>
          </a:xfrm>
          <a:prstGeom prst="rect">
            <a:avLst/>
          </a:prstGeom>
        </p:spPr>
      </p:pic>
    </p:spTree>
    <p:extLst>
      <p:ext uri="{BB962C8B-B14F-4D97-AF65-F5344CB8AC3E}">
        <p14:creationId xmlns:p14="http://schemas.microsoft.com/office/powerpoint/2010/main" val="183955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6D8369-E7BF-4C73-B473-11519B6C9B60}"/>
              </a:ext>
            </a:extLst>
          </p:cNvPr>
          <p:cNvSpPr txBox="1"/>
          <p:nvPr/>
        </p:nvSpPr>
        <p:spPr>
          <a:xfrm>
            <a:off x="2557271" y="705584"/>
            <a:ext cx="7077456" cy="830997"/>
          </a:xfrm>
          <a:prstGeom prst="rect">
            <a:avLst/>
          </a:prstGeom>
          <a:noFill/>
        </p:spPr>
        <p:txBody>
          <a:bodyPr wrap="square" rtlCol="0">
            <a:spAutoFit/>
          </a:bodyPr>
          <a:lstStyle/>
          <a:p>
            <a:pPr algn="ctr"/>
            <a:r>
              <a:rPr lang="en-CA" sz="4800" dirty="0">
                <a:solidFill>
                  <a:schemeClr val="bg1"/>
                </a:solidFill>
                <a:latin typeface="Passion One" panose="02000506080000020004" pitchFamily="2" charset="0"/>
              </a:rPr>
              <a:t>NEW LOGO</a:t>
            </a:r>
          </a:p>
        </p:txBody>
      </p:sp>
      <p:pic>
        <p:nvPicPr>
          <p:cNvPr id="14" name="Picture 13">
            <a:extLst>
              <a:ext uri="{FF2B5EF4-FFF2-40B4-BE49-F238E27FC236}">
                <a16:creationId xmlns:a16="http://schemas.microsoft.com/office/drawing/2014/main" id="{931C8C54-52F1-4FA5-91A1-785C4ADE265C}"/>
              </a:ext>
            </a:extLst>
          </p:cNvPr>
          <p:cNvPicPr>
            <a:picLocks noChangeAspect="1"/>
          </p:cNvPicPr>
          <p:nvPr/>
        </p:nvPicPr>
        <p:blipFill>
          <a:blip r:embed="rId2"/>
          <a:stretch>
            <a:fillRect/>
          </a:stretch>
        </p:blipFill>
        <p:spPr>
          <a:xfrm>
            <a:off x="4295999" y="2289308"/>
            <a:ext cx="3600000" cy="3600000"/>
          </a:xfrm>
          <a:prstGeom prst="rect">
            <a:avLst/>
          </a:prstGeom>
        </p:spPr>
      </p:pic>
    </p:spTree>
    <p:extLst>
      <p:ext uri="{BB962C8B-B14F-4D97-AF65-F5344CB8AC3E}">
        <p14:creationId xmlns:p14="http://schemas.microsoft.com/office/powerpoint/2010/main" val="38367260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6</a:t>
            </a:fld>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922384" y="2044134"/>
            <a:ext cx="6329816" cy="3956615"/>
          </a:xfrm>
        </p:spPr>
        <p:txBody>
          <a:bodyPr>
            <a:normAutofit/>
          </a:bodyPr>
          <a:lstStyle/>
          <a:p>
            <a:pPr marL="0" indent="0">
              <a:buNone/>
            </a:pPr>
            <a:r>
              <a:rPr lang="en-GB" sz="2800" dirty="0">
                <a:latin typeface="Passion One" panose="02000506080000020004" pitchFamily="2" charset="0"/>
              </a:rPr>
              <a:t>The match symbolizes the “strike”, and the flame / leaf symbolizes the environment. Together, they symbolize the spark that we hope to set off with our general strike.</a:t>
            </a:r>
          </a:p>
          <a:p>
            <a:pPr marL="0" indent="0">
              <a:buNone/>
            </a:pPr>
            <a:r>
              <a:rPr lang="en-GB" sz="2800" dirty="0">
                <a:latin typeface="Passion One" panose="02000506080000020004" pitchFamily="2" charset="0"/>
              </a:rPr>
              <a:t>This logo is unique, easily recognizable, scalable, and far easier to stencil than any previous suggestions. It works in monochrome and colour, and it can be drawn </a:t>
            </a:r>
            <a:r>
              <a:rPr lang="en-GB" sz="2800" dirty="0" err="1">
                <a:latin typeface="Passion One" panose="02000506080000020004" pitchFamily="2" charset="0"/>
              </a:rPr>
              <a:t>minimalistically</a:t>
            </a:r>
            <a:r>
              <a:rPr lang="en-GB" sz="2800" dirty="0">
                <a:latin typeface="Passion One" panose="02000506080000020004" pitchFamily="2" charset="0"/>
              </a:rPr>
              <a:t> in only a couple seconds.</a:t>
            </a:r>
          </a:p>
        </p:txBody>
      </p:sp>
      <p:sp>
        <p:nvSpPr>
          <p:cNvPr id="15" name="Title 6">
            <a:extLst>
              <a:ext uri="{FF2B5EF4-FFF2-40B4-BE49-F238E27FC236}">
                <a16:creationId xmlns:a16="http://schemas.microsoft.com/office/drawing/2014/main" id="{1CFFFC3C-D649-436C-B16E-09AF74CCFE85}"/>
              </a:ext>
            </a:extLst>
          </p:cNvPr>
          <p:cNvSpPr>
            <a:spLocks noGrp="1"/>
          </p:cNvSpPr>
          <p:nvPr>
            <p:ph type="title"/>
          </p:nvPr>
        </p:nvSpPr>
        <p:spPr>
          <a:xfrm>
            <a:off x="728133" y="603755"/>
            <a:ext cx="11065933" cy="769441"/>
          </a:xfrm>
        </p:spPr>
        <p:txBody>
          <a:bodyPr/>
          <a:lstStyle/>
          <a:p>
            <a:r>
              <a:rPr lang="en-US" sz="4800" b="0" dirty="0">
                <a:latin typeface="Passion One" panose="02000506080000020004" pitchFamily="2" charset="0"/>
              </a:rPr>
              <a:t>EXPLANATION</a:t>
            </a:r>
            <a:endParaRPr lang="en-GB" sz="4800" b="0" dirty="0">
              <a:latin typeface="Passion One" panose="02000506080000020004" pitchFamily="2" charset="0"/>
            </a:endParaRPr>
          </a:p>
        </p:txBody>
      </p:sp>
      <p:pic>
        <p:nvPicPr>
          <p:cNvPr id="13" name="Picture 12">
            <a:extLst>
              <a:ext uri="{FF2B5EF4-FFF2-40B4-BE49-F238E27FC236}">
                <a16:creationId xmlns:a16="http://schemas.microsoft.com/office/drawing/2014/main" id="{70B7C114-1244-469F-8FF2-10A0B8468701}"/>
              </a:ext>
            </a:extLst>
          </p:cNvPr>
          <p:cNvPicPr>
            <a:picLocks noChangeAspect="1"/>
          </p:cNvPicPr>
          <p:nvPr/>
        </p:nvPicPr>
        <p:blipFill>
          <a:blip r:embed="rId2"/>
          <a:stretch>
            <a:fillRect/>
          </a:stretch>
        </p:blipFill>
        <p:spPr>
          <a:xfrm>
            <a:off x="728133" y="2044134"/>
            <a:ext cx="3600000" cy="3600000"/>
          </a:xfrm>
          <a:prstGeom prst="rect">
            <a:avLst/>
          </a:prstGeom>
        </p:spPr>
      </p:pic>
    </p:spTree>
    <p:extLst>
      <p:ext uri="{BB962C8B-B14F-4D97-AF65-F5344CB8AC3E}">
        <p14:creationId xmlns:p14="http://schemas.microsoft.com/office/powerpoint/2010/main" val="19084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5EE3E6-BEDF-488C-A25B-C56377FE20A1}"/>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8" name="Text Placeholder 7">
            <a:extLst>
              <a:ext uri="{FF2B5EF4-FFF2-40B4-BE49-F238E27FC236}">
                <a16:creationId xmlns:a16="http://schemas.microsoft.com/office/drawing/2014/main" id="{924A9D6F-2386-489F-B539-04C72776EC2B}"/>
              </a:ext>
            </a:extLst>
          </p:cNvPr>
          <p:cNvSpPr>
            <a:spLocks noGrp="1"/>
          </p:cNvSpPr>
          <p:nvPr>
            <p:ph type="body" idx="1"/>
          </p:nvPr>
        </p:nvSpPr>
        <p:spPr>
          <a:xfrm>
            <a:off x="444500" y="1716404"/>
            <a:ext cx="5548156" cy="1005766"/>
          </a:xfrm>
        </p:spPr>
        <p:txBody>
          <a:bodyPr>
            <a:noAutofit/>
          </a:bodyPr>
          <a:lstStyle/>
          <a:p>
            <a:r>
              <a:rPr lang="en-CA" sz="4800" dirty="0">
                <a:latin typeface="Passion One" panose="02000506080000020004" pitchFamily="2" charset="0"/>
              </a:rPr>
              <a:t>EMBLEM</a:t>
            </a:r>
          </a:p>
        </p:txBody>
      </p:sp>
      <p:sp>
        <p:nvSpPr>
          <p:cNvPr id="10" name="Text Placeholder 9">
            <a:extLst>
              <a:ext uri="{FF2B5EF4-FFF2-40B4-BE49-F238E27FC236}">
                <a16:creationId xmlns:a16="http://schemas.microsoft.com/office/drawing/2014/main" id="{525A63B1-7667-4B06-A098-EE9598493074}"/>
              </a:ext>
            </a:extLst>
          </p:cNvPr>
          <p:cNvSpPr>
            <a:spLocks noGrp="1"/>
          </p:cNvSpPr>
          <p:nvPr>
            <p:ph type="body" sz="quarter" idx="3"/>
          </p:nvPr>
        </p:nvSpPr>
        <p:spPr>
          <a:xfrm>
            <a:off x="6500812" y="1681163"/>
            <a:ext cx="5157788" cy="1041008"/>
          </a:xfrm>
        </p:spPr>
        <p:txBody>
          <a:bodyPr>
            <a:normAutofit/>
          </a:bodyPr>
          <a:lstStyle/>
          <a:p>
            <a:r>
              <a:rPr lang="en-CA" sz="4800" dirty="0">
                <a:latin typeface="Passion One" panose="02000506080000020004" pitchFamily="2" charset="0"/>
              </a:rPr>
              <a:t>ICON / STENCIL</a:t>
            </a:r>
          </a:p>
        </p:txBody>
      </p:sp>
      <p:sp>
        <p:nvSpPr>
          <p:cNvPr id="38" name="Title 6">
            <a:extLst>
              <a:ext uri="{FF2B5EF4-FFF2-40B4-BE49-F238E27FC236}">
                <a16:creationId xmlns:a16="http://schemas.microsoft.com/office/drawing/2014/main" id="{57B12A24-B3D8-414E-B5C8-378D3417E8DD}"/>
              </a:ext>
            </a:extLst>
          </p:cNvPr>
          <p:cNvSpPr txBox="1">
            <a:spLocks/>
          </p:cNvSpPr>
          <p:nvPr/>
        </p:nvSpPr>
        <p:spPr>
          <a:xfrm>
            <a:off x="728133" y="603755"/>
            <a:ext cx="11065933" cy="76944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800" b="0" dirty="0">
                <a:latin typeface="Passion One" panose="02000506080000020004" pitchFamily="2" charset="0"/>
              </a:rPr>
              <a:t>ASSETS</a:t>
            </a:r>
          </a:p>
        </p:txBody>
      </p:sp>
      <p:pic>
        <p:nvPicPr>
          <p:cNvPr id="45" name="Picture 44">
            <a:extLst>
              <a:ext uri="{FF2B5EF4-FFF2-40B4-BE49-F238E27FC236}">
                <a16:creationId xmlns:a16="http://schemas.microsoft.com/office/drawing/2014/main" id="{8DB9D0FB-2BE6-4569-B305-3547E8AF91FD}"/>
              </a:ext>
            </a:extLst>
          </p:cNvPr>
          <p:cNvPicPr>
            <a:picLocks noChangeAspect="1"/>
          </p:cNvPicPr>
          <p:nvPr/>
        </p:nvPicPr>
        <p:blipFill>
          <a:blip r:embed="rId2"/>
          <a:stretch>
            <a:fillRect/>
          </a:stretch>
        </p:blipFill>
        <p:spPr>
          <a:xfrm>
            <a:off x="444500" y="2915340"/>
            <a:ext cx="2520000" cy="2520000"/>
          </a:xfrm>
          <a:prstGeom prst="rect">
            <a:avLst/>
          </a:prstGeom>
        </p:spPr>
      </p:pic>
      <p:pic>
        <p:nvPicPr>
          <p:cNvPr id="47" name="Picture 46">
            <a:extLst>
              <a:ext uri="{FF2B5EF4-FFF2-40B4-BE49-F238E27FC236}">
                <a16:creationId xmlns:a16="http://schemas.microsoft.com/office/drawing/2014/main" id="{7DC2B85B-704F-45FF-9F96-A3B4DED93A83}"/>
              </a:ext>
            </a:extLst>
          </p:cNvPr>
          <p:cNvPicPr>
            <a:picLocks noChangeAspect="1"/>
          </p:cNvPicPr>
          <p:nvPr/>
        </p:nvPicPr>
        <p:blipFill>
          <a:blip r:embed="rId3"/>
          <a:stretch>
            <a:fillRect/>
          </a:stretch>
        </p:blipFill>
        <p:spPr>
          <a:xfrm>
            <a:off x="3469985" y="2915340"/>
            <a:ext cx="2520000" cy="2520000"/>
          </a:xfrm>
          <a:prstGeom prst="rect">
            <a:avLst/>
          </a:prstGeom>
        </p:spPr>
      </p:pic>
      <p:pic>
        <p:nvPicPr>
          <p:cNvPr id="49" name="Picture 48">
            <a:extLst>
              <a:ext uri="{FF2B5EF4-FFF2-40B4-BE49-F238E27FC236}">
                <a16:creationId xmlns:a16="http://schemas.microsoft.com/office/drawing/2014/main" id="{CCB06949-2981-4BC4-B3C4-38E8FEEC9D61}"/>
              </a:ext>
            </a:extLst>
          </p:cNvPr>
          <p:cNvPicPr>
            <a:picLocks noChangeAspect="1"/>
          </p:cNvPicPr>
          <p:nvPr/>
        </p:nvPicPr>
        <p:blipFill>
          <a:blip r:embed="rId4"/>
          <a:stretch>
            <a:fillRect/>
          </a:stretch>
        </p:blipFill>
        <p:spPr>
          <a:xfrm>
            <a:off x="9903401" y="2695830"/>
            <a:ext cx="1348799" cy="1440000"/>
          </a:xfrm>
          <a:prstGeom prst="rect">
            <a:avLst/>
          </a:prstGeom>
        </p:spPr>
      </p:pic>
      <p:pic>
        <p:nvPicPr>
          <p:cNvPr id="50" name="Picture 49">
            <a:extLst>
              <a:ext uri="{FF2B5EF4-FFF2-40B4-BE49-F238E27FC236}">
                <a16:creationId xmlns:a16="http://schemas.microsoft.com/office/drawing/2014/main" id="{D7EA37AF-3B92-43C1-A625-2DA82DB62AFB}"/>
              </a:ext>
            </a:extLst>
          </p:cNvPr>
          <p:cNvPicPr>
            <a:picLocks noChangeAspect="1"/>
          </p:cNvPicPr>
          <p:nvPr/>
        </p:nvPicPr>
        <p:blipFill>
          <a:blip r:embed="rId4"/>
          <a:stretch>
            <a:fillRect/>
          </a:stretch>
        </p:blipFill>
        <p:spPr>
          <a:xfrm>
            <a:off x="8629876" y="2879401"/>
            <a:ext cx="1011599" cy="1080000"/>
          </a:xfrm>
          <a:prstGeom prst="rect">
            <a:avLst/>
          </a:prstGeom>
        </p:spPr>
      </p:pic>
      <p:pic>
        <p:nvPicPr>
          <p:cNvPr id="51" name="Picture 50">
            <a:extLst>
              <a:ext uri="{FF2B5EF4-FFF2-40B4-BE49-F238E27FC236}">
                <a16:creationId xmlns:a16="http://schemas.microsoft.com/office/drawing/2014/main" id="{745F64DB-3A32-499D-B250-A0944BCE8366}"/>
              </a:ext>
            </a:extLst>
          </p:cNvPr>
          <p:cNvPicPr>
            <a:picLocks noChangeAspect="1"/>
          </p:cNvPicPr>
          <p:nvPr/>
        </p:nvPicPr>
        <p:blipFill>
          <a:blip r:embed="rId4"/>
          <a:stretch>
            <a:fillRect/>
          </a:stretch>
        </p:blipFill>
        <p:spPr>
          <a:xfrm>
            <a:off x="7693551" y="3049801"/>
            <a:ext cx="674399" cy="720000"/>
          </a:xfrm>
          <a:prstGeom prst="rect">
            <a:avLst/>
          </a:prstGeom>
        </p:spPr>
      </p:pic>
      <p:pic>
        <p:nvPicPr>
          <p:cNvPr id="52" name="Picture 51">
            <a:extLst>
              <a:ext uri="{FF2B5EF4-FFF2-40B4-BE49-F238E27FC236}">
                <a16:creationId xmlns:a16="http://schemas.microsoft.com/office/drawing/2014/main" id="{85C1F6D6-DD5B-46B7-A184-C54C252C8C33}"/>
              </a:ext>
            </a:extLst>
          </p:cNvPr>
          <p:cNvPicPr>
            <a:picLocks noChangeAspect="1"/>
          </p:cNvPicPr>
          <p:nvPr/>
        </p:nvPicPr>
        <p:blipFill>
          <a:blip r:embed="rId4"/>
          <a:stretch>
            <a:fillRect/>
          </a:stretch>
        </p:blipFill>
        <p:spPr>
          <a:xfrm>
            <a:off x="7094425" y="3239401"/>
            <a:ext cx="337200" cy="360000"/>
          </a:xfrm>
          <a:prstGeom prst="rect">
            <a:avLst/>
          </a:prstGeom>
        </p:spPr>
      </p:pic>
      <p:pic>
        <p:nvPicPr>
          <p:cNvPr id="54" name="Picture 53">
            <a:extLst>
              <a:ext uri="{FF2B5EF4-FFF2-40B4-BE49-F238E27FC236}">
                <a16:creationId xmlns:a16="http://schemas.microsoft.com/office/drawing/2014/main" id="{EED0B086-F5FA-4CF8-9A00-C818278BD096}"/>
              </a:ext>
            </a:extLst>
          </p:cNvPr>
          <p:cNvPicPr>
            <a:picLocks noChangeAspect="1"/>
          </p:cNvPicPr>
          <p:nvPr/>
        </p:nvPicPr>
        <p:blipFill>
          <a:blip r:embed="rId5"/>
          <a:stretch>
            <a:fillRect/>
          </a:stretch>
        </p:blipFill>
        <p:spPr>
          <a:xfrm>
            <a:off x="7094425" y="4791899"/>
            <a:ext cx="337200" cy="360000"/>
          </a:xfrm>
          <a:prstGeom prst="rect">
            <a:avLst/>
          </a:prstGeom>
        </p:spPr>
      </p:pic>
      <p:pic>
        <p:nvPicPr>
          <p:cNvPr id="55" name="Picture 54">
            <a:extLst>
              <a:ext uri="{FF2B5EF4-FFF2-40B4-BE49-F238E27FC236}">
                <a16:creationId xmlns:a16="http://schemas.microsoft.com/office/drawing/2014/main" id="{A03C9382-51D0-4562-BEF5-D65B3692C513}"/>
              </a:ext>
            </a:extLst>
          </p:cNvPr>
          <p:cNvPicPr>
            <a:picLocks noChangeAspect="1"/>
          </p:cNvPicPr>
          <p:nvPr/>
        </p:nvPicPr>
        <p:blipFill>
          <a:blip r:embed="rId5"/>
          <a:stretch>
            <a:fillRect/>
          </a:stretch>
        </p:blipFill>
        <p:spPr>
          <a:xfrm>
            <a:off x="7693551" y="4619227"/>
            <a:ext cx="674400" cy="720000"/>
          </a:xfrm>
          <a:prstGeom prst="rect">
            <a:avLst/>
          </a:prstGeom>
        </p:spPr>
      </p:pic>
      <p:pic>
        <p:nvPicPr>
          <p:cNvPr id="56" name="Picture 55">
            <a:extLst>
              <a:ext uri="{FF2B5EF4-FFF2-40B4-BE49-F238E27FC236}">
                <a16:creationId xmlns:a16="http://schemas.microsoft.com/office/drawing/2014/main" id="{E10A65E6-5344-42AA-B628-699A93D7725A}"/>
              </a:ext>
            </a:extLst>
          </p:cNvPr>
          <p:cNvPicPr>
            <a:picLocks noChangeAspect="1"/>
          </p:cNvPicPr>
          <p:nvPr/>
        </p:nvPicPr>
        <p:blipFill>
          <a:blip r:embed="rId5"/>
          <a:stretch>
            <a:fillRect/>
          </a:stretch>
        </p:blipFill>
        <p:spPr>
          <a:xfrm>
            <a:off x="8629875" y="4436299"/>
            <a:ext cx="1011600" cy="1080000"/>
          </a:xfrm>
          <a:prstGeom prst="rect">
            <a:avLst/>
          </a:prstGeom>
        </p:spPr>
      </p:pic>
      <p:pic>
        <p:nvPicPr>
          <p:cNvPr id="57" name="Picture 56">
            <a:extLst>
              <a:ext uri="{FF2B5EF4-FFF2-40B4-BE49-F238E27FC236}">
                <a16:creationId xmlns:a16="http://schemas.microsoft.com/office/drawing/2014/main" id="{FDBD6F7B-14A8-48B8-BD7E-F1DE84D696C3}"/>
              </a:ext>
            </a:extLst>
          </p:cNvPr>
          <p:cNvPicPr>
            <a:picLocks noChangeAspect="1"/>
          </p:cNvPicPr>
          <p:nvPr/>
        </p:nvPicPr>
        <p:blipFill>
          <a:blip r:embed="rId5"/>
          <a:stretch>
            <a:fillRect/>
          </a:stretch>
        </p:blipFill>
        <p:spPr>
          <a:xfrm>
            <a:off x="9903400" y="4256299"/>
            <a:ext cx="1348800" cy="1440000"/>
          </a:xfrm>
          <a:prstGeom prst="rect">
            <a:avLst/>
          </a:prstGeom>
        </p:spPr>
      </p:pic>
    </p:spTree>
    <p:extLst>
      <p:ext uri="{BB962C8B-B14F-4D97-AF65-F5344CB8AC3E}">
        <p14:creationId xmlns:p14="http://schemas.microsoft.com/office/powerpoint/2010/main" val="280714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8</a:t>
            </a:fld>
            <a:endParaRPr lang="en-GB" dirty="0"/>
          </a:p>
        </p:txBody>
      </p:sp>
      <p:sp>
        <p:nvSpPr>
          <p:cNvPr id="15" name="Title 6">
            <a:extLst>
              <a:ext uri="{FF2B5EF4-FFF2-40B4-BE49-F238E27FC236}">
                <a16:creationId xmlns:a16="http://schemas.microsoft.com/office/drawing/2014/main" id="{1CFFFC3C-D649-436C-B16E-09AF74CCFE85}"/>
              </a:ext>
            </a:extLst>
          </p:cNvPr>
          <p:cNvSpPr>
            <a:spLocks noGrp="1"/>
          </p:cNvSpPr>
          <p:nvPr>
            <p:ph type="title"/>
          </p:nvPr>
        </p:nvSpPr>
        <p:spPr>
          <a:xfrm>
            <a:off x="728133" y="603755"/>
            <a:ext cx="11065933" cy="769441"/>
          </a:xfrm>
        </p:spPr>
        <p:txBody>
          <a:bodyPr/>
          <a:lstStyle/>
          <a:p>
            <a:r>
              <a:rPr lang="en-US" sz="4800" b="0" dirty="0">
                <a:latin typeface="Passion One" panose="02000506080000020004" pitchFamily="2" charset="0"/>
              </a:rPr>
              <a:t>EXAMPLES</a:t>
            </a:r>
            <a:endParaRPr lang="en-GB" sz="4800" b="0" dirty="0">
              <a:latin typeface="Passion One" panose="02000506080000020004" pitchFamily="2" charset="0"/>
            </a:endParaRPr>
          </a:p>
        </p:txBody>
      </p:sp>
      <p:pic>
        <p:nvPicPr>
          <p:cNvPr id="1026" name="Picture 2" descr="Image result for nature backgrounds">
            <a:extLst>
              <a:ext uri="{FF2B5EF4-FFF2-40B4-BE49-F238E27FC236}">
                <a16:creationId xmlns:a16="http://schemas.microsoft.com/office/drawing/2014/main" id="{F7F6006C-19CC-4300-A61E-A6877655D0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4"/>
          <a:stretch/>
        </p:blipFill>
        <p:spPr bwMode="auto">
          <a:xfrm>
            <a:off x="8028967" y="2044135"/>
            <a:ext cx="36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nature backgrounds">
            <a:extLst>
              <a:ext uri="{FF2B5EF4-FFF2-40B4-BE49-F238E27FC236}">
                <a16:creationId xmlns:a16="http://schemas.microsoft.com/office/drawing/2014/main" id="{542E505F-5CDB-42D8-B467-7ABAF9036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 r="44100"/>
          <a:stretch/>
        </p:blipFill>
        <p:spPr bwMode="auto">
          <a:xfrm>
            <a:off x="4296000" y="2044135"/>
            <a:ext cx="36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ndersea background">
            <a:extLst>
              <a:ext uri="{FF2B5EF4-FFF2-40B4-BE49-F238E27FC236}">
                <a16:creationId xmlns:a16="http://schemas.microsoft.com/office/drawing/2014/main" id="{AC427BEB-2EED-4338-8213-BE988E0917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92" r="16692"/>
          <a:stretch/>
        </p:blipFill>
        <p:spPr bwMode="auto">
          <a:xfrm>
            <a:off x="563033" y="2044135"/>
            <a:ext cx="360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7C75B1-30EC-4D80-AC94-C486918AA6C6}"/>
              </a:ext>
            </a:extLst>
          </p:cNvPr>
          <p:cNvPicPr>
            <a:picLocks noChangeAspect="1"/>
          </p:cNvPicPr>
          <p:nvPr/>
        </p:nvPicPr>
        <p:blipFill>
          <a:blip r:embed="rId5"/>
          <a:stretch>
            <a:fillRect/>
          </a:stretch>
        </p:blipFill>
        <p:spPr>
          <a:xfrm>
            <a:off x="1463033" y="2944135"/>
            <a:ext cx="1800000" cy="1800000"/>
          </a:xfrm>
          <a:prstGeom prst="rect">
            <a:avLst/>
          </a:prstGeom>
        </p:spPr>
      </p:pic>
      <p:pic>
        <p:nvPicPr>
          <p:cNvPr id="22" name="Picture 21">
            <a:extLst>
              <a:ext uri="{FF2B5EF4-FFF2-40B4-BE49-F238E27FC236}">
                <a16:creationId xmlns:a16="http://schemas.microsoft.com/office/drawing/2014/main" id="{94C8E037-778D-4FA2-8B84-1757DDE2CD28}"/>
              </a:ext>
            </a:extLst>
          </p:cNvPr>
          <p:cNvPicPr>
            <a:picLocks noChangeAspect="1"/>
          </p:cNvPicPr>
          <p:nvPr/>
        </p:nvPicPr>
        <p:blipFill>
          <a:blip r:embed="rId5"/>
          <a:stretch>
            <a:fillRect/>
          </a:stretch>
        </p:blipFill>
        <p:spPr>
          <a:xfrm>
            <a:off x="5196000" y="2944135"/>
            <a:ext cx="1800000" cy="1800000"/>
          </a:xfrm>
          <a:prstGeom prst="rect">
            <a:avLst/>
          </a:prstGeom>
        </p:spPr>
      </p:pic>
      <p:pic>
        <p:nvPicPr>
          <p:cNvPr id="23" name="Picture 22">
            <a:extLst>
              <a:ext uri="{FF2B5EF4-FFF2-40B4-BE49-F238E27FC236}">
                <a16:creationId xmlns:a16="http://schemas.microsoft.com/office/drawing/2014/main" id="{1F5F01A0-E354-49B8-A055-D5984DAB97B5}"/>
              </a:ext>
            </a:extLst>
          </p:cNvPr>
          <p:cNvPicPr>
            <a:picLocks noChangeAspect="1"/>
          </p:cNvPicPr>
          <p:nvPr/>
        </p:nvPicPr>
        <p:blipFill>
          <a:blip r:embed="rId5"/>
          <a:stretch>
            <a:fillRect/>
          </a:stretch>
        </p:blipFill>
        <p:spPr>
          <a:xfrm>
            <a:off x="8928967" y="2944135"/>
            <a:ext cx="1800000" cy="1800000"/>
          </a:xfrm>
          <a:prstGeom prst="rect">
            <a:avLst/>
          </a:prstGeom>
        </p:spPr>
      </p:pic>
    </p:spTree>
    <p:extLst>
      <p:ext uri="{BB962C8B-B14F-4D97-AF65-F5344CB8AC3E}">
        <p14:creationId xmlns:p14="http://schemas.microsoft.com/office/powerpoint/2010/main" val="217567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9</a:t>
            </a:fld>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922384" y="2044134"/>
            <a:ext cx="6329816" cy="3956615"/>
          </a:xfrm>
        </p:spPr>
        <p:txBody>
          <a:bodyPr>
            <a:normAutofit/>
          </a:bodyPr>
          <a:lstStyle/>
          <a:p>
            <a:pPr marL="0" indent="0">
              <a:buNone/>
            </a:pPr>
            <a:r>
              <a:rPr lang="en-GB" sz="2800" dirty="0">
                <a:latin typeface="Passion One" panose="02000506080000020004" pitchFamily="2" charset="0"/>
              </a:rPr>
              <a:t>The text, like in Carlo’s logo, is good for clarity and will be changed by local campaigns. However, the leaf and matchstick also provide opportunities for customization.</a:t>
            </a:r>
          </a:p>
          <a:p>
            <a:pPr marL="0" indent="0">
              <a:buNone/>
            </a:pPr>
            <a:r>
              <a:rPr lang="en-GB" sz="2800" dirty="0">
                <a:latin typeface="Passion One" panose="02000506080000020004" pitchFamily="2" charset="0"/>
              </a:rPr>
              <a:t>Many countries have national trees, whose leaves lend themselves nicely to the logo. The matchstick can also be coloured differently, either with one or two colours for its two sides, based on colours of the country’s flag.</a:t>
            </a:r>
          </a:p>
        </p:txBody>
      </p:sp>
      <p:sp>
        <p:nvSpPr>
          <p:cNvPr id="15" name="Title 6">
            <a:extLst>
              <a:ext uri="{FF2B5EF4-FFF2-40B4-BE49-F238E27FC236}">
                <a16:creationId xmlns:a16="http://schemas.microsoft.com/office/drawing/2014/main" id="{1CFFFC3C-D649-436C-B16E-09AF74CCFE85}"/>
              </a:ext>
            </a:extLst>
          </p:cNvPr>
          <p:cNvSpPr>
            <a:spLocks noGrp="1"/>
          </p:cNvSpPr>
          <p:nvPr>
            <p:ph type="title"/>
          </p:nvPr>
        </p:nvSpPr>
        <p:spPr>
          <a:xfrm>
            <a:off x="728133" y="603755"/>
            <a:ext cx="11065933" cy="769441"/>
          </a:xfrm>
        </p:spPr>
        <p:txBody>
          <a:bodyPr/>
          <a:lstStyle/>
          <a:p>
            <a:r>
              <a:rPr lang="en-US" sz="4800" b="0" dirty="0">
                <a:latin typeface="Passion One" panose="02000506080000020004" pitchFamily="2" charset="0"/>
              </a:rPr>
              <a:t>ADAPTING THE LOGO</a:t>
            </a:r>
            <a:endParaRPr lang="en-GB" sz="4800" b="0" dirty="0">
              <a:latin typeface="Passion One" panose="02000506080000020004" pitchFamily="2" charset="0"/>
            </a:endParaRPr>
          </a:p>
        </p:txBody>
      </p:sp>
      <p:pic>
        <p:nvPicPr>
          <p:cNvPr id="8" name="Picture 7">
            <a:extLst>
              <a:ext uri="{FF2B5EF4-FFF2-40B4-BE49-F238E27FC236}">
                <a16:creationId xmlns:a16="http://schemas.microsoft.com/office/drawing/2014/main" id="{C0079FD0-2323-49F7-A7F1-8A142E7B3B4E}"/>
              </a:ext>
            </a:extLst>
          </p:cNvPr>
          <p:cNvPicPr>
            <a:picLocks noChangeAspect="1"/>
          </p:cNvPicPr>
          <p:nvPr/>
        </p:nvPicPr>
        <p:blipFill>
          <a:blip r:embed="rId2"/>
          <a:stretch>
            <a:fillRect/>
          </a:stretch>
        </p:blipFill>
        <p:spPr>
          <a:xfrm>
            <a:off x="728133" y="2044134"/>
            <a:ext cx="3600000" cy="3600000"/>
          </a:xfrm>
          <a:prstGeom prst="rect">
            <a:avLst/>
          </a:prstGeom>
        </p:spPr>
      </p:pic>
    </p:spTree>
    <p:extLst>
      <p:ext uri="{BB962C8B-B14F-4D97-AF65-F5344CB8AC3E}">
        <p14:creationId xmlns:p14="http://schemas.microsoft.com/office/powerpoint/2010/main" val="114341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schemas.openxmlformats.org/package/2006/metadata/core-properties"/>
    <ds:schemaRef ds:uri="6dc4bcd6-49db-4c07-9060-8acfc67cef9f"/>
    <ds:schemaRef ds:uri="http://purl.org/dc/terms/"/>
    <ds:schemaRef ds:uri="fb0879af-3eba-417a-a55a-ffe6dcd6ca77"/>
    <ds:schemaRef ds:uri="http://purl.org/dc/dcmitype/"/>
    <ds:schemaRef ds:uri="http://schemas.microsoft.com/office/2006/documentManagement/types"/>
    <ds:schemaRef ds:uri="http://purl.org/dc/elements/1.1/"/>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348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Passion One</vt:lpstr>
      <vt:lpstr>Calibri</vt:lpstr>
      <vt:lpstr>Trade Gothic LT Pro</vt:lpstr>
      <vt:lpstr>Trebuchet MS</vt:lpstr>
      <vt:lpstr>Arial</vt:lpstr>
      <vt:lpstr>Office Theme</vt:lpstr>
      <vt:lpstr>LOGO PITCH</vt:lpstr>
      <vt:lpstr>WHAT WE NEED IN A LOGO</vt:lpstr>
      <vt:lpstr>ISSUES WITH PREVIOUS LOGOS</vt:lpstr>
      <vt:lpstr>ISSUES WITH PREVIOUS LOGOS</vt:lpstr>
      <vt:lpstr>PowerPoint Presentation</vt:lpstr>
      <vt:lpstr>EXPLANATION</vt:lpstr>
      <vt:lpstr>PowerPoint Presentation</vt:lpstr>
      <vt:lpstr>EXAMPLES</vt:lpstr>
      <vt:lpstr>ADAPTING THE LOGO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2018-12-19T20:47:40Z</dcterms:created>
  <dcterms:modified xsi:type="dcterms:W3CDTF">2018-12-21T17:15:34Z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