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4" r:id="rId2"/>
    <p:sldId id="355" r:id="rId3"/>
    <p:sldId id="366" r:id="rId4"/>
    <p:sldId id="367" r:id="rId5"/>
    <p:sldId id="263" r:id="rId6"/>
    <p:sldId id="368" r:id="rId7"/>
    <p:sldId id="351" r:id="rId8"/>
    <p:sldId id="369" r:id="rId9"/>
    <p:sldId id="373" r:id="rId10"/>
    <p:sldId id="371" r:id="rId11"/>
    <p:sldId id="372" r:id="rId12"/>
    <p:sldId id="370" r:id="rId13"/>
    <p:sldId id="374" r:id="rId14"/>
    <p:sldId id="375" r:id="rId15"/>
    <p:sldId id="35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5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F47"/>
    <a:srgbClr val="F2F2F2"/>
    <a:srgbClr val="F69230"/>
    <a:srgbClr val="FFC000"/>
    <a:srgbClr val="B12725"/>
    <a:srgbClr val="05BAC8"/>
    <a:srgbClr val="21AB82"/>
    <a:srgbClr val="F14124"/>
    <a:srgbClr val="5DCEAF"/>
    <a:srgbClr val="1A9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06" autoAdjust="0"/>
    <p:restoredTop sz="93895" autoAdjust="0"/>
  </p:normalViewPr>
  <p:slideViewPr>
    <p:cSldViewPr snapToGrid="0">
      <p:cViewPr varScale="1">
        <p:scale>
          <a:sx n="87" d="100"/>
          <a:sy n="87" d="100"/>
        </p:scale>
        <p:origin x="653" y="62"/>
      </p:cViewPr>
      <p:guideLst>
        <p:guide orient="horz" pos="1049"/>
        <p:guide pos="5155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0" d="100"/>
        <a:sy n="60" d="100"/>
      </p:scale>
      <p:origin x="0" y="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9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798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21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448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45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97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83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6115290" y="0"/>
            <a:ext cx="6076710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5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0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0" y="4457700"/>
            <a:ext cx="6076710" cy="24003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6076709" y="4457700"/>
            <a:ext cx="6115291" cy="24003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97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59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绪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16433603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APPROACH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PREPROCESS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RESULT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NEXT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BACKGROUND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直角三角形 17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五边形 18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144042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43328566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BACKGROUND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APPROACH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PREPROCESS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RESULT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NEXT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2060848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直角三角形 11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五边形 17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34894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键技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01489426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BACKGROUND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AA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PREPROCESS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RESULT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NEXT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2854273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APPROACH</a:t>
              </a:r>
              <a:endParaRPr lang="zh-CN" altLang="en-US" sz="1600" kern="1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58643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果与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7117584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BACKGROUND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APPROACH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RESULT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NEXT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0" y="3648260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PREPROCESS</a:t>
              </a:r>
              <a:endParaRPr lang="zh-CN" altLang="en-US" sz="1600" kern="1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直角三角形 13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五边形 14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422725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关建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92778016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BACKGROUND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APPROACH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PREPROCESS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NEXT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4439981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RESULT</a:t>
              </a:r>
              <a:endParaRPr lang="zh-CN" altLang="en-US" sz="1600" kern="1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869174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论文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74294553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BACKGROUND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APPROACH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PREPROESS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RESULT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5231615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NEXT</a:t>
              </a:r>
              <a:endParaRPr lang="zh-CN" altLang="en-US" sz="1600" kern="1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11969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3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1" r:id="rId2"/>
    <p:sldLayoutId id="2147483682" r:id="rId3"/>
    <p:sldLayoutId id="2147483651" r:id="rId4"/>
    <p:sldLayoutId id="2147483676" r:id="rId5"/>
    <p:sldLayoutId id="2147483677" r:id="rId6"/>
    <p:sldLayoutId id="2147483680" r:id="rId7"/>
    <p:sldLayoutId id="2147483678" r:id="rId8"/>
    <p:sldLayoutId id="2147483679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51838" y="3113835"/>
            <a:ext cx="1091689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800" b="1" dirty="0">
                <a:solidFill>
                  <a:schemeClr val="bg1"/>
                </a:solidFill>
              </a:rPr>
              <a:t>Co-Author Based Academic Recommendation System</a:t>
            </a:r>
          </a:p>
        </p:txBody>
      </p:sp>
      <p:grpSp>
        <p:nvGrpSpPr>
          <p:cNvPr id="25" name="组合 24"/>
          <p:cNvGrpSpPr/>
          <p:nvPr/>
        </p:nvGrpSpPr>
        <p:grpSpPr>
          <a:xfrm rot="10800000">
            <a:off x="11472214" y="-594773"/>
            <a:ext cx="719786" cy="7462505"/>
            <a:chOff x="-11273" y="-594773"/>
            <a:chExt cx="719786" cy="7462505"/>
          </a:xfrm>
        </p:grpSpPr>
        <p:sp>
          <p:nvSpPr>
            <p:cNvPr id="26" name="等腰三角形 25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solidFill>
              <a:srgbClr val="94C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-11273" y="-594773"/>
            <a:ext cx="719786" cy="7462505"/>
            <a:chOff x="-11273" y="-594773"/>
            <a:chExt cx="719786" cy="7462505"/>
          </a:xfrm>
        </p:grpSpPr>
        <p:sp>
          <p:nvSpPr>
            <p:cNvPr id="43" name="等腰三角形 42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等腰三角形 43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等腰三角形 50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solidFill>
              <a:srgbClr val="94C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5" name="Freeform 284"/>
          <p:cNvSpPr>
            <a:spLocks noEditPoints="1"/>
          </p:cNvSpPr>
          <p:nvPr/>
        </p:nvSpPr>
        <p:spPr bwMode="auto">
          <a:xfrm>
            <a:off x="5153086" y="882960"/>
            <a:ext cx="1914405" cy="1419137"/>
          </a:xfrm>
          <a:custGeom>
            <a:avLst/>
            <a:gdLst>
              <a:gd name="T0" fmla="*/ 1 w 85"/>
              <a:gd name="T1" fmla="*/ 0 h 63"/>
              <a:gd name="T2" fmla="*/ 0 w 85"/>
              <a:gd name="T3" fmla="*/ 62 h 63"/>
              <a:gd name="T4" fmla="*/ 16 w 85"/>
              <a:gd name="T5" fmla="*/ 63 h 63"/>
              <a:gd name="T6" fmla="*/ 18 w 85"/>
              <a:gd name="T7" fmla="*/ 1 h 63"/>
              <a:gd name="T8" fmla="*/ 2 w 85"/>
              <a:gd name="T9" fmla="*/ 5 h 63"/>
              <a:gd name="T10" fmla="*/ 14 w 85"/>
              <a:gd name="T11" fmla="*/ 4 h 63"/>
              <a:gd name="T12" fmla="*/ 16 w 85"/>
              <a:gd name="T13" fmla="*/ 28 h 63"/>
              <a:gd name="T14" fmla="*/ 3 w 85"/>
              <a:gd name="T15" fmla="*/ 29 h 63"/>
              <a:gd name="T16" fmla="*/ 2 w 85"/>
              <a:gd name="T17" fmla="*/ 5 h 63"/>
              <a:gd name="T18" fmla="*/ 2 w 85"/>
              <a:gd name="T19" fmla="*/ 56 h 63"/>
              <a:gd name="T20" fmla="*/ 2 w 85"/>
              <a:gd name="T21" fmla="*/ 55 h 63"/>
              <a:gd name="T22" fmla="*/ 16 w 85"/>
              <a:gd name="T23" fmla="*/ 56 h 63"/>
              <a:gd name="T24" fmla="*/ 16 w 85"/>
              <a:gd name="T25" fmla="*/ 52 h 63"/>
              <a:gd name="T26" fmla="*/ 2 w 85"/>
              <a:gd name="T27" fmla="*/ 52 h 63"/>
              <a:gd name="T28" fmla="*/ 16 w 85"/>
              <a:gd name="T29" fmla="*/ 51 h 63"/>
              <a:gd name="T30" fmla="*/ 16 w 85"/>
              <a:gd name="T31" fmla="*/ 52 h 63"/>
              <a:gd name="T32" fmla="*/ 21 w 85"/>
              <a:gd name="T33" fmla="*/ 0 h 63"/>
              <a:gd name="T34" fmla="*/ 19 w 85"/>
              <a:gd name="T35" fmla="*/ 62 h 63"/>
              <a:gd name="T36" fmla="*/ 36 w 85"/>
              <a:gd name="T37" fmla="*/ 63 h 63"/>
              <a:gd name="T38" fmla="*/ 38 w 85"/>
              <a:gd name="T39" fmla="*/ 1 h 63"/>
              <a:gd name="T40" fmla="*/ 22 w 85"/>
              <a:gd name="T41" fmla="*/ 5 h 63"/>
              <a:gd name="T42" fmla="*/ 34 w 85"/>
              <a:gd name="T43" fmla="*/ 4 h 63"/>
              <a:gd name="T44" fmla="*/ 35 w 85"/>
              <a:gd name="T45" fmla="*/ 28 h 63"/>
              <a:gd name="T46" fmla="*/ 23 w 85"/>
              <a:gd name="T47" fmla="*/ 29 h 63"/>
              <a:gd name="T48" fmla="*/ 22 w 85"/>
              <a:gd name="T49" fmla="*/ 5 h 63"/>
              <a:gd name="T50" fmla="*/ 22 w 85"/>
              <a:gd name="T51" fmla="*/ 56 h 63"/>
              <a:gd name="T52" fmla="*/ 22 w 85"/>
              <a:gd name="T53" fmla="*/ 55 h 63"/>
              <a:gd name="T54" fmla="*/ 36 w 85"/>
              <a:gd name="T55" fmla="*/ 56 h 63"/>
              <a:gd name="T56" fmla="*/ 35 w 85"/>
              <a:gd name="T57" fmla="*/ 52 h 63"/>
              <a:gd name="T58" fmla="*/ 21 w 85"/>
              <a:gd name="T59" fmla="*/ 52 h 63"/>
              <a:gd name="T60" fmla="*/ 35 w 85"/>
              <a:gd name="T61" fmla="*/ 51 h 63"/>
              <a:gd name="T62" fmla="*/ 35 w 85"/>
              <a:gd name="T63" fmla="*/ 52 h 63"/>
              <a:gd name="T64" fmla="*/ 53 w 85"/>
              <a:gd name="T65" fmla="*/ 1 h 63"/>
              <a:gd name="T66" fmla="*/ 38 w 85"/>
              <a:gd name="T67" fmla="*/ 9 h 63"/>
              <a:gd name="T68" fmla="*/ 69 w 85"/>
              <a:gd name="T69" fmla="*/ 62 h 63"/>
              <a:gd name="T70" fmla="*/ 84 w 85"/>
              <a:gd name="T71" fmla="*/ 55 h 63"/>
              <a:gd name="T72" fmla="*/ 64 w 85"/>
              <a:gd name="T73" fmla="*/ 27 h 63"/>
              <a:gd name="T74" fmla="*/ 53 w 85"/>
              <a:gd name="T75" fmla="*/ 32 h 63"/>
              <a:gd name="T76" fmla="*/ 42 w 85"/>
              <a:gd name="T77" fmla="*/ 11 h 63"/>
              <a:gd name="T78" fmla="*/ 53 w 85"/>
              <a:gd name="T79" fmla="*/ 6 h 63"/>
              <a:gd name="T80" fmla="*/ 64 w 85"/>
              <a:gd name="T81" fmla="*/ 27 h 63"/>
              <a:gd name="T82" fmla="*/ 66 w 85"/>
              <a:gd name="T83" fmla="*/ 52 h 63"/>
              <a:gd name="T84" fmla="*/ 78 w 85"/>
              <a:gd name="T85" fmla="*/ 46 h 63"/>
              <a:gd name="T86" fmla="*/ 66 w 85"/>
              <a:gd name="T87" fmla="*/ 53 h 63"/>
              <a:gd name="T88" fmla="*/ 80 w 85"/>
              <a:gd name="T89" fmla="*/ 49 h 63"/>
              <a:gd name="T90" fmla="*/ 68 w 85"/>
              <a:gd name="T91" fmla="*/ 56 h 63"/>
              <a:gd name="T92" fmla="*/ 79 w 85"/>
              <a:gd name="T93" fmla="*/ 49 h 63"/>
              <a:gd name="T94" fmla="*/ 80 w 85"/>
              <a:gd name="T95" fmla="*/ 4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5" h="63">
                <a:moveTo>
                  <a:pt x="16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1" y="63"/>
                  <a:pt x="1" y="63"/>
                </a:cubicBezTo>
                <a:cubicBezTo>
                  <a:pt x="16" y="63"/>
                  <a:pt x="16" y="63"/>
                  <a:pt x="16" y="63"/>
                </a:cubicBezTo>
                <a:cubicBezTo>
                  <a:pt x="17" y="63"/>
                  <a:pt x="18" y="62"/>
                  <a:pt x="18" y="62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7" y="0"/>
                  <a:pt x="16" y="0"/>
                </a:cubicBezTo>
                <a:close/>
                <a:moveTo>
                  <a:pt x="2" y="5"/>
                </a:moveTo>
                <a:cubicBezTo>
                  <a:pt x="2" y="4"/>
                  <a:pt x="3" y="4"/>
                  <a:pt x="3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4"/>
                  <a:pt x="16" y="4"/>
                  <a:pt x="16" y="5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5" y="29"/>
                  <a:pt x="14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2" y="28"/>
                  <a:pt x="2" y="28"/>
                </a:cubicBezTo>
                <a:lnTo>
                  <a:pt x="2" y="5"/>
                </a:lnTo>
                <a:close/>
                <a:moveTo>
                  <a:pt x="16" y="56"/>
                </a:moveTo>
                <a:cubicBezTo>
                  <a:pt x="2" y="56"/>
                  <a:pt x="2" y="56"/>
                  <a:pt x="2" y="56"/>
                </a:cubicBezTo>
                <a:cubicBezTo>
                  <a:pt x="2" y="56"/>
                  <a:pt x="2" y="56"/>
                  <a:pt x="2" y="56"/>
                </a:cubicBezTo>
                <a:cubicBezTo>
                  <a:pt x="2" y="55"/>
                  <a:pt x="2" y="55"/>
                  <a:pt x="2" y="55"/>
                </a:cubicBezTo>
                <a:cubicBezTo>
                  <a:pt x="16" y="55"/>
                  <a:pt x="16" y="55"/>
                  <a:pt x="16" y="55"/>
                </a:cubicBezTo>
                <a:cubicBezTo>
                  <a:pt x="16" y="55"/>
                  <a:pt x="16" y="55"/>
                  <a:pt x="16" y="56"/>
                </a:cubicBezTo>
                <a:cubicBezTo>
                  <a:pt x="16" y="56"/>
                  <a:pt x="16" y="56"/>
                  <a:pt x="16" y="56"/>
                </a:cubicBezTo>
                <a:close/>
                <a:moveTo>
                  <a:pt x="16" y="52"/>
                </a:move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1"/>
                  <a:pt x="2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1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lose/>
                <a:moveTo>
                  <a:pt x="36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19" y="1"/>
                  <a:pt x="19" y="1"/>
                </a:cubicBezTo>
                <a:cubicBezTo>
                  <a:pt x="19" y="62"/>
                  <a:pt x="19" y="62"/>
                  <a:pt x="19" y="62"/>
                </a:cubicBezTo>
                <a:cubicBezTo>
                  <a:pt x="19" y="62"/>
                  <a:pt x="20" y="63"/>
                  <a:pt x="21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37" y="63"/>
                  <a:pt x="38" y="62"/>
                  <a:pt x="38" y="62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7" y="0"/>
                  <a:pt x="36" y="0"/>
                </a:cubicBezTo>
                <a:close/>
                <a:moveTo>
                  <a:pt x="22" y="5"/>
                </a:moveTo>
                <a:cubicBezTo>
                  <a:pt x="22" y="4"/>
                  <a:pt x="22" y="4"/>
                  <a:pt x="23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5" y="4"/>
                  <a:pt x="35" y="4"/>
                  <a:pt x="35" y="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9"/>
                  <a:pt x="34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2" y="29"/>
                  <a:pt x="22" y="28"/>
                  <a:pt x="22" y="28"/>
                </a:cubicBezTo>
                <a:lnTo>
                  <a:pt x="22" y="5"/>
                </a:lnTo>
                <a:close/>
                <a:moveTo>
                  <a:pt x="35" y="56"/>
                </a:moveTo>
                <a:cubicBezTo>
                  <a:pt x="22" y="56"/>
                  <a:pt x="22" y="56"/>
                  <a:pt x="22" y="56"/>
                </a:cubicBezTo>
                <a:cubicBezTo>
                  <a:pt x="22" y="56"/>
                  <a:pt x="21" y="56"/>
                  <a:pt x="21" y="56"/>
                </a:cubicBezTo>
                <a:cubicBezTo>
                  <a:pt x="21" y="55"/>
                  <a:pt x="22" y="55"/>
                  <a:pt x="22" y="55"/>
                </a:cubicBezTo>
                <a:cubicBezTo>
                  <a:pt x="35" y="55"/>
                  <a:pt x="35" y="55"/>
                  <a:pt x="35" y="55"/>
                </a:cubicBezTo>
                <a:cubicBezTo>
                  <a:pt x="35" y="55"/>
                  <a:pt x="36" y="55"/>
                  <a:pt x="36" y="56"/>
                </a:cubicBezTo>
                <a:cubicBezTo>
                  <a:pt x="36" y="56"/>
                  <a:pt x="35" y="56"/>
                  <a:pt x="35" y="56"/>
                </a:cubicBezTo>
                <a:close/>
                <a:moveTo>
                  <a:pt x="35" y="52"/>
                </a:move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21" y="52"/>
                  <a:pt x="21" y="52"/>
                </a:cubicBezTo>
                <a:cubicBezTo>
                  <a:pt x="21" y="52"/>
                  <a:pt x="22" y="51"/>
                  <a:pt x="22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6" y="52"/>
                  <a:pt x="36" y="52"/>
                </a:cubicBezTo>
                <a:cubicBezTo>
                  <a:pt x="36" y="52"/>
                  <a:pt x="35" y="52"/>
                  <a:pt x="35" y="52"/>
                </a:cubicBezTo>
                <a:close/>
                <a:moveTo>
                  <a:pt x="85" y="53"/>
                </a:moveTo>
                <a:cubicBezTo>
                  <a:pt x="53" y="1"/>
                  <a:pt x="53" y="1"/>
                  <a:pt x="53" y="1"/>
                </a:cubicBezTo>
                <a:cubicBezTo>
                  <a:pt x="53" y="1"/>
                  <a:pt x="52" y="1"/>
                  <a:pt x="51" y="1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10"/>
                  <a:pt x="37" y="10"/>
                  <a:pt x="38" y="11"/>
                </a:cubicBezTo>
                <a:cubicBezTo>
                  <a:pt x="69" y="62"/>
                  <a:pt x="69" y="62"/>
                  <a:pt x="69" y="62"/>
                </a:cubicBezTo>
                <a:cubicBezTo>
                  <a:pt x="70" y="63"/>
                  <a:pt x="70" y="63"/>
                  <a:pt x="71" y="62"/>
                </a:cubicBezTo>
                <a:cubicBezTo>
                  <a:pt x="84" y="55"/>
                  <a:pt x="84" y="55"/>
                  <a:pt x="84" y="55"/>
                </a:cubicBezTo>
                <a:cubicBezTo>
                  <a:pt x="85" y="54"/>
                  <a:pt x="85" y="53"/>
                  <a:pt x="85" y="53"/>
                </a:cubicBezTo>
                <a:close/>
                <a:moveTo>
                  <a:pt x="64" y="27"/>
                </a:moveTo>
                <a:cubicBezTo>
                  <a:pt x="55" y="32"/>
                  <a:pt x="55" y="32"/>
                  <a:pt x="55" y="32"/>
                </a:cubicBezTo>
                <a:cubicBezTo>
                  <a:pt x="54" y="33"/>
                  <a:pt x="54" y="33"/>
                  <a:pt x="53" y="32"/>
                </a:cubicBezTo>
                <a:cubicBezTo>
                  <a:pt x="42" y="13"/>
                  <a:pt x="42" y="13"/>
                  <a:pt x="42" y="13"/>
                </a:cubicBezTo>
                <a:cubicBezTo>
                  <a:pt x="41" y="12"/>
                  <a:pt x="41" y="11"/>
                  <a:pt x="42" y="11"/>
                </a:cubicBezTo>
                <a:cubicBezTo>
                  <a:pt x="51" y="5"/>
                  <a:pt x="51" y="5"/>
                  <a:pt x="51" y="5"/>
                </a:cubicBezTo>
                <a:cubicBezTo>
                  <a:pt x="52" y="5"/>
                  <a:pt x="53" y="5"/>
                  <a:pt x="53" y="6"/>
                </a:cubicBezTo>
                <a:cubicBezTo>
                  <a:pt x="65" y="25"/>
                  <a:pt x="65" y="25"/>
                  <a:pt x="65" y="25"/>
                </a:cubicBezTo>
                <a:cubicBezTo>
                  <a:pt x="65" y="26"/>
                  <a:pt x="65" y="26"/>
                  <a:pt x="64" y="27"/>
                </a:cubicBezTo>
                <a:close/>
                <a:moveTo>
                  <a:pt x="66" y="53"/>
                </a:moveTo>
                <a:cubicBezTo>
                  <a:pt x="66" y="53"/>
                  <a:pt x="66" y="53"/>
                  <a:pt x="66" y="52"/>
                </a:cubicBezTo>
                <a:cubicBezTo>
                  <a:pt x="77" y="45"/>
                  <a:pt x="77" y="45"/>
                  <a:pt x="77" y="45"/>
                </a:cubicBezTo>
                <a:cubicBezTo>
                  <a:pt x="78" y="45"/>
                  <a:pt x="78" y="45"/>
                  <a:pt x="78" y="46"/>
                </a:cubicBezTo>
                <a:cubicBezTo>
                  <a:pt x="78" y="46"/>
                  <a:pt x="78" y="46"/>
                  <a:pt x="78" y="46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53"/>
                  <a:pt x="66" y="53"/>
                  <a:pt x="66" y="53"/>
                </a:cubicBezTo>
                <a:close/>
                <a:moveTo>
                  <a:pt x="80" y="49"/>
                </a:move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79" y="49"/>
                  <a:pt x="79" y="49"/>
                  <a:pt x="79" y="49"/>
                </a:cubicBezTo>
                <a:cubicBezTo>
                  <a:pt x="80" y="48"/>
                  <a:pt x="80" y="49"/>
                  <a:pt x="80" y="49"/>
                </a:cubicBezTo>
                <a:cubicBezTo>
                  <a:pt x="80" y="49"/>
                  <a:pt x="80" y="49"/>
                  <a:pt x="80" y="49"/>
                </a:cubicBezTo>
                <a:close/>
              </a:path>
            </a:pathLst>
          </a:custGeom>
          <a:solidFill>
            <a:srgbClr val="5DCEA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6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5958652" y="515424"/>
            <a:ext cx="3708048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lang="zh-CN" altLang="en-US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Oval 493"/>
          <p:cNvSpPr>
            <a:spLocks noChangeArrowheads="1"/>
          </p:cNvSpPr>
          <p:nvPr/>
        </p:nvSpPr>
        <p:spPr bwMode="auto">
          <a:xfrm>
            <a:off x="2732231" y="2520854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Oval 493"/>
          <p:cNvSpPr>
            <a:spLocks noChangeArrowheads="1"/>
          </p:cNvSpPr>
          <p:nvPr/>
        </p:nvSpPr>
        <p:spPr bwMode="auto">
          <a:xfrm>
            <a:off x="4557807" y="2535487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Oval 493"/>
          <p:cNvSpPr>
            <a:spLocks noChangeArrowheads="1"/>
          </p:cNvSpPr>
          <p:nvPr/>
        </p:nvSpPr>
        <p:spPr bwMode="auto">
          <a:xfrm>
            <a:off x="4557807" y="3743320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Oval 493"/>
          <p:cNvSpPr>
            <a:spLocks noChangeArrowheads="1"/>
          </p:cNvSpPr>
          <p:nvPr/>
        </p:nvSpPr>
        <p:spPr bwMode="auto">
          <a:xfrm>
            <a:off x="4557807" y="5217713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Oval 493"/>
          <p:cNvSpPr>
            <a:spLocks noChangeArrowheads="1"/>
          </p:cNvSpPr>
          <p:nvPr/>
        </p:nvSpPr>
        <p:spPr bwMode="auto">
          <a:xfrm>
            <a:off x="2687862" y="3759705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18266" y="2850491"/>
            <a:ext cx="1139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18266" y="2866828"/>
            <a:ext cx="1139541" cy="129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96082" y="2850491"/>
            <a:ext cx="1161725" cy="289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923009" y="3198169"/>
            <a:ext cx="0" cy="54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418266" y="4228212"/>
            <a:ext cx="1139541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39976" y="4237005"/>
            <a:ext cx="1117831" cy="157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923009" y="4422387"/>
            <a:ext cx="0" cy="78434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493"/>
          <p:cNvSpPr>
            <a:spLocks noChangeArrowheads="1"/>
          </p:cNvSpPr>
          <p:nvPr/>
        </p:nvSpPr>
        <p:spPr bwMode="auto">
          <a:xfrm>
            <a:off x="8336521" y="2589623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Oval 493"/>
          <p:cNvSpPr>
            <a:spLocks noChangeArrowheads="1"/>
          </p:cNvSpPr>
          <p:nvPr/>
        </p:nvSpPr>
        <p:spPr bwMode="auto">
          <a:xfrm>
            <a:off x="10162097" y="2604256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Oval 493"/>
          <p:cNvSpPr>
            <a:spLocks noChangeArrowheads="1"/>
          </p:cNvSpPr>
          <p:nvPr/>
        </p:nvSpPr>
        <p:spPr bwMode="auto">
          <a:xfrm>
            <a:off x="10162097" y="3812089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Oval 493"/>
          <p:cNvSpPr>
            <a:spLocks noChangeArrowheads="1"/>
          </p:cNvSpPr>
          <p:nvPr/>
        </p:nvSpPr>
        <p:spPr bwMode="auto">
          <a:xfrm>
            <a:off x="10162097" y="5286482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Oval 493"/>
          <p:cNvSpPr>
            <a:spLocks noChangeArrowheads="1"/>
          </p:cNvSpPr>
          <p:nvPr/>
        </p:nvSpPr>
        <p:spPr bwMode="auto">
          <a:xfrm>
            <a:off x="8292152" y="3828474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9022556" y="2962120"/>
            <a:ext cx="1139541" cy="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0515952" y="3266938"/>
            <a:ext cx="17584" cy="530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9011208" y="4237005"/>
            <a:ext cx="1139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792659" y="4491156"/>
            <a:ext cx="1358090" cy="125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rrow: Right 99"/>
          <p:cNvSpPr/>
          <p:nvPr/>
        </p:nvSpPr>
        <p:spPr>
          <a:xfrm>
            <a:off x="5886110" y="4043574"/>
            <a:ext cx="2015971" cy="378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601701" y="4555031"/>
            <a:ext cx="657348" cy="444358"/>
          </a:xfrm>
          <a:prstGeom prst="ellipse">
            <a:avLst/>
          </a:prstGeom>
          <a:noFill/>
          <a:ln w="28575">
            <a:solidFill>
              <a:srgbClr val="F69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c 102"/>
          <p:cNvSpPr/>
          <p:nvPr/>
        </p:nvSpPr>
        <p:spPr>
          <a:xfrm>
            <a:off x="4675688" y="4772314"/>
            <a:ext cx="1166721" cy="2024113"/>
          </a:xfrm>
          <a:prstGeom prst="arc">
            <a:avLst/>
          </a:prstGeom>
          <a:ln w="19050">
            <a:solidFill>
              <a:srgbClr val="F692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5475669" y="5810355"/>
            <a:ext cx="192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#Cooperation &lt; 3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476488" y="6052592"/>
            <a:ext cx="257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Undirected Acyclic Graph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905037" y="1537107"/>
            <a:ext cx="305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 Connections Are Filtered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902082" y="1479657"/>
            <a:ext cx="3217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 Scale of Training Dataset &amp; Improve Training Efficiency</a:t>
            </a:r>
          </a:p>
        </p:txBody>
      </p:sp>
      <p:sp>
        <p:nvSpPr>
          <p:cNvPr id="123" name="Plus Sign 122"/>
          <p:cNvSpPr/>
          <p:nvPr/>
        </p:nvSpPr>
        <p:spPr>
          <a:xfrm>
            <a:off x="6564911" y="1505518"/>
            <a:ext cx="658368" cy="62047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0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8" grpId="0" animBg="1"/>
      <p:bldP spid="59" grpId="0" animBg="1"/>
      <p:bldP spid="60" grpId="0" animBg="1"/>
      <p:bldP spid="61" grpId="0" animBg="1"/>
      <p:bldP spid="62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100" grpId="0" animBg="1"/>
      <p:bldP spid="102" grpId="0" animBg="1"/>
      <p:bldP spid="103" grpId="0" animBg="1"/>
      <p:bldP spid="104" grpId="0"/>
      <p:bldP spid="105" grpId="0"/>
      <p:bldP spid="120" grpId="0"/>
      <p:bldP spid="121" grpId="0"/>
      <p:bldP spid="1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5958652" y="515424"/>
            <a:ext cx="3708048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lang="zh-CN" altLang="en-US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915" y="2590098"/>
            <a:ext cx="3280845" cy="31178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676" y="2619594"/>
            <a:ext cx="3156314" cy="31074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/>
          <p:cNvSpPr txBox="1"/>
          <p:nvPr/>
        </p:nvSpPr>
        <p:spPr>
          <a:xfrm>
            <a:off x="3083747" y="1959155"/>
            <a:ext cx="2627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Co-Author Dataset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82657" y="1959155"/>
            <a:ext cx="281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Author-Paper</a:t>
            </a:r>
            <a:r>
              <a:rPr lang="en-US" sz="2000" b="1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381901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5410012" y="515424"/>
            <a:ext cx="3480422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Result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86216" y="570216"/>
            <a:ext cx="263341" cy="395013"/>
            <a:chOff x="5284519" y="1508166"/>
            <a:chExt cx="213756" cy="42751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Oval 493"/>
          <p:cNvSpPr>
            <a:spLocks noChangeArrowheads="1"/>
          </p:cNvSpPr>
          <p:nvPr/>
        </p:nvSpPr>
        <p:spPr bwMode="auto">
          <a:xfrm>
            <a:off x="2760386" y="1673730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10515600" y="1539840"/>
            <a:ext cx="929452" cy="941832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493"/>
          <p:cNvSpPr>
            <a:spLocks noChangeArrowheads="1"/>
          </p:cNvSpPr>
          <p:nvPr/>
        </p:nvSpPr>
        <p:spPr bwMode="auto">
          <a:xfrm>
            <a:off x="4319153" y="1664586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Oval 493"/>
          <p:cNvSpPr>
            <a:spLocks noChangeArrowheads="1"/>
          </p:cNvSpPr>
          <p:nvPr/>
        </p:nvSpPr>
        <p:spPr bwMode="auto">
          <a:xfrm>
            <a:off x="8525232" y="1673730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rrow: Right 9"/>
          <p:cNvSpPr/>
          <p:nvPr/>
        </p:nvSpPr>
        <p:spPr>
          <a:xfrm rot="10800000" flipV="1">
            <a:off x="3547306" y="1862260"/>
            <a:ext cx="698129" cy="259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/>
          <p:cNvSpPr/>
          <p:nvPr/>
        </p:nvSpPr>
        <p:spPr>
          <a:xfrm rot="10800000" flipV="1">
            <a:off x="9536553" y="1890582"/>
            <a:ext cx="698129" cy="259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8298" y="2526279"/>
            <a:ext cx="2928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best model of co-author dataset is trained with: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088104"/>
              </p:ext>
            </p:extLst>
          </p:nvPr>
        </p:nvGraphicFramePr>
        <p:xfrm>
          <a:off x="2558298" y="3371621"/>
          <a:ext cx="2851714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4790">
                  <a:extLst>
                    <a:ext uri="{9D8B030D-6E8A-4147-A177-3AD203B41FA5}">
                      <a16:colId xmlns:a16="http://schemas.microsoft.com/office/drawing/2014/main" val="968582049"/>
                    </a:ext>
                  </a:extLst>
                </a:gridCol>
                <a:gridCol w="1276924">
                  <a:extLst>
                    <a:ext uri="{9D8B030D-6E8A-4147-A177-3AD203B41FA5}">
                      <a16:colId xmlns:a16="http://schemas.microsoft.com/office/drawing/2014/main" val="1371375384"/>
                    </a:ext>
                  </a:extLst>
                </a:gridCol>
              </a:tblGrid>
              <a:tr h="348203"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181476"/>
                  </a:ext>
                </a:extLst>
              </a:tr>
              <a:tr h="348203">
                <a:tc>
                  <a:txBody>
                    <a:bodyPr/>
                    <a:lstStyle/>
                    <a:p>
                      <a:r>
                        <a:rPr lang="en-US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03794"/>
                  </a:ext>
                </a:extLst>
              </a:tr>
              <a:tr h="348203">
                <a:tc>
                  <a:txBody>
                    <a:bodyPr/>
                    <a:lstStyle/>
                    <a:p>
                      <a:r>
                        <a:rPr lang="en-US" dirty="0"/>
                        <a:t>#iterations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4570"/>
                  </a:ext>
                </a:extLst>
              </a:tr>
              <a:tr h="315099">
                <a:tc>
                  <a:txBody>
                    <a:bodyPr/>
                    <a:lstStyle/>
                    <a:p>
                      <a:r>
                        <a:rPr lang="en-US" dirty="0"/>
                        <a:t>Training 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021844"/>
                  </a:ext>
                </a:extLst>
              </a:tr>
              <a:tr h="315099">
                <a:tc>
                  <a:txBody>
                    <a:bodyPr/>
                    <a:lstStyle/>
                    <a:p>
                      <a:r>
                        <a:rPr lang="en-US" dirty="0"/>
                        <a:t>Testing 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943127"/>
                  </a:ext>
                </a:extLst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8525232" y="2526279"/>
            <a:ext cx="2928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best model of author</a:t>
            </a:r>
            <a:r>
              <a:rPr lang="en-US" altLang="zh-CN" dirty="0">
                <a:solidFill>
                  <a:srgbClr val="000000"/>
                </a:solidFill>
              </a:rPr>
              <a:t>-paper</a:t>
            </a:r>
            <a:r>
              <a:rPr lang="en-US" dirty="0">
                <a:solidFill>
                  <a:srgbClr val="000000"/>
                </a:solidFill>
              </a:rPr>
              <a:t> dataset is trained with:</a:t>
            </a:r>
            <a:endParaRPr lang="en-US" dirty="0"/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500876"/>
              </p:ext>
            </p:extLst>
          </p:nvPr>
        </p:nvGraphicFramePr>
        <p:xfrm>
          <a:off x="8525232" y="3371621"/>
          <a:ext cx="2851714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4790">
                  <a:extLst>
                    <a:ext uri="{9D8B030D-6E8A-4147-A177-3AD203B41FA5}">
                      <a16:colId xmlns:a16="http://schemas.microsoft.com/office/drawing/2014/main" val="968582049"/>
                    </a:ext>
                  </a:extLst>
                </a:gridCol>
                <a:gridCol w="1276924">
                  <a:extLst>
                    <a:ext uri="{9D8B030D-6E8A-4147-A177-3AD203B41FA5}">
                      <a16:colId xmlns:a16="http://schemas.microsoft.com/office/drawing/2014/main" val="1371375384"/>
                    </a:ext>
                  </a:extLst>
                </a:gridCol>
              </a:tblGrid>
              <a:tr h="348203"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181476"/>
                  </a:ext>
                </a:extLst>
              </a:tr>
              <a:tr h="348203">
                <a:tc>
                  <a:txBody>
                    <a:bodyPr/>
                    <a:lstStyle/>
                    <a:p>
                      <a:r>
                        <a:rPr lang="en-US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03794"/>
                  </a:ext>
                </a:extLst>
              </a:tr>
              <a:tr h="348203">
                <a:tc>
                  <a:txBody>
                    <a:bodyPr/>
                    <a:lstStyle/>
                    <a:p>
                      <a:r>
                        <a:rPr lang="en-US" dirty="0"/>
                        <a:t>#iterations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4570"/>
                  </a:ext>
                </a:extLst>
              </a:tr>
              <a:tr h="315099">
                <a:tc>
                  <a:txBody>
                    <a:bodyPr/>
                    <a:lstStyle/>
                    <a:p>
                      <a:r>
                        <a:rPr lang="en-US" dirty="0"/>
                        <a:t>Training 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021844"/>
                  </a:ext>
                </a:extLst>
              </a:tr>
              <a:tr h="315099">
                <a:tc>
                  <a:txBody>
                    <a:bodyPr/>
                    <a:lstStyle/>
                    <a:p>
                      <a:r>
                        <a:rPr lang="en-US" dirty="0"/>
                        <a:t>Testing 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943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85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6" grpId="0" animBg="1"/>
      <p:bldP spid="9" grpId="0" animBg="1"/>
      <p:bldP spid="87" grpId="0" animBg="1"/>
      <p:bldP spid="88" grpId="0" animBg="1"/>
      <p:bldP spid="10" grpId="0" animBg="1"/>
      <p:bldP spid="89" grpId="0" animBg="1"/>
      <p:bldP spid="11" grpId="0"/>
      <p:bldP spid="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5410012" y="515424"/>
            <a:ext cx="3480422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Result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86216" y="570216"/>
            <a:ext cx="263341" cy="395013"/>
            <a:chOff x="5284519" y="1508166"/>
            <a:chExt cx="213756" cy="42751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Oval 493"/>
          <p:cNvSpPr>
            <a:spLocks noChangeArrowheads="1"/>
          </p:cNvSpPr>
          <p:nvPr/>
        </p:nvSpPr>
        <p:spPr bwMode="auto">
          <a:xfrm>
            <a:off x="2760386" y="1673730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7" name="Oval 493"/>
          <p:cNvSpPr>
            <a:spLocks noChangeArrowheads="1"/>
          </p:cNvSpPr>
          <p:nvPr/>
        </p:nvSpPr>
        <p:spPr bwMode="auto">
          <a:xfrm>
            <a:off x="4319153" y="1664586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Oval 493"/>
          <p:cNvSpPr>
            <a:spLocks noChangeArrowheads="1"/>
          </p:cNvSpPr>
          <p:nvPr/>
        </p:nvSpPr>
        <p:spPr bwMode="auto">
          <a:xfrm>
            <a:off x="8525232" y="1673730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88180" y="1690527"/>
            <a:ext cx="16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41979" y="1687411"/>
            <a:ext cx="16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Oval 493"/>
          <p:cNvSpPr>
            <a:spLocks noChangeArrowheads="1"/>
          </p:cNvSpPr>
          <p:nvPr/>
        </p:nvSpPr>
        <p:spPr bwMode="auto">
          <a:xfrm>
            <a:off x="4304050" y="3256224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Oval 493"/>
          <p:cNvSpPr>
            <a:spLocks noChangeArrowheads="1"/>
          </p:cNvSpPr>
          <p:nvPr/>
        </p:nvSpPr>
        <p:spPr bwMode="auto">
          <a:xfrm>
            <a:off x="4319153" y="2460405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419856" y="1995927"/>
            <a:ext cx="884194" cy="27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490790" y="2056743"/>
            <a:ext cx="813260" cy="99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505893" y="2131819"/>
            <a:ext cx="798157" cy="169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Multidocument 33"/>
          <p:cNvSpPr/>
          <p:nvPr/>
        </p:nvSpPr>
        <p:spPr>
          <a:xfrm>
            <a:off x="10433304" y="3343794"/>
            <a:ext cx="620362" cy="575112"/>
          </a:xfrm>
          <a:prstGeom prst="flowChartMulti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Multidocument 34"/>
          <p:cNvSpPr/>
          <p:nvPr/>
        </p:nvSpPr>
        <p:spPr>
          <a:xfrm>
            <a:off x="10431874" y="2530654"/>
            <a:ext cx="620362" cy="575112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Multidocument 35"/>
          <p:cNvSpPr/>
          <p:nvPr/>
        </p:nvSpPr>
        <p:spPr>
          <a:xfrm>
            <a:off x="10431874" y="1717515"/>
            <a:ext cx="620362" cy="575112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9255636" y="1995927"/>
            <a:ext cx="1176238" cy="27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9255636" y="2005071"/>
            <a:ext cx="1176238" cy="95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4" idx="1"/>
          </p:cNvCxnSpPr>
          <p:nvPr/>
        </p:nvCxnSpPr>
        <p:spPr>
          <a:xfrm flipH="1" flipV="1">
            <a:off x="9270739" y="2056743"/>
            <a:ext cx="1162565" cy="157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423" y="4245968"/>
            <a:ext cx="4823460" cy="1630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223" y="4217790"/>
            <a:ext cx="4922520" cy="163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026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7" grpId="0"/>
      <p:bldP spid="24" grpId="0"/>
      <p:bldP spid="25" grpId="0" animBg="1"/>
      <p:bldP spid="26" grpId="0" animBg="1"/>
      <p:bldP spid="34" grpId="0" animBg="1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371814" y="1779498"/>
            <a:ext cx="0" cy="4226743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979439" y="4117836"/>
            <a:ext cx="2877871" cy="338962"/>
            <a:chOff x="3249264" y="1751685"/>
            <a:chExt cx="2994025" cy="338961"/>
          </a:xfrm>
        </p:grpSpPr>
        <p:grpSp>
          <p:nvGrpSpPr>
            <p:cNvPr id="4" name="组合 3"/>
            <p:cNvGrpSpPr/>
            <p:nvPr/>
          </p:nvGrpSpPr>
          <p:grpSpPr>
            <a:xfrm>
              <a:off x="3249264" y="1776444"/>
              <a:ext cx="2994025" cy="314202"/>
              <a:chOff x="2940050" y="2132898"/>
              <a:chExt cx="2994025" cy="314202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2940050" y="2132898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2940050" y="2132898"/>
                <a:ext cx="2108200" cy="314202"/>
              </a:xfrm>
              <a:prstGeom prst="roundRect">
                <a:avLst>
                  <a:gd name="adj" fmla="val 50000"/>
                </a:avLst>
              </a:prstGeom>
              <a:solidFill>
                <a:srgbClr val="05B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5335260" y="1751685"/>
              <a:ext cx="673754" cy="256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467" baseline="-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979439" y="4528902"/>
            <a:ext cx="2877871" cy="330568"/>
            <a:chOff x="3249264" y="2162753"/>
            <a:chExt cx="2994025" cy="330568"/>
          </a:xfrm>
        </p:grpSpPr>
        <p:grpSp>
          <p:nvGrpSpPr>
            <p:cNvPr id="9" name="组合 8"/>
            <p:cNvGrpSpPr/>
            <p:nvPr/>
          </p:nvGrpSpPr>
          <p:grpSpPr>
            <a:xfrm>
              <a:off x="3249264" y="2178703"/>
              <a:ext cx="2994025" cy="314618"/>
              <a:chOff x="2940050" y="2519659"/>
              <a:chExt cx="2994025" cy="314618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2940050" y="2520075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2940051" y="2519659"/>
                <a:ext cx="889000" cy="314202"/>
              </a:xfrm>
              <a:prstGeom prst="roundRect">
                <a:avLst>
                  <a:gd name="adj" fmla="val 50000"/>
                </a:avLst>
              </a:prstGeom>
              <a:solidFill>
                <a:srgbClr val="05B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118871" y="2162753"/>
              <a:ext cx="673754" cy="256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467" baseline="-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>
            <a:grpSpLocks noChangeAspect="1"/>
          </p:cNvGrpSpPr>
          <p:nvPr/>
        </p:nvGrpSpPr>
        <p:grpSpPr>
          <a:xfrm>
            <a:off x="2014106" y="3813827"/>
            <a:ext cx="2158455" cy="2196000"/>
            <a:chOff x="5397500" y="5734050"/>
            <a:chExt cx="365125" cy="371476"/>
          </a:xfrm>
          <a:solidFill>
            <a:srgbClr val="05BAC8"/>
          </a:solidFill>
        </p:grpSpPr>
        <p:sp>
          <p:nvSpPr>
            <p:cNvPr id="26" name="Freeform 288"/>
            <p:cNvSpPr>
              <a:spLocks/>
            </p:cNvSpPr>
            <p:nvPr/>
          </p:nvSpPr>
          <p:spPr bwMode="auto">
            <a:xfrm>
              <a:off x="5532438" y="5907088"/>
              <a:ext cx="71438" cy="68263"/>
            </a:xfrm>
            <a:custGeom>
              <a:avLst/>
              <a:gdLst>
                <a:gd name="T0" fmla="*/ 45 w 45"/>
                <a:gd name="T1" fmla="*/ 17 h 43"/>
                <a:gd name="T2" fmla="*/ 17 w 45"/>
                <a:gd name="T3" fmla="*/ 43 h 43"/>
                <a:gd name="T4" fmla="*/ 0 w 45"/>
                <a:gd name="T5" fmla="*/ 26 h 43"/>
                <a:gd name="T6" fmla="*/ 29 w 45"/>
                <a:gd name="T7" fmla="*/ 0 h 43"/>
                <a:gd name="T8" fmla="*/ 45 w 45"/>
                <a:gd name="T9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45" y="17"/>
                  </a:moveTo>
                  <a:lnTo>
                    <a:pt x="17" y="43"/>
                  </a:lnTo>
                  <a:lnTo>
                    <a:pt x="0" y="26"/>
                  </a:lnTo>
                  <a:lnTo>
                    <a:pt x="29" y="0"/>
                  </a:lnTo>
                  <a:lnTo>
                    <a:pt x="45" y="17"/>
                  </a:lnTo>
                  <a:close/>
                </a:path>
              </a:pathLst>
            </a:custGeom>
            <a:solidFill>
              <a:srgbClr val="152F47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Freeform 289"/>
            <p:cNvSpPr>
              <a:spLocks noEditPoints="1"/>
            </p:cNvSpPr>
            <p:nvPr/>
          </p:nvSpPr>
          <p:spPr bwMode="auto">
            <a:xfrm>
              <a:off x="5537200" y="5734050"/>
              <a:ext cx="225425" cy="225425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30 h 60"/>
                <a:gd name="T4" fmla="*/ 30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  <a:gd name="T10" fmla="*/ 30 w 60"/>
                <a:gd name="T11" fmla="*/ 51 h 60"/>
                <a:gd name="T12" fmla="*/ 8 w 60"/>
                <a:gd name="T13" fmla="*/ 30 h 60"/>
                <a:gd name="T14" fmla="*/ 30 w 60"/>
                <a:gd name="T15" fmla="*/ 8 h 60"/>
                <a:gd name="T16" fmla="*/ 52 w 60"/>
                <a:gd name="T17" fmla="*/ 30 h 60"/>
                <a:gd name="T18" fmla="*/ 30 w 60"/>
                <a:gd name="T1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51"/>
                  </a:moveTo>
                  <a:cubicBezTo>
                    <a:pt x="18" y="51"/>
                    <a:pt x="8" y="42"/>
                    <a:pt x="8" y="30"/>
                  </a:cubicBezTo>
                  <a:cubicBezTo>
                    <a:pt x="8" y="18"/>
                    <a:pt x="18" y="8"/>
                    <a:pt x="30" y="8"/>
                  </a:cubicBezTo>
                  <a:cubicBezTo>
                    <a:pt x="42" y="8"/>
                    <a:pt x="52" y="18"/>
                    <a:pt x="52" y="30"/>
                  </a:cubicBezTo>
                  <a:cubicBezTo>
                    <a:pt x="52" y="42"/>
                    <a:pt x="42" y="51"/>
                    <a:pt x="30" y="51"/>
                  </a:cubicBezTo>
                  <a:close/>
                </a:path>
              </a:pathLst>
            </a:custGeom>
            <a:solidFill>
              <a:srgbClr val="152F47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Freeform 291"/>
            <p:cNvSpPr>
              <a:spLocks/>
            </p:cNvSpPr>
            <p:nvPr/>
          </p:nvSpPr>
          <p:spPr bwMode="auto">
            <a:xfrm>
              <a:off x="5397500" y="5951538"/>
              <a:ext cx="158750" cy="153988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152F47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7515389" y="1738023"/>
            <a:ext cx="1860106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en-US" altLang="zh-CN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Remember?</a:t>
            </a:r>
          </a:p>
        </p:txBody>
      </p:sp>
      <p:sp>
        <p:nvSpPr>
          <p:cNvPr id="38" name="矩形 47"/>
          <p:cNvSpPr>
            <a:spLocks noChangeArrowheads="1"/>
          </p:cNvSpPr>
          <p:nvPr/>
        </p:nvSpPr>
        <p:spPr bwMode="auto">
          <a:xfrm>
            <a:off x="7520599" y="2133320"/>
            <a:ext cx="4618867" cy="108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1800" dirty="0">
                <a:latin typeface="+mn-lt"/>
              </a:rPr>
              <a:t>For each connection (author-author / author-paper) were abstracted into 1 and 0 after filtering by the number of co-existence. </a:t>
            </a:r>
            <a:endParaRPr lang="zh-CN" altLang="en-US" sz="1400" dirty="0">
              <a:solidFill>
                <a:srgbClr val="333333"/>
              </a:solidFill>
              <a:sym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515389" y="3413726"/>
            <a:ext cx="4506152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How To Improve It In The Future?</a:t>
            </a:r>
          </a:p>
        </p:txBody>
      </p:sp>
      <p:sp>
        <p:nvSpPr>
          <p:cNvPr id="40" name="矩形 47"/>
          <p:cNvSpPr>
            <a:spLocks noChangeArrowheads="1"/>
          </p:cNvSpPr>
          <p:nvPr/>
        </p:nvSpPr>
        <p:spPr bwMode="auto">
          <a:xfrm>
            <a:off x="7515389" y="3848021"/>
            <a:ext cx="4362667" cy="75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1800" dirty="0">
                <a:latin typeface="+mn-lt"/>
              </a:rPr>
              <a:t>Weighting ratings by the number of connections and normalize them. </a:t>
            </a:r>
            <a:endParaRPr lang="zh-CN" altLang="en-US" sz="1800" dirty="0">
              <a:solidFill>
                <a:srgbClr val="333333"/>
              </a:solidFill>
              <a:latin typeface="+mn-lt"/>
              <a:sym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72272" y="3716163"/>
            <a:ext cx="2077154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Target Locked!</a:t>
            </a:r>
          </a:p>
        </p:txBody>
      </p:sp>
      <p:sp>
        <p:nvSpPr>
          <p:cNvPr id="47" name="矩形 3"/>
          <p:cNvSpPr>
            <a:spLocks noChangeArrowheads="1"/>
          </p:cNvSpPr>
          <p:nvPr/>
        </p:nvSpPr>
        <p:spPr bwMode="auto">
          <a:xfrm>
            <a:off x="5958652" y="515424"/>
            <a:ext cx="2546320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Next?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3185770" y="4142595"/>
            <a:ext cx="69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1?</a:t>
            </a:r>
          </a:p>
        </p:txBody>
      </p:sp>
      <p:sp>
        <p:nvSpPr>
          <p:cNvPr id="58" name="Freeform 69"/>
          <p:cNvSpPr>
            <a:spLocks/>
          </p:cNvSpPr>
          <p:nvPr/>
        </p:nvSpPr>
        <p:spPr bwMode="auto">
          <a:xfrm>
            <a:off x="2317392" y="1499616"/>
            <a:ext cx="667059" cy="1200251"/>
          </a:xfrm>
          <a:custGeom>
            <a:avLst/>
            <a:gdLst>
              <a:gd name="T0" fmla="*/ 57 w 64"/>
              <a:gd name="T1" fmla="*/ 37 h 66"/>
              <a:gd name="T2" fmla="*/ 43 w 64"/>
              <a:gd name="T3" fmla="*/ 12 h 66"/>
              <a:gd name="T4" fmla="*/ 39 w 64"/>
              <a:gd name="T5" fmla="*/ 6 h 66"/>
              <a:gd name="T6" fmla="*/ 25 w 64"/>
              <a:gd name="T7" fmla="*/ 6 h 66"/>
              <a:gd name="T8" fmla="*/ 22 w 64"/>
              <a:gd name="T9" fmla="*/ 12 h 66"/>
              <a:gd name="T10" fmla="*/ 8 w 64"/>
              <a:gd name="T11" fmla="*/ 37 h 66"/>
              <a:gd name="T12" fmla="*/ 4 w 64"/>
              <a:gd name="T13" fmla="*/ 43 h 66"/>
              <a:gd name="T14" fmla="*/ 11 w 64"/>
              <a:gd name="T15" fmla="*/ 55 h 66"/>
              <a:gd name="T16" fmla="*/ 18 w 64"/>
              <a:gd name="T17" fmla="*/ 55 h 66"/>
              <a:gd name="T18" fmla="*/ 19 w 64"/>
              <a:gd name="T19" fmla="*/ 55 h 66"/>
              <a:gd name="T20" fmla="*/ 19 w 64"/>
              <a:gd name="T21" fmla="*/ 66 h 66"/>
              <a:gd name="T22" fmla="*/ 32 w 64"/>
              <a:gd name="T23" fmla="*/ 62 h 66"/>
              <a:gd name="T24" fmla="*/ 32 w 64"/>
              <a:gd name="T25" fmla="*/ 62 h 66"/>
              <a:gd name="T26" fmla="*/ 46 w 64"/>
              <a:gd name="T27" fmla="*/ 66 h 66"/>
              <a:gd name="T28" fmla="*/ 46 w 64"/>
              <a:gd name="T29" fmla="*/ 55 h 66"/>
              <a:gd name="T30" fmla="*/ 46 w 64"/>
              <a:gd name="T31" fmla="*/ 55 h 66"/>
              <a:gd name="T32" fmla="*/ 53 w 64"/>
              <a:gd name="T33" fmla="*/ 55 h 66"/>
              <a:gd name="T34" fmla="*/ 60 w 64"/>
              <a:gd name="T35" fmla="*/ 43 h 66"/>
              <a:gd name="T36" fmla="*/ 57 w 64"/>
              <a:gd name="T37" fmla="*/ 3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" h="66">
                <a:moveTo>
                  <a:pt x="57" y="37"/>
                </a:moveTo>
                <a:cubicBezTo>
                  <a:pt x="53" y="30"/>
                  <a:pt x="47" y="19"/>
                  <a:pt x="43" y="12"/>
                </a:cubicBezTo>
                <a:cubicBezTo>
                  <a:pt x="39" y="6"/>
                  <a:pt x="39" y="6"/>
                  <a:pt x="39" y="6"/>
                </a:cubicBezTo>
                <a:cubicBezTo>
                  <a:pt x="35" y="0"/>
                  <a:pt x="29" y="0"/>
                  <a:pt x="25" y="6"/>
                </a:cubicBezTo>
                <a:cubicBezTo>
                  <a:pt x="22" y="12"/>
                  <a:pt x="22" y="12"/>
                  <a:pt x="22" y="12"/>
                </a:cubicBezTo>
                <a:cubicBezTo>
                  <a:pt x="18" y="19"/>
                  <a:pt x="11" y="30"/>
                  <a:pt x="8" y="37"/>
                </a:cubicBezTo>
                <a:cubicBezTo>
                  <a:pt x="4" y="43"/>
                  <a:pt x="4" y="43"/>
                  <a:pt x="4" y="43"/>
                </a:cubicBezTo>
                <a:cubicBezTo>
                  <a:pt x="0" y="50"/>
                  <a:pt x="3" y="55"/>
                  <a:pt x="11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9" y="55"/>
                  <a:pt x="19" y="55"/>
                  <a:pt x="19" y="55"/>
                </a:cubicBezTo>
                <a:cubicBezTo>
                  <a:pt x="19" y="66"/>
                  <a:pt x="19" y="66"/>
                  <a:pt x="19" y="66"/>
                </a:cubicBezTo>
                <a:cubicBezTo>
                  <a:pt x="23" y="63"/>
                  <a:pt x="27" y="62"/>
                  <a:pt x="32" y="62"/>
                </a:cubicBezTo>
                <a:cubicBezTo>
                  <a:pt x="32" y="62"/>
                  <a:pt x="32" y="62"/>
                  <a:pt x="32" y="62"/>
                </a:cubicBezTo>
                <a:cubicBezTo>
                  <a:pt x="37" y="62"/>
                  <a:pt x="42" y="63"/>
                  <a:pt x="46" y="66"/>
                </a:cubicBezTo>
                <a:cubicBezTo>
                  <a:pt x="46" y="55"/>
                  <a:pt x="46" y="55"/>
                  <a:pt x="46" y="55"/>
                </a:cubicBezTo>
                <a:cubicBezTo>
                  <a:pt x="46" y="55"/>
                  <a:pt x="46" y="55"/>
                  <a:pt x="46" y="55"/>
                </a:cubicBezTo>
                <a:cubicBezTo>
                  <a:pt x="53" y="55"/>
                  <a:pt x="53" y="55"/>
                  <a:pt x="53" y="55"/>
                </a:cubicBezTo>
                <a:cubicBezTo>
                  <a:pt x="61" y="55"/>
                  <a:pt x="64" y="49"/>
                  <a:pt x="60" y="43"/>
                </a:cubicBezTo>
                <a:lnTo>
                  <a:pt x="57" y="3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9" name="Freeform 70"/>
          <p:cNvSpPr>
            <a:spLocks/>
          </p:cNvSpPr>
          <p:nvPr/>
        </p:nvSpPr>
        <p:spPr bwMode="auto">
          <a:xfrm>
            <a:off x="2419605" y="2797531"/>
            <a:ext cx="462632" cy="450706"/>
          </a:xfrm>
          <a:custGeom>
            <a:avLst/>
            <a:gdLst>
              <a:gd name="T0" fmla="*/ 17 w 35"/>
              <a:gd name="T1" fmla="*/ 0 h 35"/>
              <a:gd name="T2" fmla="*/ 17 w 35"/>
              <a:gd name="T3" fmla="*/ 0 h 35"/>
              <a:gd name="T4" fmla="*/ 17 w 35"/>
              <a:gd name="T5" fmla="*/ 0 h 35"/>
              <a:gd name="T6" fmla="*/ 17 w 35"/>
              <a:gd name="T7" fmla="*/ 0 h 35"/>
              <a:gd name="T8" fmla="*/ 17 w 35"/>
              <a:gd name="T9" fmla="*/ 0 h 35"/>
              <a:gd name="T10" fmla="*/ 4 w 35"/>
              <a:gd name="T11" fmla="*/ 6 h 35"/>
              <a:gd name="T12" fmla="*/ 0 w 35"/>
              <a:gd name="T13" fmla="*/ 17 h 35"/>
              <a:gd name="T14" fmla="*/ 0 w 35"/>
              <a:gd name="T15" fmla="*/ 17 h 35"/>
              <a:gd name="T16" fmla="*/ 17 w 35"/>
              <a:gd name="T17" fmla="*/ 35 h 35"/>
              <a:gd name="T18" fmla="*/ 17 w 35"/>
              <a:gd name="T19" fmla="*/ 35 h 35"/>
              <a:gd name="T20" fmla="*/ 35 w 35"/>
              <a:gd name="T21" fmla="*/ 17 h 35"/>
              <a:gd name="T22" fmla="*/ 35 w 35"/>
              <a:gd name="T23" fmla="*/ 17 h 35"/>
              <a:gd name="T24" fmla="*/ 31 w 35"/>
              <a:gd name="T25" fmla="*/ 6 h 35"/>
              <a:gd name="T26" fmla="*/ 17 w 35"/>
              <a:gd name="T2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" h="35">
                <a:moveTo>
                  <a:pt x="17" y="0"/>
                </a:move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2" y="0"/>
                  <a:pt x="7" y="2"/>
                  <a:pt x="4" y="6"/>
                </a:cubicBezTo>
                <a:cubicBezTo>
                  <a:pt x="1" y="9"/>
                  <a:pt x="0" y="13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7"/>
                  <a:pt x="8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27" y="35"/>
                  <a:pt x="35" y="2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3"/>
                  <a:pt x="33" y="9"/>
                  <a:pt x="31" y="6"/>
                </a:cubicBezTo>
                <a:cubicBezTo>
                  <a:pt x="27" y="2"/>
                  <a:pt x="23" y="0"/>
                  <a:pt x="17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85770" y="1699671"/>
            <a:ext cx="4083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recommendation model is trained well with our data as it gives minimal mean square error to our dataset. </a:t>
            </a:r>
          </a:p>
          <a:p>
            <a:r>
              <a:rPr lang="en-US" sz="1600" dirty="0"/>
              <a:t>However there are still some improvements can be made to make our recommendation system better. </a:t>
            </a:r>
            <a:endParaRPr lang="en-US" dirty="0"/>
          </a:p>
        </p:txBody>
      </p:sp>
      <p:sp>
        <p:nvSpPr>
          <p:cNvPr id="61" name="Arrow: Right 60"/>
          <p:cNvSpPr/>
          <p:nvPr/>
        </p:nvSpPr>
        <p:spPr>
          <a:xfrm>
            <a:off x="7573134" y="5099519"/>
            <a:ext cx="1318448" cy="720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99559" y="5275145"/>
            <a:ext cx="108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AND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999" y="5038520"/>
            <a:ext cx="1778069" cy="1537790"/>
          </a:xfrm>
          <a:prstGeom prst="rect">
            <a:avLst/>
          </a:prstGeom>
        </p:spPr>
      </p:pic>
      <p:sp>
        <p:nvSpPr>
          <p:cNvPr id="64" name="Speech Bubble: Oval 63"/>
          <p:cNvSpPr/>
          <p:nvPr/>
        </p:nvSpPr>
        <p:spPr>
          <a:xfrm>
            <a:off x="9830034" y="4657078"/>
            <a:ext cx="2276622" cy="618067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789791" y="4788658"/>
            <a:ext cx="254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Nice Recommendation!</a:t>
            </a:r>
          </a:p>
        </p:txBody>
      </p:sp>
    </p:spTree>
    <p:extLst>
      <p:ext uri="{BB962C8B-B14F-4D97-AF65-F5344CB8AC3E}">
        <p14:creationId xmlns:p14="http://schemas.microsoft.com/office/powerpoint/2010/main" val="985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3" grpId="0"/>
      <p:bldP spid="47" grpId="0"/>
      <p:bldP spid="57" grpId="0"/>
      <p:bldP spid="58" grpId="0" animBg="1"/>
      <p:bldP spid="59" grpId="0" animBg="1"/>
      <p:bldP spid="60" grpId="0"/>
      <p:bldP spid="61" grpId="0" animBg="1"/>
      <p:bldP spid="62" grpId="0"/>
      <p:bldP spid="64" grpId="0" animBg="1"/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390070" y="1271384"/>
            <a:ext cx="5753930" cy="1107988"/>
          </a:xfrm>
          <a:prstGeom prst="rect">
            <a:avLst/>
          </a:prstGeom>
        </p:spPr>
        <p:txBody>
          <a:bodyPr wrap="square" lIns="91432" tIns="45716" rIns="91432" bIns="45716" anchor="t">
            <a:spAutoFit/>
          </a:bodyPr>
          <a:lstStyle/>
          <a:p>
            <a:pPr algn="ctr" fontAlgn="ctr"/>
            <a:r>
              <a:rPr lang="en-US" altLang="zh-CN" sz="6600" b="1" spc="800" dirty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6600" b="1" spc="800" dirty="0">
              <a:solidFill>
                <a:srgbClr val="152F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80180" y="4869445"/>
            <a:ext cx="3048396" cy="499616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Presented By: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949560" y="3746200"/>
            <a:ext cx="834952" cy="71978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9903177" y="3857222"/>
            <a:ext cx="706166" cy="60876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-1" y="2862140"/>
            <a:ext cx="995083" cy="160384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1784512" y="4034039"/>
            <a:ext cx="417476" cy="431947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10609343" y="3746200"/>
            <a:ext cx="834952" cy="7197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11357048" y="2956269"/>
            <a:ext cx="834952" cy="150971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flipH="1">
            <a:off x="2839914" y="5603783"/>
            <a:ext cx="5820507" cy="964071"/>
          </a:xfrm>
          <a:custGeom>
            <a:avLst/>
            <a:gdLst>
              <a:gd name="connsiteX0" fmla="*/ 1319211 w 1469989"/>
              <a:gd name="connsiteY0" fmla="*/ 0 h 485775"/>
              <a:gd name="connsiteX1" fmla="*/ 80964 w 1469989"/>
              <a:gd name="connsiteY1" fmla="*/ 0 h 485775"/>
              <a:gd name="connsiteX2" fmla="*/ 0 w 1469989"/>
              <a:gd name="connsiteY2" fmla="*/ 80964 h 485775"/>
              <a:gd name="connsiteX3" fmla="*/ 0 w 1469989"/>
              <a:gd name="connsiteY3" fmla="*/ 404811 h 485775"/>
              <a:gd name="connsiteX4" fmla="*/ 80964 w 1469989"/>
              <a:gd name="connsiteY4" fmla="*/ 485775 h 485775"/>
              <a:gd name="connsiteX5" fmla="*/ 1319211 w 1469989"/>
              <a:gd name="connsiteY5" fmla="*/ 485775 h 485775"/>
              <a:gd name="connsiteX6" fmla="*/ 1331069 w 1469989"/>
              <a:gd name="connsiteY6" fmla="*/ 483381 h 485775"/>
              <a:gd name="connsiteX7" fmla="*/ 1380263 w 1469989"/>
              <a:gd name="connsiteY7" fmla="*/ 483381 h 485775"/>
              <a:gd name="connsiteX8" fmla="*/ 1400175 w 1469989"/>
              <a:gd name="connsiteY8" fmla="*/ 483381 h 485775"/>
              <a:gd name="connsiteX9" fmla="*/ 1469989 w 1469989"/>
              <a:gd name="connsiteY9" fmla="*/ 483381 h 485775"/>
              <a:gd name="connsiteX10" fmla="*/ 1400175 w 1469989"/>
              <a:gd name="connsiteY10" fmla="*/ 413567 h 485775"/>
              <a:gd name="connsiteX11" fmla="*/ 1400175 w 1469989"/>
              <a:gd name="connsiteY11" fmla="*/ 404811 h 485775"/>
              <a:gd name="connsiteX12" fmla="*/ 1400175 w 1469989"/>
              <a:gd name="connsiteY12" fmla="*/ 363126 h 485775"/>
              <a:gd name="connsiteX13" fmla="*/ 1400175 w 1469989"/>
              <a:gd name="connsiteY13" fmla="*/ 80964 h 485775"/>
              <a:gd name="connsiteX14" fmla="*/ 1319211 w 1469989"/>
              <a:gd name="connsiteY14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9989" h="485775">
                <a:moveTo>
                  <a:pt x="1319211" y="0"/>
                </a:moveTo>
                <a:lnTo>
                  <a:pt x="80964" y="0"/>
                </a:lnTo>
                <a:cubicBezTo>
                  <a:pt x="36249" y="0"/>
                  <a:pt x="0" y="36249"/>
                  <a:pt x="0" y="80964"/>
                </a:cubicBezTo>
                <a:lnTo>
                  <a:pt x="0" y="404811"/>
                </a:lnTo>
                <a:cubicBezTo>
                  <a:pt x="0" y="449526"/>
                  <a:pt x="36249" y="485775"/>
                  <a:pt x="80964" y="485775"/>
                </a:cubicBezTo>
                <a:lnTo>
                  <a:pt x="1319211" y="485775"/>
                </a:lnTo>
                <a:lnTo>
                  <a:pt x="1331069" y="483381"/>
                </a:lnTo>
                <a:lnTo>
                  <a:pt x="1380263" y="483381"/>
                </a:lnTo>
                <a:lnTo>
                  <a:pt x="1400175" y="483381"/>
                </a:lnTo>
                <a:lnTo>
                  <a:pt x="1469989" y="483381"/>
                </a:lnTo>
                <a:lnTo>
                  <a:pt x="1400175" y="413567"/>
                </a:lnTo>
                <a:lnTo>
                  <a:pt x="1400175" y="404811"/>
                </a:lnTo>
                <a:lnTo>
                  <a:pt x="1400175" y="363126"/>
                </a:lnTo>
                <a:lnTo>
                  <a:pt x="1400175" y="80964"/>
                </a:lnTo>
                <a:cubicBezTo>
                  <a:pt x="1400175" y="36249"/>
                  <a:pt x="1363926" y="0"/>
                  <a:pt x="1319211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25"/>
          <p:cNvSpPr txBox="1"/>
          <p:nvPr/>
        </p:nvSpPr>
        <p:spPr>
          <a:xfrm>
            <a:off x="3086100" y="5633025"/>
            <a:ext cx="55743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dirty="0"/>
              <a:t>Mingyue Sun, Fei Chen, Tim </a:t>
            </a:r>
            <a:r>
              <a:rPr lang="en-US" dirty="0" err="1"/>
              <a:t>Lawrance</a:t>
            </a:r>
            <a:r>
              <a:rPr lang="en-US" dirty="0"/>
              <a:t> </a:t>
            </a:r>
            <a:r>
              <a:rPr lang="en-US" dirty="0" err="1"/>
              <a:t>Fiebrantz</a:t>
            </a:r>
            <a:r>
              <a:rPr lang="en-US" dirty="0"/>
              <a:t>, </a:t>
            </a:r>
            <a:r>
              <a:rPr lang="en-US" dirty="0" err="1"/>
              <a:t>Xiangru</a:t>
            </a:r>
            <a:r>
              <a:rPr lang="en-US" dirty="0"/>
              <a:t> Zhou, </a:t>
            </a:r>
            <a:r>
              <a:rPr lang="en-US" dirty="0" err="1"/>
              <a:t>Xiangdong</a:t>
            </a:r>
            <a:r>
              <a:rPr lang="en-US" dirty="0"/>
              <a:t> Wu, </a:t>
            </a:r>
            <a:r>
              <a:rPr lang="en-US" dirty="0" err="1"/>
              <a:t>Yanjun</a:t>
            </a:r>
            <a:r>
              <a:rPr lang="en-US" dirty="0"/>
              <a:t> </a:t>
            </a:r>
            <a:r>
              <a:rPr lang="en-US" dirty="0" err="1"/>
              <a:t>Xiong</a:t>
            </a:r>
            <a:r>
              <a:rPr lang="en-US" sz="1600" dirty="0"/>
              <a:t> </a:t>
            </a:r>
            <a:br>
              <a:rPr lang="en-US" sz="1600" dirty="0"/>
            </a:b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8101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1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00290" y="2465347"/>
            <a:ext cx="1820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97217" y="2465347"/>
            <a:ext cx="777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DATA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80871" y="2465347"/>
            <a:ext cx="157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ALGORITHM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69782" y="2465347"/>
            <a:ext cx="1629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PREPROCESS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87676" y="2465347"/>
            <a:ext cx="1006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RESULT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20996" y="2465347"/>
            <a:ext cx="786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NEXT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TextBox 59"/>
          <p:cNvSpPr txBox="1">
            <a:spLocks noChangeArrowheads="1"/>
          </p:cNvSpPr>
          <p:nvPr/>
        </p:nvSpPr>
        <p:spPr bwMode="auto">
          <a:xfrm flipH="1">
            <a:off x="4091964" y="5338288"/>
            <a:ext cx="3660220" cy="76944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en-US" altLang="zh-CN" sz="4400" b="1" kern="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en-US" altLang="ko-KR" sz="4400" b="1" kern="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307449" y="5338287"/>
            <a:ext cx="354673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854184" y="5338287"/>
            <a:ext cx="0" cy="6719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4307449" y="6010255"/>
            <a:ext cx="354673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4307447" y="5338287"/>
            <a:ext cx="0" cy="6719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816562" y="1445477"/>
            <a:ext cx="988080" cy="851793"/>
            <a:chOff x="1816562" y="1445477"/>
            <a:chExt cx="988080" cy="851793"/>
          </a:xfrm>
        </p:grpSpPr>
        <p:sp>
          <p:nvSpPr>
            <p:cNvPr id="39" name="等腰三角形 38"/>
            <p:cNvSpPr/>
            <p:nvPr/>
          </p:nvSpPr>
          <p:spPr>
            <a:xfrm>
              <a:off x="1816562" y="1445477"/>
              <a:ext cx="988080" cy="85179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104455" y="1712494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397245" y="1445477"/>
            <a:ext cx="988080" cy="851793"/>
            <a:chOff x="3397245" y="1445477"/>
            <a:chExt cx="988080" cy="851793"/>
          </a:xfrm>
        </p:grpSpPr>
        <p:sp>
          <p:nvSpPr>
            <p:cNvPr id="38" name="等腰三角形 37"/>
            <p:cNvSpPr/>
            <p:nvPr/>
          </p:nvSpPr>
          <p:spPr>
            <a:xfrm>
              <a:off x="3397245" y="1445477"/>
              <a:ext cx="988080" cy="851793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679671" y="1712494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77928" y="1445477"/>
            <a:ext cx="988080" cy="851793"/>
            <a:chOff x="4977928" y="1445477"/>
            <a:chExt cx="988080" cy="851793"/>
          </a:xfrm>
        </p:grpSpPr>
        <p:sp>
          <p:nvSpPr>
            <p:cNvPr id="42" name="等腰三角形 41"/>
            <p:cNvSpPr/>
            <p:nvPr/>
          </p:nvSpPr>
          <p:spPr>
            <a:xfrm>
              <a:off x="4977928" y="1445477"/>
              <a:ext cx="988080" cy="851793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265821" y="1712493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58611" y="1445477"/>
            <a:ext cx="988080" cy="851793"/>
            <a:chOff x="6558611" y="1445477"/>
            <a:chExt cx="988080" cy="851793"/>
          </a:xfrm>
        </p:grpSpPr>
        <p:sp>
          <p:nvSpPr>
            <p:cNvPr id="43" name="等腰三角形 42"/>
            <p:cNvSpPr/>
            <p:nvPr/>
          </p:nvSpPr>
          <p:spPr>
            <a:xfrm>
              <a:off x="6558611" y="1445477"/>
              <a:ext cx="988080" cy="851793"/>
            </a:xfrm>
            <a:prstGeom prst="triangle">
              <a:avLst/>
            </a:prstGeom>
            <a:solidFill>
              <a:srgbClr val="94C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846504" y="1712493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139294" y="1445477"/>
            <a:ext cx="988080" cy="851793"/>
            <a:chOff x="8139294" y="1445477"/>
            <a:chExt cx="988080" cy="851793"/>
          </a:xfrm>
        </p:grpSpPr>
        <p:sp>
          <p:nvSpPr>
            <p:cNvPr id="44" name="等腰三角形 43"/>
            <p:cNvSpPr/>
            <p:nvPr/>
          </p:nvSpPr>
          <p:spPr>
            <a:xfrm>
              <a:off x="8139294" y="1445477"/>
              <a:ext cx="988080" cy="85179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427187" y="1712493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719979" y="1445476"/>
            <a:ext cx="988080" cy="851793"/>
            <a:chOff x="9719979" y="1445476"/>
            <a:chExt cx="988080" cy="851793"/>
          </a:xfrm>
        </p:grpSpPr>
        <p:sp>
          <p:nvSpPr>
            <p:cNvPr id="45" name="等腰三角形 44"/>
            <p:cNvSpPr/>
            <p:nvPr/>
          </p:nvSpPr>
          <p:spPr>
            <a:xfrm>
              <a:off x="9719979" y="1445476"/>
              <a:ext cx="988080" cy="851793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07872" y="1712493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6876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2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31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3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4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51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8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4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65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8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24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4912818" y="532268"/>
            <a:ext cx="529720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Why We Choose This Topic?</a:t>
            </a:r>
            <a:endParaRPr lang="zh-CN" altLang="en-US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289022" y="587060"/>
            <a:ext cx="263341" cy="395013"/>
            <a:chOff x="5284519" y="1508166"/>
            <a:chExt cx="213756" cy="42751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矩形 47"/>
          <p:cNvSpPr>
            <a:spLocks noChangeArrowheads="1"/>
          </p:cNvSpPr>
          <p:nvPr/>
        </p:nvSpPr>
        <p:spPr bwMode="auto">
          <a:xfrm>
            <a:off x="2800177" y="1916234"/>
            <a:ext cx="4161442" cy="90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When they are to write a new paper, researchers always seek co-authors who are knowledgeable on the paper’s subject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7" name="矩形 3"/>
          <p:cNvSpPr>
            <a:spLocks noChangeArrowheads="1"/>
          </p:cNvSpPr>
          <p:nvPr/>
        </p:nvSpPr>
        <p:spPr bwMode="auto">
          <a:xfrm>
            <a:off x="2816700" y="1364577"/>
            <a:ext cx="3408163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Whom To Cooperate With?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75823" y="1825528"/>
            <a:ext cx="599800" cy="40500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490673" y="1825528"/>
            <a:ext cx="1215000" cy="40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7360758" y="1916234"/>
            <a:ext cx="4161442" cy="90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Researchers have to read papers chosen from tons of papers to become familiar with the study fields</a:t>
            </a:r>
            <a:endParaRPr lang="en-US" altLang="zh-CN" dirty="0">
              <a:sym typeface="微软雅黑" pitchFamily="34" charset="-122"/>
            </a:endParaRPr>
          </a:p>
        </p:txBody>
      </p:sp>
      <p:sp>
        <p:nvSpPr>
          <p:cNvPr id="71" name="矩形 3"/>
          <p:cNvSpPr>
            <a:spLocks noChangeArrowheads="1"/>
          </p:cNvSpPr>
          <p:nvPr/>
        </p:nvSpPr>
        <p:spPr bwMode="auto">
          <a:xfrm>
            <a:off x="7377281" y="1364577"/>
            <a:ext cx="2913476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Which Paper To Read?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436404" y="1825528"/>
            <a:ext cx="599800" cy="40500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8051254" y="1825528"/>
            <a:ext cx="1215000" cy="40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077" y="3000345"/>
            <a:ext cx="4089542" cy="31697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05" y="3000346"/>
            <a:ext cx="4085796" cy="31697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3778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5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6" grpId="0"/>
      <p:bldP spid="67" grpId="0"/>
      <p:bldP spid="68" grpId="0" animBg="1"/>
      <p:bldP spid="69" grpId="0" animBg="1"/>
      <p:bldP spid="70" grpId="0"/>
      <p:bldP spid="71" grpId="0"/>
      <p:bldP spid="72" grpId="0" animBg="1"/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4912818" y="532268"/>
            <a:ext cx="529720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Why We Choose This Topic?</a:t>
            </a:r>
            <a:endParaRPr lang="zh-CN" altLang="en-US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289022" y="587060"/>
            <a:ext cx="263341" cy="395013"/>
            <a:chOff x="5284519" y="1508166"/>
            <a:chExt cx="213756" cy="42751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矩形 47"/>
          <p:cNvSpPr>
            <a:spLocks noChangeArrowheads="1"/>
          </p:cNvSpPr>
          <p:nvPr/>
        </p:nvSpPr>
        <p:spPr bwMode="auto">
          <a:xfrm>
            <a:off x="2800177" y="1916234"/>
            <a:ext cx="6264692" cy="80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/>
              <a:t>Take the author professional specialization and research experience into consideration!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7" name="矩形 3"/>
          <p:cNvSpPr>
            <a:spLocks noChangeArrowheads="1"/>
          </p:cNvSpPr>
          <p:nvPr/>
        </p:nvSpPr>
        <p:spPr bwMode="auto">
          <a:xfrm>
            <a:off x="2816700" y="1364577"/>
            <a:ext cx="2060806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What We Want?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75822" y="1825527"/>
            <a:ext cx="1195015" cy="45719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982937" y="1825162"/>
            <a:ext cx="2066065" cy="4571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6049002" y="1821446"/>
            <a:ext cx="2656558" cy="49800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823" y="3000346"/>
            <a:ext cx="4085796" cy="31697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769" y="2991110"/>
            <a:ext cx="4120431" cy="31790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835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6" grpId="0"/>
      <p:bldP spid="67" grpId="0"/>
      <p:bldP spid="68" grpId="0" animBg="1"/>
      <p:bldP spid="69" grpId="0" animBg="1"/>
      <p:bldP spid="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3503912" y="456718"/>
            <a:ext cx="761559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DBLP </a:t>
            </a:r>
            <a:r>
              <a:rPr lang="en-US" altLang="zh-CN" dirty="0"/>
              <a:t>C</a:t>
            </a:r>
            <a:r>
              <a:rPr lang="en-US" dirty="0"/>
              <a:t>omputer Science Bibliography </a:t>
            </a:r>
            <a:endParaRPr lang="zh-CN" altLang="en-US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880116" y="511510"/>
            <a:ext cx="263341" cy="395013"/>
            <a:chOff x="5284519" y="1508166"/>
            <a:chExt cx="213756" cy="42751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59"/>
          <p:cNvSpPr txBox="1">
            <a:spLocks noChangeArrowheads="1"/>
          </p:cNvSpPr>
          <p:nvPr/>
        </p:nvSpPr>
        <p:spPr bwMode="auto">
          <a:xfrm flipH="1">
            <a:off x="8374546" y="4256448"/>
            <a:ext cx="2658105" cy="4308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4" tIns="45717" rIns="91434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en-US" altLang="ko-KR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How large is it?</a:t>
            </a:r>
            <a:endParaRPr lang="en-US" altLang="ko-KR" sz="2200" kern="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矩形 17"/>
          <p:cNvSpPr>
            <a:spLocks noChangeArrowheads="1"/>
          </p:cNvSpPr>
          <p:nvPr/>
        </p:nvSpPr>
        <p:spPr bwMode="auto">
          <a:xfrm>
            <a:off x="8498078" y="4700282"/>
            <a:ext cx="3694036" cy="142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7" rIns="91434" bIns="45717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DBLP contains 3,749,969 publications written by 1,899,133 authors and published on 4,112 conferences and 1,525 journals.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TextBox 68"/>
          <p:cNvSpPr txBox="1"/>
          <p:nvPr/>
        </p:nvSpPr>
        <p:spPr>
          <a:xfrm>
            <a:off x="6434739" y="3598874"/>
            <a:ext cx="624671" cy="532066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标签文字</a:t>
            </a:r>
          </a:p>
        </p:txBody>
      </p:sp>
      <p:sp>
        <p:nvSpPr>
          <p:cNvPr id="126" name="TextBox 69"/>
          <p:cNvSpPr txBox="1"/>
          <p:nvPr/>
        </p:nvSpPr>
        <p:spPr>
          <a:xfrm>
            <a:off x="3665359" y="3577901"/>
            <a:ext cx="624671" cy="532066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标签文字</a:t>
            </a:r>
          </a:p>
        </p:txBody>
      </p:sp>
      <p:sp>
        <p:nvSpPr>
          <p:cNvPr id="127" name="TextBox 59"/>
          <p:cNvSpPr txBox="1">
            <a:spLocks noChangeArrowheads="1"/>
          </p:cNvSpPr>
          <p:nvPr/>
        </p:nvSpPr>
        <p:spPr bwMode="auto">
          <a:xfrm flipH="1">
            <a:off x="8374546" y="2086848"/>
            <a:ext cx="2658105" cy="4308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4" tIns="45717" rIns="91434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en-US" altLang="zh-CN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What is it?</a:t>
            </a:r>
            <a:endParaRPr lang="en-US" altLang="ko-KR" sz="2200" kern="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矩形 17"/>
          <p:cNvSpPr>
            <a:spLocks noChangeArrowheads="1"/>
          </p:cNvSpPr>
          <p:nvPr/>
        </p:nvSpPr>
        <p:spPr bwMode="auto">
          <a:xfrm>
            <a:off x="8498077" y="2532719"/>
            <a:ext cx="3456643" cy="108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7" rIns="91434" bIns="45717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On-line reference for bibliographic information on major computer science publications.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31" y="1942571"/>
            <a:ext cx="6654897" cy="41595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5235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3" grpId="0"/>
      <p:bldP spid="124" grpId="0"/>
      <p:bldP spid="125" grpId="0"/>
      <p:bldP spid="126" grpId="0"/>
      <p:bldP spid="127" grpId="0"/>
      <p:bldP spid="1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3503912" y="456718"/>
            <a:ext cx="761559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DBLP </a:t>
            </a:r>
            <a:r>
              <a:rPr lang="en-US" altLang="zh-CN" dirty="0"/>
              <a:t>C</a:t>
            </a:r>
            <a:r>
              <a:rPr lang="en-US" dirty="0"/>
              <a:t>omputer Science Bibliography </a:t>
            </a:r>
            <a:endParaRPr lang="zh-CN" altLang="en-US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880116" y="511510"/>
            <a:ext cx="263341" cy="395013"/>
            <a:chOff x="5284519" y="1508166"/>
            <a:chExt cx="213756" cy="42751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59"/>
          <p:cNvSpPr txBox="1">
            <a:spLocks noChangeArrowheads="1"/>
          </p:cNvSpPr>
          <p:nvPr/>
        </p:nvSpPr>
        <p:spPr bwMode="auto">
          <a:xfrm flipH="1">
            <a:off x="8497963" y="2202190"/>
            <a:ext cx="3529913" cy="4308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4" tIns="45717" rIns="91434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en-US" altLang="ko-KR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How Does it Look Like?</a:t>
            </a:r>
            <a:endParaRPr lang="en-US" altLang="ko-KR" sz="2200" kern="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矩形 17"/>
          <p:cNvSpPr>
            <a:spLocks noChangeArrowheads="1"/>
          </p:cNvSpPr>
          <p:nvPr/>
        </p:nvSpPr>
        <p:spPr bwMode="auto">
          <a:xfrm>
            <a:off x="8497964" y="2633071"/>
            <a:ext cx="3694036" cy="108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7" rIns="91434" bIns="45717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It’s well-formed in XML file.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The website also provide URLs to retrieve specified record.</a:t>
            </a:r>
            <a:endParaRPr lang="zh-CN" altLang="en-US" dirty="0"/>
          </a:p>
        </p:txBody>
      </p:sp>
      <p:sp>
        <p:nvSpPr>
          <p:cNvPr id="125" name="TextBox 68"/>
          <p:cNvSpPr txBox="1"/>
          <p:nvPr/>
        </p:nvSpPr>
        <p:spPr>
          <a:xfrm>
            <a:off x="6434739" y="3598874"/>
            <a:ext cx="624671" cy="532066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标签文字</a:t>
            </a:r>
          </a:p>
        </p:txBody>
      </p:sp>
      <p:sp>
        <p:nvSpPr>
          <p:cNvPr id="126" name="TextBox 69"/>
          <p:cNvSpPr txBox="1"/>
          <p:nvPr/>
        </p:nvSpPr>
        <p:spPr>
          <a:xfrm>
            <a:off x="3665359" y="3577901"/>
            <a:ext cx="624671" cy="532066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标签文字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4" y="2086848"/>
            <a:ext cx="6554170" cy="41595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168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3" grpId="0"/>
      <p:bldP spid="124" grpId="0"/>
      <p:bldP spid="125" grpId="0"/>
      <p:bldP spid="1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3"/>
          <p:cNvSpPr>
            <a:spLocks noChangeArrowheads="1"/>
          </p:cNvSpPr>
          <p:nvPr/>
        </p:nvSpPr>
        <p:spPr bwMode="auto">
          <a:xfrm>
            <a:off x="3785502" y="447378"/>
            <a:ext cx="5899674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 Filtering With ALS</a:t>
            </a:r>
            <a:endParaRPr lang="zh-CN" altLang="en-US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161706" y="502170"/>
            <a:ext cx="263341" cy="395013"/>
            <a:chOff x="5284519" y="1508166"/>
            <a:chExt cx="213756" cy="427512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" name="Picture 5" descr="http://spark-mooc.github.io/web-assets/images/matrix_factoriz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706" y="1867588"/>
            <a:ext cx="7034213" cy="402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90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3"/>
          <p:cNvSpPr>
            <a:spLocks noChangeArrowheads="1"/>
          </p:cNvSpPr>
          <p:nvPr/>
        </p:nvSpPr>
        <p:spPr bwMode="auto">
          <a:xfrm>
            <a:off x="3785502" y="447378"/>
            <a:ext cx="5899674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 Filtering With ALS</a:t>
            </a:r>
            <a:endParaRPr lang="zh-CN" altLang="en-US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161706" y="502170"/>
            <a:ext cx="263341" cy="395013"/>
            <a:chOff x="5284519" y="1508166"/>
            <a:chExt cx="213756" cy="427512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五边形 209"/>
          <p:cNvSpPr/>
          <p:nvPr/>
        </p:nvSpPr>
        <p:spPr>
          <a:xfrm flipH="1">
            <a:off x="3425047" y="4492006"/>
            <a:ext cx="3003174" cy="306150"/>
          </a:xfrm>
          <a:prstGeom prst="homePlat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25" name="五边形 224"/>
          <p:cNvSpPr/>
          <p:nvPr/>
        </p:nvSpPr>
        <p:spPr>
          <a:xfrm>
            <a:off x="7195196" y="2499301"/>
            <a:ext cx="2893702" cy="306150"/>
          </a:xfrm>
          <a:prstGeom prst="homePlat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26" name="五边形 225"/>
          <p:cNvSpPr/>
          <p:nvPr/>
        </p:nvSpPr>
        <p:spPr>
          <a:xfrm>
            <a:off x="7195196" y="1975178"/>
            <a:ext cx="1814423" cy="306150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 dirty="0"/>
          </a:p>
        </p:txBody>
      </p:sp>
      <p:sp>
        <p:nvSpPr>
          <p:cNvPr id="227" name="五边形 226"/>
          <p:cNvSpPr/>
          <p:nvPr/>
        </p:nvSpPr>
        <p:spPr>
          <a:xfrm>
            <a:off x="7195196" y="3758261"/>
            <a:ext cx="3867974" cy="306150"/>
          </a:xfrm>
          <a:prstGeom prst="homePlate">
            <a:avLst/>
          </a:prstGeom>
          <a:solidFill>
            <a:srgbClr val="FC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29" name="五边形 228"/>
          <p:cNvSpPr/>
          <p:nvPr/>
        </p:nvSpPr>
        <p:spPr>
          <a:xfrm>
            <a:off x="7195196" y="3112386"/>
            <a:ext cx="3244692" cy="306150"/>
          </a:xfrm>
          <a:prstGeom prst="homePlate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31" name="TextBox 173"/>
          <p:cNvSpPr txBox="1"/>
          <p:nvPr/>
        </p:nvSpPr>
        <p:spPr>
          <a:xfrm>
            <a:off x="2175617" y="1948140"/>
            <a:ext cx="2126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dirty="0"/>
              <a:t>Domain Free</a:t>
            </a:r>
          </a:p>
        </p:txBody>
      </p:sp>
      <p:sp>
        <p:nvSpPr>
          <p:cNvPr id="232" name="TextBox 174"/>
          <p:cNvSpPr txBox="1"/>
          <p:nvPr/>
        </p:nvSpPr>
        <p:spPr>
          <a:xfrm>
            <a:off x="2175617" y="2423942"/>
            <a:ext cx="3939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Provide Generally Better Prediction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3" name="TextBox 175"/>
          <p:cNvSpPr txBox="1"/>
          <p:nvPr/>
        </p:nvSpPr>
        <p:spPr>
          <a:xfrm>
            <a:off x="2175617" y="2831292"/>
            <a:ext cx="4629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Convert Nonconvex Problem Into Two Quadric Problems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4" name="TextBox 176"/>
          <p:cNvSpPr txBox="1"/>
          <p:nvPr/>
        </p:nvSpPr>
        <p:spPr>
          <a:xfrm>
            <a:off x="2178289" y="3604625"/>
            <a:ext cx="4593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dirty="0"/>
              <a:t>Can Be Easily Parallelized On Distributed Computing System</a:t>
            </a:r>
          </a:p>
        </p:txBody>
      </p:sp>
      <p:sp>
        <p:nvSpPr>
          <p:cNvPr id="238" name="TextBox 180"/>
          <p:cNvSpPr txBox="1"/>
          <p:nvPr/>
        </p:nvSpPr>
        <p:spPr>
          <a:xfrm>
            <a:off x="6707165" y="1948140"/>
            <a:ext cx="354584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9" name="TextBox 181"/>
          <p:cNvSpPr txBox="1"/>
          <p:nvPr/>
        </p:nvSpPr>
        <p:spPr>
          <a:xfrm>
            <a:off x="6712188" y="2422440"/>
            <a:ext cx="263195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0" name="TextBox 182"/>
          <p:cNvSpPr txBox="1"/>
          <p:nvPr/>
        </p:nvSpPr>
        <p:spPr>
          <a:xfrm>
            <a:off x="6689531" y="3049749"/>
            <a:ext cx="346570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1" name="TextBox 183"/>
          <p:cNvSpPr txBox="1"/>
          <p:nvPr/>
        </p:nvSpPr>
        <p:spPr>
          <a:xfrm>
            <a:off x="6707165" y="3644418"/>
            <a:ext cx="369012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2" name="TextBox 184"/>
          <p:cNvSpPr txBox="1"/>
          <p:nvPr/>
        </p:nvSpPr>
        <p:spPr>
          <a:xfrm>
            <a:off x="6718385" y="4453490"/>
            <a:ext cx="317716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80476" y="4492006"/>
            <a:ext cx="3159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Cold Start Problem</a:t>
            </a:r>
          </a:p>
        </p:txBody>
      </p:sp>
    </p:spTree>
    <p:extLst>
      <p:ext uri="{BB962C8B-B14F-4D97-AF65-F5344CB8AC3E}">
        <p14:creationId xmlns:p14="http://schemas.microsoft.com/office/powerpoint/2010/main" val="24326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210" grpId="0" animBg="1"/>
      <p:bldP spid="225" grpId="0" animBg="1"/>
      <p:bldP spid="226" grpId="0" animBg="1"/>
      <p:bldP spid="227" grpId="0" animBg="1"/>
      <p:bldP spid="229" grpId="0" animBg="1"/>
      <p:bldP spid="231" grpId="0"/>
      <p:bldP spid="232" grpId="0"/>
      <p:bldP spid="233" grpId="0"/>
      <p:bldP spid="234" grpId="0"/>
      <p:bldP spid="238" grpId="0"/>
      <p:bldP spid="239" grpId="0"/>
      <p:bldP spid="240" grpId="0"/>
      <p:bldP spid="241" grpId="0"/>
      <p:bldP spid="2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3"/>
          <p:cNvSpPr>
            <a:spLocks noChangeArrowheads="1"/>
          </p:cNvSpPr>
          <p:nvPr/>
        </p:nvSpPr>
        <p:spPr bwMode="auto">
          <a:xfrm>
            <a:off x="3785502" y="447378"/>
            <a:ext cx="5899674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 Filtering With ALS</a:t>
            </a:r>
            <a:endParaRPr lang="zh-CN" altLang="en-US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161706" y="502170"/>
            <a:ext cx="263341" cy="395013"/>
            <a:chOff x="5284519" y="1508166"/>
            <a:chExt cx="213756" cy="427512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3048000" y="213633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en-US" dirty="0"/>
              <a:t>Only consider the (author, author) pair with rating 1.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/>
              <a:t>Split whole data set into training(60%), test(20%), validation(20%).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/>
              <a:t>The rank parameter was tuned from [10, 15, 20, 25, 30]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/>
              <a:t>The lambda parameter was tuned from [0.01, 0.03, 0.05]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/>
              <a:t>The #iteration parameter was tuned from [5,10,20]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249077"/>
            <a:ext cx="5795102" cy="1832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485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theme/theme1.xml><?xml version="1.0" encoding="utf-8"?>
<a:theme xmlns:a="http://schemas.openxmlformats.org/drawingml/2006/main" name="Office 主题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3879</TotalTime>
  <Words>482</Words>
  <Application>Microsoft Office PowerPoint</Application>
  <PresentationFormat>Widescreen</PresentationFormat>
  <Paragraphs>108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 Unicode MS</vt:lpstr>
      <vt:lpstr>宋体</vt:lpstr>
      <vt:lpstr>微软雅黑</vt:lpstr>
      <vt:lpstr>Arial</vt:lpstr>
      <vt:lpstr>Calibri</vt:lpstr>
      <vt:lpstr>Impact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Mingyue Sun</dc:creator>
  <cp:lastModifiedBy>Mingyue Sun</cp:lastModifiedBy>
  <cp:revision>498</cp:revision>
  <dcterms:created xsi:type="dcterms:W3CDTF">2014-06-18T03:33:50Z</dcterms:created>
  <dcterms:modified xsi:type="dcterms:W3CDTF">2017-05-06T17:39:42Z</dcterms:modified>
</cp:coreProperties>
</file>