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ira Mono Medium" panose="020B0609050000020004" pitchFamily="49" charset="0"/>
      <p:regular r:id="rId17"/>
    </p:embeddedFont>
    <p:embeddedFont>
      <p:font typeface="Fira Sans" panose="020B0503050000020004" pitchFamily="34" charset="0"/>
      <p:regular r:id="rId18"/>
      <p:bold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92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01604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Приложение для переадресации сообщений в мессенджерах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5768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Курсовая работа студентов Сибирского федерального университета.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949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Институт космических и информационных технологий.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81298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Базовая кафедра «Интеллектуальные системы управления».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43F87E2-ACE9-4C20-AA64-DE33231C8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344" y="7715178"/>
            <a:ext cx="2191056" cy="51442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377720" y="6268244"/>
            <a:ext cx="5120600" cy="1656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3100"/>
              </a:lnSpc>
            </a:pPr>
            <a:r>
              <a:rPr lang="ru-RU" sz="2200" b="1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  <a:cs typeface="Fira Sans Bold" pitchFamily="34" charset="-120"/>
              </a:rPr>
              <a:t>Работу выполнили</a:t>
            </a:r>
            <a:br>
              <a:rPr lang="ru-RU" sz="2200" b="1" dirty="0">
                <a:solidFill>
                  <a:schemeClr val="bg1"/>
                </a:solidFill>
                <a:latin typeface="Fira Mono Medium" panose="020B0609050000020004" pitchFamily="49" charset="0"/>
                <a:ea typeface="Fira Mono Medium" panose="020B0609050000020004" pitchFamily="49" charset="0"/>
                <a:cs typeface="Fira Sans Bold" pitchFamily="34" charset="-12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Fira Mono Medium" panose="020B0609050000020004" pitchFamily="49" charset="0"/>
                <a:ea typeface="Fira Mono Medium" panose="020B0609050000020004" pitchFamily="49" charset="0"/>
              </a:rPr>
              <a:t>М.С. Бекетов</a:t>
            </a:r>
          </a:p>
          <a:p>
            <a:pPr algn="r">
              <a:lnSpc>
                <a:spcPts val="31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Fira Mono Medium" panose="020B0609050000020004" pitchFamily="49" charset="0"/>
                <a:ea typeface="Fira Mono Medium" panose="020B0609050000020004" pitchFamily="49" charset="0"/>
              </a:rPr>
              <a:t>Д.А. Зверьков</a:t>
            </a:r>
          </a:p>
          <a:p>
            <a:pPr algn="r">
              <a:lnSpc>
                <a:spcPts val="3100"/>
              </a:lnSpc>
            </a:pPr>
            <a:r>
              <a:rPr lang="ru-RU" sz="1800" dirty="0">
                <a:solidFill>
                  <a:schemeClr val="bg1"/>
                </a:solidFill>
                <a:effectLst/>
                <a:latin typeface="Fira Mono Medium" panose="020B0609050000020004" pitchFamily="49" charset="0"/>
                <a:ea typeface="Fira Mono Medium" panose="020B0609050000020004" pitchFamily="49" charset="0"/>
              </a:rPr>
              <a:t>Е.А. Баннов</a:t>
            </a:r>
          </a:p>
          <a:p>
            <a:pPr marL="0" indent="0" algn="r">
              <a:lnSpc>
                <a:spcPts val="3100"/>
              </a:lnSpc>
              <a:buNone/>
            </a:pPr>
            <a:r>
              <a:rPr lang="ru-RU" sz="1800" dirty="0">
                <a:solidFill>
                  <a:schemeClr val="bg1"/>
                </a:solidFill>
                <a:effectLst/>
                <a:latin typeface="Fira Mono Medium" panose="020B0609050000020004" pitchFamily="49" charset="0"/>
                <a:ea typeface="Fira Mono Medium" panose="020B0609050000020004" pitchFamily="49" charset="0"/>
              </a:rPr>
              <a:t>М.А. Дедусь</a:t>
            </a:r>
            <a:endParaRPr lang="en-US" sz="2200" dirty="0">
              <a:solidFill>
                <a:schemeClr val="bg1"/>
              </a:solidFill>
              <a:latin typeface="Fira Mono Medium" panose="020B0609050000020004" pitchFamily="49" charset="0"/>
              <a:ea typeface="Fira Mono Medium" panose="020B060905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32624D-3E19-4530-9798-730F7BBB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344" y="7715178"/>
            <a:ext cx="2191056" cy="514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D3E8A6-CB43-40F4-B9F5-B68100660760}"/>
              </a:ext>
            </a:extLst>
          </p:cNvPr>
          <p:cNvSpPr txBox="1"/>
          <p:nvPr/>
        </p:nvSpPr>
        <p:spPr>
          <a:xfrm>
            <a:off x="4135120" y="3329970"/>
            <a:ext cx="6360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>
                    <a:lumMod val="95000"/>
                  </a:schemeClr>
                </a:solidFill>
                <a:latin typeface="Fira Mono Medium" panose="020B0609050000020004" pitchFamily="49" charset="0"/>
                <a:ea typeface="Fira Mono Medium" panose="020B0609050000020004" pitchFamily="49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7010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5636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Введение: Проблема и Цель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140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191947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Множество мессенджеров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036695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Люди используют разные мессенджеры из-за окружения.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1140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3191947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Раздражение и путаница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4036695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Бесконечные уведомления, необходимость проверять несколько приложений.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94193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60198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Цель работы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51021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Создать приложение для переадресации сообщений.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252CA86-9C83-46CC-B67A-42A28C0C0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344" y="7715178"/>
            <a:ext cx="2191056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7924"/>
            <a:ext cx="68037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Структура Приложения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13678"/>
            <a:ext cx="35705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Удобство пользователя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94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Пользователь пишет в свой мессенджер, получатель читает в своем.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24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Не нужно устанавливать сторонние программы.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13678"/>
            <a:ext cx="34005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Серверная реализация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294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Приложение работает на сервере для бесперебойной работы.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224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Используются userbot-ы для отправки сообщений.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8C29E1-8AD6-42DB-B5ED-DEDD1476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344" y="7715178"/>
            <a:ext cx="2191056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70923"/>
            <a:ext cx="74841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База Данных и Веб-сайт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19864"/>
            <a:ext cx="7556421" cy="1805940"/>
          </a:xfrm>
          <a:prstGeom prst="roundRect">
            <a:avLst>
              <a:gd name="adj" fmla="val 1884"/>
            </a:avLst>
          </a:prstGeom>
          <a:solidFill>
            <a:srgbClr val="2E2E2F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Хранение данных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437096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Две соединенные БД для токенов и данных пользователей.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Используется MySQL для надежности и производительности.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4752618"/>
            <a:ext cx="7556421" cy="1805940"/>
          </a:xfrm>
          <a:prstGeom prst="roundRect">
            <a:avLst>
              <a:gd name="adj" fmla="val 1884"/>
            </a:avLst>
          </a:prstGeom>
          <a:solidFill>
            <a:srgbClr val="2E2E2F"/>
          </a:solidFill>
          <a:ln/>
        </p:spPr>
      </p:sp>
      <p:sp>
        <p:nvSpPr>
          <p:cNvPr id="9" name="Text 6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Веб-сайт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Быстрый и удобный способ для знакомства и регистрации.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507004" y="596884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Не требует лишних действий от пользователя.</a:t>
            </a:r>
            <a:endParaRPr lang="en-US" sz="175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F691ECB-562B-4793-B682-98775B2AC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344" y="7715178"/>
            <a:ext cx="2191056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013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Серверное Приложение: Функционал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797850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024664"/>
            <a:ext cx="37405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Дублирование сообщений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51508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Сообщения из Telegram дублируются в VK и наоборот.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Мультимедиа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Поддерживается пересылка фото и голосовых сообщений.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828586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055400"/>
            <a:ext cx="30605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Логирование ошибок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5458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Записываются критические ошибки, сбои при отправке.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E7D69DF-4CB8-4F40-9E79-01DF61886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344" y="7715178"/>
            <a:ext cx="2191056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99893"/>
            <a:ext cx="68037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Разработка Веб-сайта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729276"/>
            <a:ext cx="2291953" cy="226814"/>
          </a:xfrm>
          <a:prstGeom prst="roundRect">
            <a:avLst>
              <a:gd name="adj" fmla="val 15001"/>
            </a:avLst>
          </a:prstGeom>
          <a:solidFill>
            <a:srgbClr val="2E2E2F"/>
          </a:solidFill>
          <a:ln/>
        </p:spPr>
      </p:sp>
      <p:sp>
        <p:nvSpPr>
          <p:cNvPr id="5" name="Text 2"/>
          <p:cNvSpPr/>
          <p:nvPr/>
        </p:nvSpPr>
        <p:spPr>
          <a:xfrm>
            <a:off x="793790" y="4296251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Информирование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5141000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Раздел для информации о продукте.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425904" y="3388995"/>
            <a:ext cx="2292072" cy="226814"/>
          </a:xfrm>
          <a:prstGeom prst="roundRect">
            <a:avLst>
              <a:gd name="adj" fmla="val 15001"/>
            </a:avLst>
          </a:prstGeom>
          <a:solidFill>
            <a:srgbClr val="2E2E2F"/>
          </a:solidFill>
          <a:ln/>
        </p:spPr>
      </p:sp>
      <p:sp>
        <p:nvSpPr>
          <p:cNvPr id="8" name="Text 5"/>
          <p:cNvSpPr/>
          <p:nvPr/>
        </p:nvSpPr>
        <p:spPr>
          <a:xfrm>
            <a:off x="3425904" y="3955971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Регистрация и кабинет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3425904" y="4800719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Функции регистрации и личного кабинета.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058138" y="3048833"/>
            <a:ext cx="2291953" cy="226814"/>
          </a:xfrm>
          <a:prstGeom prst="roundRect">
            <a:avLst>
              <a:gd name="adj" fmla="val 15001"/>
            </a:avLst>
          </a:prstGeom>
          <a:solidFill>
            <a:srgbClr val="2E2E2F"/>
          </a:solidFill>
          <a:ln/>
        </p:spPr>
      </p:sp>
      <p:sp>
        <p:nvSpPr>
          <p:cNvPr id="11" name="Text 8"/>
          <p:cNvSpPr/>
          <p:nvPr/>
        </p:nvSpPr>
        <p:spPr>
          <a:xfrm>
            <a:off x="6058138" y="3615809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Настройка мессенджеров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058138" y="4460558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Выбор мессенджера, подключение/отключение токенов.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BF75414-3011-4274-9C41-4CE6E9394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344" y="7715178"/>
            <a:ext cx="2191056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9375"/>
            <a:ext cx="102055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Шифрование Данных Пользователя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Алгоритм AES-256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Используется AES-256 в режиме GCM.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Обеспечивает конфиденциальность и аутентификацию.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895130"/>
            <a:ext cx="39106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Библиотека Cryptography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Реализованы функции шифрования и дешифрования.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Данные преобразуются в байтовое представление.</a:t>
            </a:r>
            <a:endParaRPr lang="en-US" sz="175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2D426B-E445-4755-819F-B79761517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344" y="7715178"/>
            <a:ext cx="2191056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399" y="762595"/>
            <a:ext cx="7640003" cy="1343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Аутентификация и Безопасность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38399" y="4775478"/>
            <a:ext cx="7640003" cy="30480"/>
          </a:xfrm>
          <a:prstGeom prst="roundRect">
            <a:avLst>
              <a:gd name="adj" fmla="val 105753"/>
            </a:avLst>
          </a:prstGeom>
          <a:solidFill>
            <a:srgbClr val="474748"/>
          </a:solidFill>
          <a:ln/>
        </p:spPr>
      </p:sp>
      <p:sp>
        <p:nvSpPr>
          <p:cNvPr id="5" name="Shape 2"/>
          <p:cNvSpPr/>
          <p:nvPr/>
        </p:nvSpPr>
        <p:spPr>
          <a:xfrm>
            <a:off x="7670483" y="4130873"/>
            <a:ext cx="30480" cy="644604"/>
          </a:xfrm>
          <a:prstGeom prst="roundRect">
            <a:avLst>
              <a:gd name="adj" fmla="val 105753"/>
            </a:avLst>
          </a:prstGeom>
          <a:solidFill>
            <a:srgbClr val="474748"/>
          </a:solidFill>
          <a:ln/>
        </p:spPr>
      </p:sp>
      <p:sp>
        <p:nvSpPr>
          <p:cNvPr id="6" name="Shape 3"/>
          <p:cNvSpPr/>
          <p:nvPr/>
        </p:nvSpPr>
        <p:spPr>
          <a:xfrm>
            <a:off x="7444026" y="4533781"/>
            <a:ext cx="483394" cy="483394"/>
          </a:xfrm>
          <a:prstGeom prst="roundRect">
            <a:avLst>
              <a:gd name="adj" fmla="val 6668"/>
            </a:avLst>
          </a:prstGeom>
          <a:solidFill>
            <a:srgbClr val="2E2E2F"/>
          </a:solidFill>
          <a:ln/>
        </p:spPr>
      </p:sp>
      <p:sp>
        <p:nvSpPr>
          <p:cNvPr id="7" name="Text 4"/>
          <p:cNvSpPr/>
          <p:nvPr/>
        </p:nvSpPr>
        <p:spPr>
          <a:xfrm>
            <a:off x="7524571" y="4574024"/>
            <a:ext cx="322302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2500" dirty="0"/>
          </a:p>
        </p:txBody>
      </p:sp>
      <p:sp>
        <p:nvSpPr>
          <p:cNvPr id="8" name="Text 5"/>
          <p:cNvSpPr/>
          <p:nvPr/>
        </p:nvSpPr>
        <p:spPr>
          <a:xfrm>
            <a:off x="6453187" y="2427922"/>
            <a:ext cx="2465189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Хранение паролей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453187" y="3228261"/>
            <a:ext cx="2465189" cy="687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Пароли хешируются с bcrypt.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9252228" y="4775478"/>
            <a:ext cx="30480" cy="644604"/>
          </a:xfrm>
          <a:prstGeom prst="roundRect">
            <a:avLst>
              <a:gd name="adj" fmla="val 105753"/>
            </a:avLst>
          </a:prstGeom>
          <a:solidFill>
            <a:srgbClr val="474748"/>
          </a:solidFill>
          <a:ln/>
        </p:spPr>
      </p:sp>
      <p:sp>
        <p:nvSpPr>
          <p:cNvPr id="11" name="Shape 8"/>
          <p:cNvSpPr/>
          <p:nvPr/>
        </p:nvSpPr>
        <p:spPr>
          <a:xfrm>
            <a:off x="9025771" y="4533781"/>
            <a:ext cx="483394" cy="483394"/>
          </a:xfrm>
          <a:prstGeom prst="roundRect">
            <a:avLst>
              <a:gd name="adj" fmla="val 6668"/>
            </a:avLst>
          </a:prstGeom>
          <a:solidFill>
            <a:srgbClr val="2E2E2F"/>
          </a:solidFill>
          <a:ln/>
        </p:spPr>
      </p:sp>
      <p:sp>
        <p:nvSpPr>
          <p:cNvPr id="12" name="Text 9"/>
          <p:cNvSpPr/>
          <p:nvPr/>
        </p:nvSpPr>
        <p:spPr>
          <a:xfrm>
            <a:off x="9106317" y="4574024"/>
            <a:ext cx="322302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3" name="Text 10"/>
          <p:cNvSpPr/>
          <p:nvPr/>
        </p:nvSpPr>
        <p:spPr>
          <a:xfrm>
            <a:off x="8034814" y="5634990"/>
            <a:ext cx="2465308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JWT аутентификация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8034814" y="6435328"/>
            <a:ext cx="2465308" cy="687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Используется JSON Web Token для сессий.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10833973" y="4130873"/>
            <a:ext cx="30480" cy="644604"/>
          </a:xfrm>
          <a:prstGeom prst="roundRect">
            <a:avLst>
              <a:gd name="adj" fmla="val 105753"/>
            </a:avLst>
          </a:prstGeom>
          <a:solidFill>
            <a:srgbClr val="474748"/>
          </a:solidFill>
          <a:ln/>
        </p:spPr>
      </p:sp>
      <p:sp>
        <p:nvSpPr>
          <p:cNvPr id="16" name="Shape 13"/>
          <p:cNvSpPr/>
          <p:nvPr/>
        </p:nvSpPr>
        <p:spPr>
          <a:xfrm>
            <a:off x="10607516" y="4533781"/>
            <a:ext cx="483394" cy="483394"/>
          </a:xfrm>
          <a:prstGeom prst="roundRect">
            <a:avLst>
              <a:gd name="adj" fmla="val 6668"/>
            </a:avLst>
          </a:prstGeom>
          <a:solidFill>
            <a:srgbClr val="2E2E2F"/>
          </a:solidFill>
          <a:ln/>
        </p:spPr>
      </p:sp>
      <p:sp>
        <p:nvSpPr>
          <p:cNvPr id="17" name="Text 14"/>
          <p:cNvSpPr/>
          <p:nvPr/>
        </p:nvSpPr>
        <p:spPr>
          <a:xfrm>
            <a:off x="10688062" y="4574024"/>
            <a:ext cx="322302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8" name="Text 15"/>
          <p:cNvSpPr/>
          <p:nvPr/>
        </p:nvSpPr>
        <p:spPr>
          <a:xfrm>
            <a:off x="9616559" y="2427922"/>
            <a:ext cx="2465308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Безопасность токенов VK</a:t>
            </a:r>
            <a:endParaRPr lang="en-US" sz="2100" dirty="0"/>
          </a:p>
        </p:txBody>
      </p:sp>
      <p:sp>
        <p:nvSpPr>
          <p:cNvPr id="19" name="Text 16"/>
          <p:cNvSpPr/>
          <p:nvPr/>
        </p:nvSpPr>
        <p:spPr>
          <a:xfrm>
            <a:off x="9616559" y="3228261"/>
            <a:ext cx="2465308" cy="687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Токены VK шифруются AES-256-GCM.</a:t>
            </a:r>
            <a:endParaRPr lang="en-US" sz="1650" dirty="0"/>
          </a:p>
        </p:txBody>
      </p:sp>
      <p:sp>
        <p:nvSpPr>
          <p:cNvPr id="20" name="Shape 17"/>
          <p:cNvSpPr/>
          <p:nvPr/>
        </p:nvSpPr>
        <p:spPr>
          <a:xfrm>
            <a:off x="12415599" y="4775478"/>
            <a:ext cx="30480" cy="644604"/>
          </a:xfrm>
          <a:prstGeom prst="roundRect">
            <a:avLst>
              <a:gd name="adj" fmla="val 105753"/>
            </a:avLst>
          </a:prstGeom>
          <a:solidFill>
            <a:srgbClr val="474748"/>
          </a:solidFill>
          <a:ln/>
        </p:spPr>
      </p:sp>
      <p:sp>
        <p:nvSpPr>
          <p:cNvPr id="21" name="Shape 18"/>
          <p:cNvSpPr/>
          <p:nvPr/>
        </p:nvSpPr>
        <p:spPr>
          <a:xfrm>
            <a:off x="12189143" y="4533781"/>
            <a:ext cx="483394" cy="483394"/>
          </a:xfrm>
          <a:prstGeom prst="roundRect">
            <a:avLst>
              <a:gd name="adj" fmla="val 6668"/>
            </a:avLst>
          </a:prstGeom>
          <a:solidFill>
            <a:srgbClr val="2E2E2F"/>
          </a:solidFill>
          <a:ln/>
        </p:spPr>
      </p:sp>
      <p:sp>
        <p:nvSpPr>
          <p:cNvPr id="22" name="Text 19"/>
          <p:cNvSpPr/>
          <p:nvPr/>
        </p:nvSpPr>
        <p:spPr>
          <a:xfrm>
            <a:off x="12269688" y="4574024"/>
            <a:ext cx="322302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4</a:t>
            </a:r>
            <a:endParaRPr lang="en-US" sz="2500" dirty="0"/>
          </a:p>
        </p:txBody>
      </p:sp>
      <p:sp>
        <p:nvSpPr>
          <p:cNvPr id="23" name="Text 20"/>
          <p:cNvSpPr/>
          <p:nvPr/>
        </p:nvSpPr>
        <p:spPr>
          <a:xfrm>
            <a:off x="11198304" y="5634990"/>
            <a:ext cx="2465189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Управление настройками</a:t>
            </a:r>
            <a:endParaRPr lang="en-US" sz="2100" dirty="0"/>
          </a:p>
        </p:txBody>
      </p:sp>
      <p:sp>
        <p:nvSpPr>
          <p:cNvPr id="24" name="Text 21"/>
          <p:cNvSpPr/>
          <p:nvPr/>
        </p:nvSpPr>
        <p:spPr>
          <a:xfrm>
            <a:off x="11198304" y="6435328"/>
            <a:ext cx="2465189" cy="1031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API для изменения данных через личный кабинет.</a:t>
            </a:r>
            <a:endParaRPr lang="en-US" sz="165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E82FAC1-F258-48EE-B5DF-A82CC1CD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9344" y="7715178"/>
            <a:ext cx="2191056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Заключение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31990" y="2861548"/>
            <a:ext cx="30605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Разработка системы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Создана система переадресации сообщений.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Функциональность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Обработка текста и мультимедиа, шифрование данных.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Результат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Цели и задачи полностью реализованы.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Перспективы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Расширение функциональности, добавление мессенджеров.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4</a:t>
            </a:r>
            <a:endParaRPr lang="en-US" sz="265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3E6A2DE-C5A1-46E7-AAD2-0C0A46D3A0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344" y="7715178"/>
            <a:ext cx="2191056" cy="5144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337</Words>
  <Application>Microsoft Office PowerPoint</Application>
  <PresentationFormat>Произвольный</PresentationFormat>
  <Paragraphs>86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Fira Mono Medium</vt:lpstr>
      <vt:lpstr>Arial</vt:lpstr>
      <vt:lpstr>Fira Sans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Tolya Huligan</cp:lastModifiedBy>
  <cp:revision>3</cp:revision>
  <dcterms:created xsi:type="dcterms:W3CDTF">2025-06-06T17:15:03Z</dcterms:created>
  <dcterms:modified xsi:type="dcterms:W3CDTF">2025-06-07T04:33:44Z</dcterms:modified>
</cp:coreProperties>
</file>