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4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9E0A-5704-444B-BB73-9AD5AEAAF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2CE49D-49EA-4128-8864-3A4B3FCBC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D339D-E7C3-4594-BEA8-31D7B948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F58-2945-464D-B8D2-0BFCC7DE861C}" type="datetimeFigureOut">
              <a:rPr lang="zh-CN" altLang="en-US" smtClean="0"/>
              <a:t>2019/12/27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230A7-5F75-4B5A-8BA9-73076513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AEB1D-4BA9-47D8-BC29-89D19ED6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983A-73FB-4E54-B88A-B83ABDF3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8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0C1F4-7E91-4906-80B7-FC87BAC8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60B971-EA0D-465C-999D-DFE0FA910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03D953-FF55-4FDF-BA1F-16ED122E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F58-2945-464D-B8D2-0BFCC7DE861C}" type="datetimeFigureOut">
              <a:rPr lang="zh-CN" altLang="en-US" smtClean="0"/>
              <a:t>2019/12/27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FFCFC-D630-4009-B7FE-5F80CA19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0CA94-359B-4A49-806A-71B018C9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983A-73FB-4E54-B88A-B83ABDF3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8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7782D9-7625-4856-9886-3FD37FC0F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6F39BF-2435-4788-9A70-39C779DC0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097A9-C1C1-4F6B-999C-430887A3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F58-2945-464D-B8D2-0BFCC7DE861C}" type="datetimeFigureOut">
              <a:rPr lang="zh-CN" altLang="en-US" smtClean="0"/>
              <a:t>2019/12/27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B6135-FD82-49C3-8695-9688EBF4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3F13D-F598-4D9B-BA2D-675EEF43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983A-73FB-4E54-B88A-B83ABDF3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5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74B8F-9AFE-436E-A570-46077D0B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536CA-4C42-4AD0-93C5-A363997A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99C63-9AEB-41B5-A994-61B9CD26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F58-2945-464D-B8D2-0BFCC7DE861C}" type="datetimeFigureOut">
              <a:rPr lang="zh-CN" altLang="en-US" smtClean="0"/>
              <a:t>2019/12/27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320D0-54E0-4252-A224-4154C0CE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18A3C-33D3-4384-BDDF-C41DCD45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983A-73FB-4E54-B88A-B83ABDF3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018B4-A2EA-4B9D-8347-768BC81E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1732A-C33A-4703-A715-9429519C9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26302-E8DE-416D-804C-A7156876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F58-2945-464D-B8D2-0BFCC7DE861C}" type="datetimeFigureOut">
              <a:rPr lang="zh-CN" altLang="en-US" smtClean="0"/>
              <a:t>2019/12/27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464E8-571F-4112-A4A0-9DA290DE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247DF-357B-422E-9DCE-61CC601C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983A-73FB-4E54-B88A-B83ABDF3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72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B9E75-2858-4EBA-9481-F35A786D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305C9-E0E1-45D6-B1B4-ADAB250E3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823C66-902E-48B4-9031-7AB2CA723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02A654-94D5-4DB8-B831-89849B7D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F58-2945-464D-B8D2-0BFCC7DE861C}" type="datetimeFigureOut">
              <a:rPr lang="zh-CN" altLang="en-US" smtClean="0"/>
              <a:t>2019/12/27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1F3AA7-8F03-49FD-A341-D1A76ECA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2EC49-06B2-473A-AD80-1E05D383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983A-73FB-4E54-B88A-B83ABDF3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5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1C01F-5D71-4295-9190-D992B940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E9C56C-6276-4245-BD82-50C2CE0F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2A499A-7F09-4B22-8EEF-A399488CC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7DEA23-2D75-4B0E-9ACF-9337083F6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F5C3B6-0BFE-4C40-B0FB-145707E88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7BDC16-D2B1-4924-A2FE-AF8213D7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F58-2945-464D-B8D2-0BFCC7DE861C}" type="datetimeFigureOut">
              <a:rPr lang="zh-CN" altLang="en-US" smtClean="0"/>
              <a:t>2019/12/27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D14A57-91D1-4F29-90C1-8DA120CB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0CEABB-EF4C-43AB-9305-0EB5CBAC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983A-73FB-4E54-B88A-B83ABDF3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13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EDBB8-4BE3-445D-954F-EDE998A2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3BB46E-6B26-41D3-9F44-6194B91E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F58-2945-464D-B8D2-0BFCC7DE861C}" type="datetimeFigureOut">
              <a:rPr lang="zh-CN" altLang="en-US" smtClean="0"/>
              <a:t>2019/12/27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2E133F-80DD-418E-A35D-E4BFC4C9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4838A7-06E3-4224-BF2A-5C8CED28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983A-73FB-4E54-B88A-B83ABDF3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24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302BAB-D8C3-4132-BBB2-3D75D7C3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F58-2945-464D-B8D2-0BFCC7DE861C}" type="datetimeFigureOut">
              <a:rPr lang="zh-CN" altLang="en-US" smtClean="0"/>
              <a:t>2019/12/27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0D0727-0EFA-4DF2-B82A-109B23C7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861406-1B11-4B71-AC23-1B560E83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983A-73FB-4E54-B88A-B83ABDF3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8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A7CF7-355F-43CC-8FF4-AB0DA146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F1A77-C2B0-4653-B383-E412F10E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8B5229-1A18-4C70-A692-7DF223DAA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6D5BC-6EB4-446A-854C-4F1B8049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F58-2945-464D-B8D2-0BFCC7DE861C}" type="datetimeFigureOut">
              <a:rPr lang="zh-CN" altLang="en-US" smtClean="0"/>
              <a:t>2019/12/27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66D180-6080-4D83-9593-AE234F94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70675-EF9B-4B22-B18E-7442D16D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983A-73FB-4E54-B88A-B83ABDF3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F3005-A143-488D-9E1C-DF03088C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0D0733-55D0-4FB2-84DF-D7DDC3E59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24D263-7A47-4DDE-83D0-7465D1447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9801D-C3D3-4BAB-9AA9-1CF1CFDE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F58-2945-464D-B8D2-0BFCC7DE861C}" type="datetimeFigureOut">
              <a:rPr lang="zh-CN" altLang="en-US" smtClean="0"/>
              <a:t>2019/12/27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FB69BF-8714-4CF1-B535-9273D056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F0F2CE-D7EC-40A8-8227-727DD86E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983A-73FB-4E54-B88A-B83ABDF3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18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ADB0EC-0AB2-45DB-8029-933A1B31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EBF70-5F02-4BC3-8F54-ADEE2A4FD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433E1-04A2-4505-8393-C5523CE48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DF58-2945-464D-B8D2-0BFCC7DE861C}" type="datetimeFigureOut">
              <a:rPr lang="zh-CN" altLang="en-US" smtClean="0"/>
              <a:t>2019/12/27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A6DA0-D3AE-4884-B0E2-4549A466F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5D7D5-B273-4651-A411-95C53F387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6983A-73FB-4E54-B88A-B83ABDF3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07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BDD6F15-F4D9-4BC7-8EF2-3F398E92DD5B}"/>
              </a:ext>
            </a:extLst>
          </p:cNvPr>
          <p:cNvSpPr/>
          <p:nvPr/>
        </p:nvSpPr>
        <p:spPr>
          <a:xfrm>
            <a:off x="890925" y="2848663"/>
            <a:ext cx="1216240" cy="7013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92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HANDP</a:t>
            </a:r>
          </a:p>
          <a:p>
            <a:pPr algn="ctr"/>
            <a:r>
              <a:rPr lang="zh-CN" altLang="en-US" sz="1200" dirty="0">
                <a:solidFill>
                  <a:srgbClr val="0070C0"/>
                </a:solidFill>
              </a:rPr>
              <a:t>手牌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D20602-EB57-4210-A087-71FB871D621B}"/>
              </a:ext>
            </a:extLst>
          </p:cNvPr>
          <p:cNvSpPr/>
          <p:nvPr/>
        </p:nvSpPr>
        <p:spPr>
          <a:xfrm>
            <a:off x="2347001" y="2848663"/>
            <a:ext cx="1216240" cy="7013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92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DSCDP</a:t>
            </a:r>
          </a:p>
          <a:p>
            <a:pPr algn="ctr"/>
            <a:r>
              <a:rPr lang="zh-CN" altLang="en-US" sz="1200" dirty="0">
                <a:solidFill>
                  <a:srgbClr val="0070C0"/>
                </a:solidFill>
              </a:rPr>
              <a:t>弃牌堆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6873DC5-C166-4ACC-9AEC-8F9A2EC6FFA5}"/>
              </a:ext>
            </a:extLst>
          </p:cNvPr>
          <p:cNvSpPr/>
          <p:nvPr/>
        </p:nvSpPr>
        <p:spPr>
          <a:xfrm>
            <a:off x="3803077" y="2848663"/>
            <a:ext cx="1216240" cy="7013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92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DRCDP</a:t>
            </a:r>
          </a:p>
          <a:p>
            <a:pPr algn="ctr"/>
            <a:r>
              <a:rPr lang="zh-CN" altLang="en-US" sz="1200" dirty="0">
                <a:solidFill>
                  <a:srgbClr val="0070C0"/>
                </a:solidFill>
              </a:rPr>
              <a:t>抽牌堆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92B451D-9720-4E8F-8AC3-14194B2C4136}"/>
              </a:ext>
            </a:extLst>
          </p:cNvPr>
          <p:cNvSpPr/>
          <p:nvPr/>
        </p:nvSpPr>
        <p:spPr>
          <a:xfrm>
            <a:off x="815929" y="1731903"/>
            <a:ext cx="683116" cy="701336"/>
          </a:xfrm>
          <a:prstGeom prst="roundRect">
            <a:avLst>
              <a:gd name="adj" fmla="val 38186"/>
            </a:avLst>
          </a:prstGeom>
          <a:solidFill>
            <a:schemeClr val="bg1"/>
          </a:solidFill>
          <a:ln>
            <a:noFill/>
          </a:ln>
          <a:effectLst>
            <a:outerShdw blurRad="292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HP</a:t>
            </a:r>
          </a:p>
          <a:p>
            <a:pPr algn="ctr"/>
            <a:r>
              <a:rPr lang="zh-CN" altLang="en-US" sz="1100" dirty="0">
                <a:solidFill>
                  <a:srgbClr val="002060"/>
                </a:solidFill>
              </a:rPr>
              <a:t>血量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2FF10D7-07DC-4B69-80F8-C98E4D3F33F0}"/>
              </a:ext>
            </a:extLst>
          </p:cNvPr>
          <p:cNvSpPr/>
          <p:nvPr/>
        </p:nvSpPr>
        <p:spPr>
          <a:xfrm>
            <a:off x="1690610" y="1731903"/>
            <a:ext cx="1216239" cy="701336"/>
          </a:xfrm>
          <a:prstGeom prst="roundRect">
            <a:avLst>
              <a:gd name="adj" fmla="val 38186"/>
            </a:avLst>
          </a:prstGeom>
          <a:solidFill>
            <a:schemeClr val="bg1"/>
          </a:solidFill>
          <a:ln>
            <a:noFill/>
          </a:ln>
          <a:effectLst>
            <a:outerShdw blurRad="292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MAXHP</a:t>
            </a:r>
          </a:p>
          <a:p>
            <a:pPr algn="ctr"/>
            <a:r>
              <a:rPr lang="zh-CN" altLang="en-US" sz="1100" dirty="0">
                <a:solidFill>
                  <a:srgbClr val="002060"/>
                </a:solidFill>
              </a:rPr>
              <a:t>生命上限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E40AC74-939B-4519-A3E4-B5CE6341BB2E}"/>
              </a:ext>
            </a:extLst>
          </p:cNvPr>
          <p:cNvSpPr/>
          <p:nvPr/>
        </p:nvSpPr>
        <p:spPr>
          <a:xfrm>
            <a:off x="3119962" y="1731903"/>
            <a:ext cx="1216239" cy="701336"/>
          </a:xfrm>
          <a:prstGeom prst="roundRect">
            <a:avLst>
              <a:gd name="adj" fmla="val 38186"/>
            </a:avLst>
          </a:prstGeom>
          <a:solidFill>
            <a:schemeClr val="bg1"/>
          </a:solidFill>
          <a:ln>
            <a:noFill/>
          </a:ln>
          <a:effectLst>
            <a:outerShdw blurRad="292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MANA1</a:t>
            </a:r>
          </a:p>
          <a:p>
            <a:pPr algn="ctr"/>
            <a:r>
              <a:rPr lang="zh-CN" altLang="en-US" sz="1100" dirty="0">
                <a:solidFill>
                  <a:srgbClr val="002060"/>
                </a:solidFill>
              </a:rPr>
              <a:t>法力</a:t>
            </a:r>
            <a:r>
              <a:rPr lang="en-US" altLang="zh-CN" sz="1100" dirty="0">
                <a:solidFill>
                  <a:srgbClr val="002060"/>
                </a:solidFill>
              </a:rPr>
              <a:t>1</a:t>
            </a:r>
            <a:endParaRPr lang="zh-CN" altLang="en-US" sz="1100" dirty="0">
              <a:solidFill>
                <a:srgbClr val="00206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DEE1D6F-88A2-4857-97AB-02F01325FE5E}"/>
              </a:ext>
            </a:extLst>
          </p:cNvPr>
          <p:cNvSpPr/>
          <p:nvPr/>
        </p:nvSpPr>
        <p:spPr>
          <a:xfrm>
            <a:off x="4549314" y="1731903"/>
            <a:ext cx="1713620" cy="701336"/>
          </a:xfrm>
          <a:prstGeom prst="roundRect">
            <a:avLst>
              <a:gd name="adj" fmla="val 38186"/>
            </a:avLst>
          </a:prstGeom>
          <a:solidFill>
            <a:schemeClr val="bg1"/>
          </a:solidFill>
          <a:ln>
            <a:noFill/>
          </a:ln>
          <a:effectLst>
            <a:outerShdw blurRad="292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MAXMANA1</a:t>
            </a:r>
          </a:p>
          <a:p>
            <a:pPr algn="ctr"/>
            <a:r>
              <a:rPr lang="zh-CN" altLang="en-US" sz="1050" dirty="0">
                <a:solidFill>
                  <a:srgbClr val="002060"/>
                </a:solidFill>
              </a:rPr>
              <a:t>法力</a:t>
            </a:r>
            <a:r>
              <a:rPr lang="en-US" altLang="zh-CN" sz="1050" dirty="0">
                <a:solidFill>
                  <a:srgbClr val="002060"/>
                </a:solidFill>
              </a:rPr>
              <a:t>1</a:t>
            </a:r>
            <a:r>
              <a:rPr lang="zh-CN" altLang="en-US" sz="1050" dirty="0">
                <a:solidFill>
                  <a:srgbClr val="002060"/>
                </a:solidFill>
              </a:rPr>
              <a:t>上限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F0BFDF1-1399-4BBE-A2D5-080D89E30325}"/>
              </a:ext>
            </a:extLst>
          </p:cNvPr>
          <p:cNvSpPr/>
          <p:nvPr/>
        </p:nvSpPr>
        <p:spPr>
          <a:xfrm>
            <a:off x="6476047" y="1731903"/>
            <a:ext cx="1216239" cy="701336"/>
          </a:xfrm>
          <a:prstGeom prst="roundRect">
            <a:avLst>
              <a:gd name="adj" fmla="val 38186"/>
            </a:avLst>
          </a:prstGeom>
          <a:solidFill>
            <a:schemeClr val="bg1"/>
          </a:solidFill>
          <a:ln>
            <a:noFill/>
          </a:ln>
          <a:effectLst>
            <a:outerShdw blurRad="292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MANA2</a:t>
            </a:r>
          </a:p>
          <a:p>
            <a:pPr algn="ctr"/>
            <a:r>
              <a:rPr lang="zh-CN" altLang="en-US" sz="1050" dirty="0">
                <a:solidFill>
                  <a:srgbClr val="002060"/>
                </a:solidFill>
              </a:rPr>
              <a:t>法力</a:t>
            </a:r>
            <a:r>
              <a:rPr lang="en-US" altLang="zh-CN" sz="1050" dirty="0">
                <a:solidFill>
                  <a:srgbClr val="002060"/>
                </a:solidFill>
              </a:rPr>
              <a:t>2</a:t>
            </a:r>
            <a:endParaRPr lang="zh-CN" altLang="en-US" sz="1050" dirty="0">
              <a:solidFill>
                <a:srgbClr val="002060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C3D805C-59BD-4167-A719-AC5B9DB07F8B}"/>
              </a:ext>
            </a:extLst>
          </p:cNvPr>
          <p:cNvSpPr/>
          <p:nvPr/>
        </p:nvSpPr>
        <p:spPr>
          <a:xfrm>
            <a:off x="7905399" y="1731903"/>
            <a:ext cx="1713620" cy="701336"/>
          </a:xfrm>
          <a:prstGeom prst="roundRect">
            <a:avLst>
              <a:gd name="adj" fmla="val 38186"/>
            </a:avLst>
          </a:prstGeom>
          <a:solidFill>
            <a:schemeClr val="bg1"/>
          </a:solidFill>
          <a:ln>
            <a:noFill/>
          </a:ln>
          <a:effectLst>
            <a:outerShdw blurRad="292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MAXMANA2</a:t>
            </a:r>
          </a:p>
          <a:p>
            <a:pPr algn="ctr"/>
            <a:r>
              <a:rPr lang="zh-CN" altLang="en-US" sz="1050" dirty="0">
                <a:solidFill>
                  <a:srgbClr val="002060"/>
                </a:solidFill>
              </a:rPr>
              <a:t>法力</a:t>
            </a:r>
            <a:r>
              <a:rPr lang="en-US" altLang="zh-CN" sz="1050" dirty="0">
                <a:solidFill>
                  <a:srgbClr val="002060"/>
                </a:solidFill>
              </a:rPr>
              <a:t>2</a:t>
            </a:r>
            <a:r>
              <a:rPr lang="zh-CN" altLang="en-US" sz="1050" dirty="0">
                <a:solidFill>
                  <a:srgbClr val="002060"/>
                </a:solidFill>
              </a:rPr>
              <a:t>上限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4A2E558-DC39-459B-B63F-90C15CF87F53}"/>
              </a:ext>
            </a:extLst>
          </p:cNvPr>
          <p:cNvSpPr/>
          <p:nvPr/>
        </p:nvSpPr>
        <p:spPr>
          <a:xfrm>
            <a:off x="9874991" y="1731903"/>
            <a:ext cx="1064718" cy="701336"/>
          </a:xfrm>
          <a:prstGeom prst="roundRect">
            <a:avLst>
              <a:gd name="adj" fmla="val 38186"/>
            </a:avLst>
          </a:prstGeom>
          <a:solidFill>
            <a:schemeClr val="bg1"/>
          </a:solidFill>
          <a:ln>
            <a:noFill/>
          </a:ln>
          <a:effectLst>
            <a:outerShdw blurRad="292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LEVEL</a:t>
            </a:r>
          </a:p>
          <a:p>
            <a:pPr algn="ctr"/>
            <a:r>
              <a:rPr lang="zh-CN" altLang="en-US" sz="1050" dirty="0">
                <a:solidFill>
                  <a:srgbClr val="002060"/>
                </a:solidFill>
              </a:rPr>
              <a:t>角色等级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A793E6-2C3B-4965-9B2C-94171E9D9225}"/>
              </a:ext>
            </a:extLst>
          </p:cNvPr>
          <p:cNvSpPr txBox="1"/>
          <p:nvPr/>
        </p:nvSpPr>
        <p:spPr>
          <a:xfrm>
            <a:off x="815929" y="744860"/>
            <a:ext cx="17315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小米兰亭" panose="03000502000000000000" pitchFamily="66" charset="-122"/>
                <a:ea typeface="小米兰亭" panose="03000502000000000000" pitchFamily="66" charset="-122"/>
              </a:rPr>
              <a:t>角色区</a:t>
            </a:r>
            <a:endParaRPr lang="en-US" altLang="zh-CN" sz="3200" b="1" dirty="0">
              <a:solidFill>
                <a:schemeClr val="bg1"/>
              </a:solidFill>
              <a:latin typeface="小米兰亭" panose="03000502000000000000" pitchFamily="66" charset="-122"/>
              <a:ea typeface="小米兰亭" panose="03000502000000000000" pitchFamily="66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小米兰亭" panose="03000502000000000000" pitchFamily="66" charset="-122"/>
                <a:ea typeface="小米兰亭" panose="03000502000000000000" pitchFamily="66" charset="-122"/>
              </a:rPr>
              <a:t>使用</a:t>
            </a:r>
            <a:r>
              <a:rPr lang="en-US" altLang="zh-CN" sz="1400" dirty="0">
                <a:solidFill>
                  <a:schemeClr val="bg1"/>
                </a:solidFill>
                <a:latin typeface="小米兰亭" panose="03000502000000000000" pitchFamily="66" charset="-122"/>
                <a:ea typeface="小米兰亭" panose="03000502000000000000" pitchFamily="66" charset="-122"/>
              </a:rPr>
              <a:t>E:M</a:t>
            </a:r>
            <a:r>
              <a:rPr lang="zh-CN" altLang="en-US" sz="1400" dirty="0">
                <a:solidFill>
                  <a:schemeClr val="bg1"/>
                </a:solidFill>
                <a:latin typeface="小米兰亭" panose="03000502000000000000" pitchFamily="66" charset="-122"/>
                <a:ea typeface="小米兰亭" panose="03000502000000000000" pitchFamily="66" charset="-122"/>
              </a:rPr>
              <a:t>：指定敌我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5C456F4-E854-4C6D-A23D-AB86D1A5C006}"/>
              </a:ext>
            </a:extLst>
          </p:cNvPr>
          <p:cNvSpPr/>
          <p:nvPr/>
        </p:nvSpPr>
        <p:spPr>
          <a:xfrm>
            <a:off x="5259807" y="2848663"/>
            <a:ext cx="1216240" cy="7013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92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EQ</a:t>
            </a:r>
          </a:p>
          <a:p>
            <a:pPr algn="ctr"/>
            <a:r>
              <a:rPr lang="zh-CN" altLang="en-US" sz="1200" dirty="0">
                <a:solidFill>
                  <a:srgbClr val="0070C0"/>
                </a:solidFill>
              </a:rPr>
              <a:t>效果区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A4AE24D-8E98-4C9E-8C94-43101FC604B9}"/>
              </a:ext>
            </a:extLst>
          </p:cNvPr>
          <p:cNvSpPr txBox="1"/>
          <p:nvPr/>
        </p:nvSpPr>
        <p:spPr>
          <a:xfrm>
            <a:off x="824828" y="4053364"/>
            <a:ext cx="22365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小米兰亭" panose="03000502000000000000" pitchFamily="66" charset="-122"/>
                <a:ea typeface="小米兰亭" panose="03000502000000000000" pitchFamily="66" charset="-122"/>
              </a:rPr>
              <a:t>通用寄存器</a:t>
            </a:r>
            <a:endParaRPr lang="en-US" altLang="zh-CN" sz="3200" b="1" dirty="0">
              <a:solidFill>
                <a:schemeClr val="bg1"/>
              </a:solidFill>
              <a:latin typeface="小米兰亭" panose="03000502000000000000" pitchFamily="66" charset="-122"/>
              <a:ea typeface="小米兰亭" panose="03000502000000000000" pitchFamily="66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小米兰亭" panose="03000502000000000000" pitchFamily="66" charset="-122"/>
              <a:ea typeface="小米兰亭" panose="03000502000000000000" pitchFamily="66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54D9C40-849F-479D-B416-711A62013976}"/>
              </a:ext>
            </a:extLst>
          </p:cNvPr>
          <p:cNvSpPr/>
          <p:nvPr/>
        </p:nvSpPr>
        <p:spPr>
          <a:xfrm>
            <a:off x="864200" y="4853583"/>
            <a:ext cx="683116" cy="701336"/>
          </a:xfrm>
          <a:prstGeom prst="roundRect">
            <a:avLst>
              <a:gd name="adj" fmla="val 38186"/>
            </a:avLst>
          </a:prstGeom>
          <a:solidFill>
            <a:schemeClr val="bg1"/>
          </a:solidFill>
          <a:ln>
            <a:noFill/>
          </a:ln>
          <a:effectLst>
            <a:outerShdw blurRad="292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AX</a:t>
            </a:r>
            <a:endParaRPr lang="zh-CN" altLang="en-US" sz="1100" dirty="0">
              <a:solidFill>
                <a:srgbClr val="002060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B9F8161-81AE-45F9-8A23-2EFFEC9F2ECF}"/>
              </a:ext>
            </a:extLst>
          </p:cNvPr>
          <p:cNvSpPr/>
          <p:nvPr/>
        </p:nvSpPr>
        <p:spPr>
          <a:xfrm>
            <a:off x="1738881" y="4853583"/>
            <a:ext cx="808612" cy="987044"/>
          </a:xfrm>
          <a:prstGeom prst="roundRect">
            <a:avLst>
              <a:gd name="adj" fmla="val 38186"/>
            </a:avLst>
          </a:prstGeom>
          <a:solidFill>
            <a:schemeClr val="bg1"/>
          </a:solidFill>
          <a:ln>
            <a:noFill/>
          </a:ln>
          <a:effectLst>
            <a:outerShdw blurRad="292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CX</a:t>
            </a:r>
          </a:p>
          <a:p>
            <a:pPr algn="ctr"/>
            <a:r>
              <a:rPr lang="zh-CN" altLang="en-US" sz="1100" dirty="0">
                <a:solidFill>
                  <a:srgbClr val="002060"/>
                </a:solidFill>
              </a:rPr>
              <a:t>可用于</a:t>
            </a:r>
            <a:r>
              <a:rPr lang="en-US" altLang="zh-CN" sz="1100" dirty="0">
                <a:solidFill>
                  <a:srgbClr val="002060"/>
                </a:solidFill>
              </a:rPr>
              <a:t>LOOP</a:t>
            </a:r>
            <a:endParaRPr lang="zh-CN" altLang="en-US" sz="1100" dirty="0">
              <a:solidFill>
                <a:srgbClr val="002060"/>
              </a:solidFill>
            </a:endParaRPr>
          </a:p>
        </p:txBody>
      </p:sp>
      <p:sp>
        <p:nvSpPr>
          <p:cNvPr id="18" name="矩形: 圆角 35">
            <a:extLst>
              <a:ext uri="{FF2B5EF4-FFF2-40B4-BE49-F238E27FC236}">
                <a16:creationId xmlns:a16="http://schemas.microsoft.com/office/drawing/2014/main" id="{6B9F8161-81AE-45F9-8A23-2EFFEC9F2ECF}"/>
              </a:ext>
            </a:extLst>
          </p:cNvPr>
          <p:cNvSpPr/>
          <p:nvPr/>
        </p:nvSpPr>
        <p:spPr>
          <a:xfrm>
            <a:off x="2778403" y="4853583"/>
            <a:ext cx="714440" cy="987044"/>
          </a:xfrm>
          <a:prstGeom prst="roundRect">
            <a:avLst>
              <a:gd name="adj" fmla="val 38186"/>
            </a:avLst>
          </a:prstGeom>
          <a:solidFill>
            <a:schemeClr val="bg1"/>
          </a:solidFill>
          <a:ln>
            <a:noFill/>
          </a:ln>
          <a:effectLst>
            <a:outerShdw blurRad="292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XX</a:t>
            </a:r>
          </a:p>
          <a:p>
            <a:pPr algn="ctr"/>
            <a:r>
              <a:rPr lang="zh-CN" altLang="en-US" sz="1100" dirty="0">
                <a:solidFill>
                  <a:srgbClr val="002060"/>
                </a:solidFill>
              </a:rPr>
              <a:t>叠加时使用</a:t>
            </a:r>
          </a:p>
        </p:txBody>
      </p:sp>
    </p:spTree>
    <p:extLst>
      <p:ext uri="{BB962C8B-B14F-4D97-AF65-F5344CB8AC3E}">
        <p14:creationId xmlns:p14="http://schemas.microsoft.com/office/powerpoint/2010/main" val="190086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B2915D-7A9A-49E2-BD46-750A0087470F}"/>
              </a:ext>
            </a:extLst>
          </p:cNvPr>
          <p:cNvSpPr txBox="1"/>
          <p:nvPr/>
        </p:nvSpPr>
        <p:spPr>
          <a:xfrm>
            <a:off x="197140" y="184446"/>
            <a:ext cx="1826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小米兰亭" panose="03000502000000000000" pitchFamily="66" charset="-122"/>
                <a:ea typeface="小米兰亭" panose="03000502000000000000" pitchFamily="66" charset="-122"/>
              </a:rPr>
              <a:t>全局指针</a:t>
            </a:r>
            <a:endParaRPr lang="en-US" altLang="zh-CN" sz="3200" b="1" dirty="0">
              <a:solidFill>
                <a:schemeClr val="bg1"/>
              </a:solidFill>
              <a:latin typeface="小米兰亭" panose="03000502000000000000" pitchFamily="66" charset="-122"/>
              <a:ea typeface="小米兰亭" panose="03000502000000000000" pitchFamily="66" charset="-122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latin typeface="小米兰亭" panose="03000502000000000000" pitchFamily="66" charset="-122"/>
                <a:ea typeface="小米兰亭" panose="03000502000000000000" pitchFamily="66" charset="-122"/>
              </a:rPr>
              <a:t>X</a:t>
            </a:r>
            <a:r>
              <a:rPr lang="zh-CN" altLang="en-US" sz="1400" b="1" dirty="0">
                <a:solidFill>
                  <a:schemeClr val="bg1"/>
                </a:solidFill>
                <a:latin typeface="小米兰亭" panose="03000502000000000000" pitchFamily="66" charset="-122"/>
                <a:ea typeface="小米兰亭" panose="03000502000000000000" pitchFamily="66" charset="-122"/>
              </a:rPr>
              <a:t>为</a:t>
            </a:r>
            <a:r>
              <a:rPr lang="en-US" altLang="zh-CN" sz="1400" b="1" dirty="0">
                <a:solidFill>
                  <a:schemeClr val="bg1"/>
                </a:solidFill>
                <a:latin typeface="小米兰亭" panose="03000502000000000000" pitchFamily="66" charset="-122"/>
                <a:ea typeface="小米兰亭" panose="03000502000000000000" pitchFamily="66" charset="-122"/>
              </a:rPr>
              <a:t>0~9</a:t>
            </a:r>
            <a:r>
              <a:rPr lang="zh-CN" altLang="en-US" sz="1400" b="1" dirty="0">
                <a:solidFill>
                  <a:schemeClr val="bg1"/>
                </a:solidFill>
                <a:latin typeface="小米兰亭" panose="03000502000000000000" pitchFamily="66" charset="-122"/>
                <a:ea typeface="小米兰亭" panose="03000502000000000000" pitchFamily="66" charset="-122"/>
              </a:rPr>
              <a:t>整数</a:t>
            </a:r>
            <a:endParaRPr lang="zh-CN" altLang="en-US" sz="800" dirty="0">
              <a:solidFill>
                <a:schemeClr val="bg1"/>
              </a:solidFill>
              <a:latin typeface="小米兰亭" panose="03000502000000000000" pitchFamily="66" charset="-122"/>
              <a:ea typeface="小米兰亭" panose="03000502000000000000" pitchFamily="66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1640137-DFB0-4744-829B-EE6FCC44AB8F}"/>
              </a:ext>
            </a:extLst>
          </p:cNvPr>
          <p:cNvSpPr/>
          <p:nvPr/>
        </p:nvSpPr>
        <p:spPr>
          <a:xfrm>
            <a:off x="3524368" y="842550"/>
            <a:ext cx="2111660" cy="980434"/>
          </a:xfrm>
          <a:prstGeom prst="roundRect">
            <a:avLst>
              <a:gd name="adj" fmla="val 38186"/>
            </a:avLst>
          </a:prstGeom>
          <a:solidFill>
            <a:schemeClr val="bg1"/>
          </a:solidFill>
          <a:ln>
            <a:noFill/>
          </a:ln>
          <a:effectLst>
            <a:outerShdw blurRad="292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rgbClr val="002060"/>
                </a:solidFill>
              </a:rPr>
              <a:t>PTRCx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2060"/>
                </a:solidFill>
              </a:rPr>
              <a:t>卡牌指针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A28FADE-FB71-423A-9228-7BEEC2F38B97}"/>
              </a:ext>
            </a:extLst>
          </p:cNvPr>
          <p:cNvGrpSpPr/>
          <p:nvPr/>
        </p:nvGrpSpPr>
        <p:grpSpPr>
          <a:xfrm>
            <a:off x="1699593" y="2201907"/>
            <a:ext cx="8986915" cy="492109"/>
            <a:chOff x="1769476" y="4887340"/>
            <a:chExt cx="8986915" cy="31399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31DD709-6ED3-405E-9BAB-9D0816F4AAB0}"/>
                </a:ext>
              </a:extLst>
            </p:cNvPr>
            <p:cNvSpPr/>
            <p:nvPr/>
          </p:nvSpPr>
          <p:spPr>
            <a:xfrm>
              <a:off x="1769476" y="4887340"/>
              <a:ext cx="8986915" cy="313997"/>
            </a:xfrm>
            <a:prstGeom prst="rect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15BFFAE-2E09-4EAC-9627-41AD1C0CEF22}"/>
                </a:ext>
              </a:extLst>
            </p:cNvPr>
            <p:cNvSpPr txBox="1"/>
            <p:nvPr/>
          </p:nvSpPr>
          <p:spPr>
            <a:xfrm>
              <a:off x="1769476" y="4948476"/>
              <a:ext cx="1695912" cy="23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.0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9323E27-6E33-449D-A691-F77E378A319A}"/>
              </a:ext>
            </a:extLst>
          </p:cNvPr>
          <p:cNvSpPr/>
          <p:nvPr/>
        </p:nvSpPr>
        <p:spPr>
          <a:xfrm>
            <a:off x="7051390" y="842550"/>
            <a:ext cx="2111660" cy="980434"/>
          </a:xfrm>
          <a:prstGeom prst="roundRect">
            <a:avLst>
              <a:gd name="adj" fmla="val 38186"/>
            </a:avLst>
          </a:prstGeom>
          <a:solidFill>
            <a:schemeClr val="bg1"/>
          </a:solidFill>
          <a:ln>
            <a:noFill/>
          </a:ln>
          <a:effectLst>
            <a:outerShdw blurRad="292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rgbClr val="002060"/>
                </a:solidFill>
              </a:rPr>
              <a:t>PTREx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2060"/>
                </a:solidFill>
              </a:rPr>
              <a:t>效果指针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039CDA9-6233-4A8A-AF84-821C2309D187}"/>
              </a:ext>
            </a:extLst>
          </p:cNvPr>
          <p:cNvGrpSpPr/>
          <p:nvPr/>
        </p:nvGrpSpPr>
        <p:grpSpPr>
          <a:xfrm>
            <a:off x="1688267" y="2879741"/>
            <a:ext cx="8986915" cy="492109"/>
            <a:chOff x="1769476" y="4887340"/>
            <a:chExt cx="8986915" cy="3139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1F43C43-14F4-4035-9420-A5BCE03B2DFF}"/>
                </a:ext>
              </a:extLst>
            </p:cNvPr>
            <p:cNvSpPr/>
            <p:nvPr/>
          </p:nvSpPr>
          <p:spPr>
            <a:xfrm>
              <a:off x="1769476" y="4887340"/>
              <a:ext cx="8986915" cy="313997"/>
            </a:xfrm>
            <a:prstGeom prst="rect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979DEBE-656B-46B0-B424-EE093E5E6192}"/>
                </a:ext>
              </a:extLst>
            </p:cNvPr>
            <p:cNvSpPr txBox="1"/>
            <p:nvPr/>
          </p:nvSpPr>
          <p:spPr>
            <a:xfrm>
              <a:off x="1769476" y="4948476"/>
              <a:ext cx="1695912" cy="23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.1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7F890C3-85E6-4F49-A42C-955484A2C2A9}"/>
              </a:ext>
            </a:extLst>
          </p:cNvPr>
          <p:cNvGrpSpPr/>
          <p:nvPr/>
        </p:nvGrpSpPr>
        <p:grpSpPr>
          <a:xfrm>
            <a:off x="1688267" y="3557576"/>
            <a:ext cx="8986915" cy="492109"/>
            <a:chOff x="1769476" y="4887340"/>
            <a:chExt cx="8986915" cy="31399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7EE7E67-AFCD-4A83-89FC-5B26B1D73314}"/>
                </a:ext>
              </a:extLst>
            </p:cNvPr>
            <p:cNvSpPr/>
            <p:nvPr/>
          </p:nvSpPr>
          <p:spPr>
            <a:xfrm>
              <a:off x="1769476" y="4887340"/>
              <a:ext cx="8986915" cy="313997"/>
            </a:xfrm>
            <a:prstGeom prst="rect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D16536-394E-4FB1-9595-835303750E2A}"/>
                </a:ext>
              </a:extLst>
            </p:cNvPr>
            <p:cNvSpPr txBox="1"/>
            <p:nvPr/>
          </p:nvSpPr>
          <p:spPr>
            <a:xfrm>
              <a:off x="1769476" y="4948476"/>
              <a:ext cx="1695912" cy="23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.2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850F3B3-654E-4AC3-A9BA-389F406F1BB2}"/>
              </a:ext>
            </a:extLst>
          </p:cNvPr>
          <p:cNvGrpSpPr/>
          <p:nvPr/>
        </p:nvGrpSpPr>
        <p:grpSpPr>
          <a:xfrm>
            <a:off x="1699593" y="4243376"/>
            <a:ext cx="8986915" cy="492109"/>
            <a:chOff x="1769476" y="4887340"/>
            <a:chExt cx="8986915" cy="3139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891C138-E465-493D-BC1E-907104611916}"/>
                </a:ext>
              </a:extLst>
            </p:cNvPr>
            <p:cNvSpPr/>
            <p:nvPr/>
          </p:nvSpPr>
          <p:spPr>
            <a:xfrm>
              <a:off x="1769476" y="4887340"/>
              <a:ext cx="8986915" cy="313997"/>
            </a:xfrm>
            <a:prstGeom prst="rect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D2E0B61-EB62-4DED-AEB6-EE0D8DAAD9F8}"/>
                </a:ext>
              </a:extLst>
            </p:cNvPr>
            <p:cNvSpPr txBox="1"/>
            <p:nvPr/>
          </p:nvSpPr>
          <p:spPr>
            <a:xfrm>
              <a:off x="1769476" y="4948476"/>
              <a:ext cx="1695912" cy="23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.3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1A90F66-6755-4FCF-B5EC-3F22F7BCAB77}"/>
              </a:ext>
            </a:extLst>
          </p:cNvPr>
          <p:cNvGrpSpPr/>
          <p:nvPr/>
        </p:nvGrpSpPr>
        <p:grpSpPr>
          <a:xfrm>
            <a:off x="1699593" y="4929176"/>
            <a:ext cx="8986915" cy="492109"/>
            <a:chOff x="1769476" y="4887340"/>
            <a:chExt cx="8986915" cy="31399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DD86F5A-F925-4829-88EB-BF3B3C4F849B}"/>
                </a:ext>
              </a:extLst>
            </p:cNvPr>
            <p:cNvSpPr/>
            <p:nvPr/>
          </p:nvSpPr>
          <p:spPr>
            <a:xfrm>
              <a:off x="1769476" y="4887340"/>
              <a:ext cx="8986915" cy="313997"/>
            </a:xfrm>
            <a:prstGeom prst="rect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B12A81F-2DD2-4E74-B49B-CF6C0C97C8A3}"/>
                </a:ext>
              </a:extLst>
            </p:cNvPr>
            <p:cNvSpPr txBox="1"/>
            <p:nvPr/>
          </p:nvSpPr>
          <p:spPr>
            <a:xfrm>
              <a:off x="1769476" y="4948476"/>
              <a:ext cx="1695912" cy="23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.-1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6D07563-1395-4E97-A8F7-7704BC0549C6}"/>
              </a:ext>
            </a:extLst>
          </p:cNvPr>
          <p:cNvGrpSpPr/>
          <p:nvPr/>
        </p:nvGrpSpPr>
        <p:grpSpPr>
          <a:xfrm>
            <a:off x="1688266" y="5655095"/>
            <a:ext cx="8986915" cy="492109"/>
            <a:chOff x="1769476" y="4887340"/>
            <a:chExt cx="8986915" cy="313997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B05E790-7D8C-4C4D-9611-9EB3AB99CDB9}"/>
                </a:ext>
              </a:extLst>
            </p:cNvPr>
            <p:cNvSpPr/>
            <p:nvPr/>
          </p:nvSpPr>
          <p:spPr>
            <a:xfrm>
              <a:off x="1769476" y="4887340"/>
              <a:ext cx="8986915" cy="313997"/>
            </a:xfrm>
            <a:prstGeom prst="rect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3C9E4F7-A718-4D04-A07E-3A924304DCC6}"/>
                </a:ext>
              </a:extLst>
            </p:cNvPr>
            <p:cNvSpPr txBox="1"/>
            <p:nvPr/>
          </p:nvSpPr>
          <p:spPr>
            <a:xfrm>
              <a:off x="1769476" y="4948476"/>
              <a:ext cx="1695912" cy="23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.-2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205B9135-00EB-4BD2-BCFD-C08905C03ED8}"/>
              </a:ext>
            </a:extLst>
          </p:cNvPr>
          <p:cNvSpPr txBox="1"/>
          <p:nvPr/>
        </p:nvSpPr>
        <p:spPr>
          <a:xfrm>
            <a:off x="3917997" y="228246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获取卡牌</a:t>
            </a:r>
            <a:r>
              <a:rPr lang="en-US" altLang="zh-CN" dirty="0">
                <a:solidFill>
                  <a:schemeClr val="bg1"/>
                </a:solidFill>
              </a:rPr>
              <a:t>ID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115D393-3286-4ADD-B786-A101E7109333}"/>
              </a:ext>
            </a:extLst>
          </p:cNvPr>
          <p:cNvSpPr txBox="1"/>
          <p:nvPr/>
        </p:nvSpPr>
        <p:spPr>
          <a:xfrm>
            <a:off x="7375572" y="228246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获取效果</a:t>
            </a:r>
            <a:r>
              <a:rPr lang="en-US" altLang="zh-CN" dirty="0">
                <a:solidFill>
                  <a:schemeClr val="bg1"/>
                </a:solidFill>
              </a:rPr>
              <a:t>ID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9B0AD8E-E52D-4A5C-927D-F801AC781E91}"/>
              </a:ext>
            </a:extLst>
          </p:cNvPr>
          <p:cNvSpPr txBox="1"/>
          <p:nvPr/>
        </p:nvSpPr>
        <p:spPr>
          <a:xfrm>
            <a:off x="3849372" y="2938726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获取卡牌</a:t>
            </a:r>
            <a:r>
              <a:rPr lang="en-US" altLang="zh-CN" dirty="0">
                <a:solidFill>
                  <a:schemeClr val="bg1"/>
                </a:solidFill>
              </a:rPr>
              <a:t>Type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FBEC105-3007-424A-A8D4-32B632FF24C7}"/>
              </a:ext>
            </a:extLst>
          </p:cNvPr>
          <p:cNvSpPr txBox="1"/>
          <p:nvPr/>
        </p:nvSpPr>
        <p:spPr>
          <a:xfrm>
            <a:off x="7287925" y="2937362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获取效果</a:t>
            </a:r>
            <a:r>
              <a:rPr lang="en-US" altLang="zh-CN" dirty="0">
                <a:solidFill>
                  <a:schemeClr val="bg1"/>
                </a:solidFill>
              </a:rPr>
              <a:t>Type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2C10021-1B16-455E-8D00-3FBA821F1C52}"/>
              </a:ext>
            </a:extLst>
          </p:cNvPr>
          <p:cNvSpPr txBox="1"/>
          <p:nvPr/>
        </p:nvSpPr>
        <p:spPr>
          <a:xfrm>
            <a:off x="3849372" y="36240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获取卡牌消耗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A003EC4-AD2D-471C-B471-A1DAA907B92F}"/>
              </a:ext>
            </a:extLst>
          </p:cNvPr>
          <p:cNvSpPr txBox="1"/>
          <p:nvPr/>
        </p:nvSpPr>
        <p:spPr>
          <a:xfrm>
            <a:off x="7322390" y="36436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获取效果倒计时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A8D5C7A-7E98-4AB4-B2A0-82CEDDA8137A}"/>
              </a:ext>
            </a:extLst>
          </p:cNvPr>
          <p:cNvSpPr txBox="1"/>
          <p:nvPr/>
        </p:nvSpPr>
        <p:spPr>
          <a:xfrm>
            <a:off x="3653004" y="43047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获取卡牌消耗类型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985A4C6-81A5-47D8-8A37-AD68B4646457}"/>
              </a:ext>
            </a:extLst>
          </p:cNvPr>
          <p:cNvSpPr txBox="1"/>
          <p:nvPr/>
        </p:nvSpPr>
        <p:spPr>
          <a:xfrm>
            <a:off x="3795368" y="49798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获取牌堆大小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D40F914-7D3A-4B49-9D17-7F78FC67E2AE}"/>
              </a:ext>
            </a:extLst>
          </p:cNvPr>
          <p:cNvSpPr txBox="1"/>
          <p:nvPr/>
        </p:nvSpPr>
        <p:spPr>
          <a:xfrm>
            <a:off x="7375572" y="4979877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获取效果区大小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3A3C7D6-F91C-41E0-92AE-D2F645CB39F5}"/>
              </a:ext>
            </a:extLst>
          </p:cNvPr>
          <p:cNvSpPr txBox="1"/>
          <p:nvPr/>
        </p:nvSpPr>
        <p:spPr>
          <a:xfrm>
            <a:off x="3537587" y="571648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获取指针所指的下标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8F052CA-C98E-4415-93B5-40BF750E71F9}"/>
              </a:ext>
            </a:extLst>
          </p:cNvPr>
          <p:cNvSpPr txBox="1"/>
          <p:nvPr/>
        </p:nvSpPr>
        <p:spPr>
          <a:xfrm>
            <a:off x="7051390" y="572749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获取指针所指的下标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4BCEB16-9466-4BC1-8A09-E25C57252B05}"/>
              </a:ext>
            </a:extLst>
          </p:cNvPr>
          <p:cNvSpPr txBox="1"/>
          <p:nvPr/>
        </p:nvSpPr>
        <p:spPr>
          <a:xfrm>
            <a:off x="7867702" y="43184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B2915D-7A9A-49E2-BD46-750A0087470F}"/>
              </a:ext>
            </a:extLst>
          </p:cNvPr>
          <p:cNvSpPr txBox="1"/>
          <p:nvPr/>
        </p:nvSpPr>
        <p:spPr>
          <a:xfrm>
            <a:off x="197140" y="184446"/>
            <a:ext cx="182614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小米兰亭" panose="03000502000000000000" pitchFamily="66" charset="-122"/>
                <a:ea typeface="小米兰亭" panose="03000502000000000000" pitchFamily="66" charset="-122"/>
              </a:rPr>
              <a:t>特殊语句</a:t>
            </a:r>
            <a:endParaRPr lang="en-US" altLang="zh-CN" sz="3200" b="1" dirty="0">
              <a:solidFill>
                <a:schemeClr val="bg1"/>
              </a:solidFill>
              <a:latin typeface="小米兰亭" panose="03000502000000000000" pitchFamily="66" charset="-122"/>
              <a:ea typeface="小米兰亭" panose="03000502000000000000" pitchFamily="66" charset="-122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latin typeface="小米兰亭" panose="03000502000000000000" pitchFamily="66" charset="-122"/>
                <a:ea typeface="小米兰亭" panose="03000502000000000000" pitchFamily="66" charset="-122"/>
              </a:rPr>
              <a:t>区别于汇编</a:t>
            </a:r>
            <a:endParaRPr lang="zh-CN" altLang="en-US" sz="800" dirty="0">
              <a:solidFill>
                <a:schemeClr val="bg1"/>
              </a:solidFill>
              <a:latin typeface="小米兰亭" panose="03000502000000000000" pitchFamily="66" charset="-122"/>
              <a:ea typeface="小米兰亭" panose="03000502000000000000" pitchFamily="66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1DD709-6ED3-405E-9BAB-9D0816F4AAB0}"/>
              </a:ext>
            </a:extLst>
          </p:cNvPr>
          <p:cNvSpPr/>
          <p:nvPr/>
        </p:nvSpPr>
        <p:spPr>
          <a:xfrm>
            <a:off x="1543074" y="1056847"/>
            <a:ext cx="8986915" cy="492109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05B9135-00EB-4BD2-BCFD-C08905C03ED8}"/>
              </a:ext>
            </a:extLst>
          </p:cNvPr>
          <p:cNvSpPr txBox="1"/>
          <p:nvPr/>
        </p:nvSpPr>
        <p:spPr>
          <a:xfrm>
            <a:off x="1656453" y="1131539"/>
            <a:ext cx="513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标号和语句间用</a:t>
            </a:r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隔开   </a:t>
            </a:r>
            <a:r>
              <a:rPr lang="en-US" altLang="zh-CN" dirty="0" err="1">
                <a:solidFill>
                  <a:schemeClr val="bg1"/>
                </a:solidFill>
              </a:rPr>
              <a:t>eg:LEBEL#MOV</a:t>
            </a:r>
            <a:r>
              <a:rPr lang="en-US" altLang="zh-CN" dirty="0">
                <a:solidFill>
                  <a:schemeClr val="bg1"/>
                </a:solidFill>
              </a:rPr>
              <a:t> AX,E:HP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CF368E9-F585-4BE8-B27A-C870F3192C3E}"/>
              </a:ext>
            </a:extLst>
          </p:cNvPr>
          <p:cNvSpPr/>
          <p:nvPr/>
        </p:nvSpPr>
        <p:spPr>
          <a:xfrm>
            <a:off x="1517286" y="1853220"/>
            <a:ext cx="8986915" cy="492109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959009D-E0B8-4215-8821-C153BF928229}"/>
              </a:ext>
            </a:extLst>
          </p:cNvPr>
          <p:cNvSpPr txBox="1"/>
          <p:nvPr/>
        </p:nvSpPr>
        <p:spPr>
          <a:xfrm>
            <a:off x="1629072" y="1914608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跳转语句只有</a:t>
            </a:r>
            <a:r>
              <a:rPr lang="en-US" altLang="zh-CN" dirty="0">
                <a:solidFill>
                  <a:schemeClr val="bg1"/>
                </a:solidFill>
              </a:rPr>
              <a:t>JMP,JL,JNL,JG,JNG,JE,JNE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AC09D25-D877-45E1-BC7E-D3BA078D7B1E}"/>
              </a:ext>
            </a:extLst>
          </p:cNvPr>
          <p:cNvSpPr/>
          <p:nvPr/>
        </p:nvSpPr>
        <p:spPr>
          <a:xfrm>
            <a:off x="1502472" y="2704810"/>
            <a:ext cx="8986915" cy="492109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C3AFE94-7B17-458F-8C7A-869CA72F6294}"/>
              </a:ext>
            </a:extLst>
          </p:cNvPr>
          <p:cNvSpPr txBox="1"/>
          <p:nvPr/>
        </p:nvSpPr>
        <p:spPr>
          <a:xfrm>
            <a:off x="1614258" y="2766198"/>
            <a:ext cx="702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特殊意义的立即数后要加上尖括号指定意义 </a:t>
            </a:r>
            <a:r>
              <a:rPr lang="en-US" altLang="zh-CN" dirty="0" err="1">
                <a:solidFill>
                  <a:schemeClr val="bg1"/>
                </a:solidFill>
              </a:rPr>
              <a:t>eg:SUB</a:t>
            </a:r>
            <a:r>
              <a:rPr lang="en-US" altLang="zh-CN" dirty="0">
                <a:solidFill>
                  <a:schemeClr val="bg1"/>
                </a:solidFill>
              </a:rPr>
              <a:t> E:HP,6&lt;harm&gt;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C09D25-D877-45E1-BC7E-D3BA078D7B1E}"/>
              </a:ext>
            </a:extLst>
          </p:cNvPr>
          <p:cNvSpPr/>
          <p:nvPr/>
        </p:nvSpPr>
        <p:spPr>
          <a:xfrm>
            <a:off x="1383957" y="3556400"/>
            <a:ext cx="8986915" cy="3002996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3AFE94-7B17-458F-8C7A-869CA72F6294}"/>
              </a:ext>
            </a:extLst>
          </p:cNvPr>
          <p:cNvSpPr txBox="1"/>
          <p:nvPr/>
        </p:nvSpPr>
        <p:spPr>
          <a:xfrm>
            <a:off x="1614259" y="3697074"/>
            <a:ext cx="86665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若允许某数值效果进行叠加，必须将该数在生效前，移入寄存器</a:t>
            </a:r>
            <a:r>
              <a:rPr lang="en-US" altLang="zh-CN" dirty="0">
                <a:solidFill>
                  <a:schemeClr val="bg1"/>
                </a:solidFill>
              </a:rPr>
              <a:t>XX</a:t>
            </a:r>
            <a:r>
              <a:rPr lang="zh-CN" altLang="en-US" dirty="0">
                <a:solidFill>
                  <a:schemeClr val="bg1"/>
                </a:solidFill>
              </a:rPr>
              <a:t>，并在</a:t>
            </a:r>
            <a:r>
              <a:rPr lang="en-US" altLang="zh-CN" dirty="0">
                <a:solidFill>
                  <a:schemeClr val="bg1"/>
                </a:solidFill>
              </a:rPr>
              <a:t>XX</a:t>
            </a:r>
            <a:r>
              <a:rPr lang="zh-CN" altLang="en-US" dirty="0">
                <a:solidFill>
                  <a:schemeClr val="bg1"/>
                </a:solidFill>
              </a:rPr>
              <a:t>后用尖括号指定意义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如：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不叠加对敌方造成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点伤害：</a:t>
            </a:r>
            <a:r>
              <a:rPr lang="en-US" altLang="zh-CN" dirty="0">
                <a:solidFill>
                  <a:schemeClr val="bg1"/>
                </a:solidFill>
              </a:rPr>
              <a:t>SUB E:HP,5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对敌方造成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点伤害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允许叠加：</a:t>
            </a:r>
            <a:r>
              <a:rPr lang="en-US" altLang="zh-CN" dirty="0">
                <a:solidFill>
                  <a:schemeClr val="bg1"/>
                </a:solidFill>
              </a:rPr>
              <a:t>MOV XX&lt;harm&gt;,5  SUB E:HP,XX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这样，叠加效果“伤害加倍后加一”，将会根据</a:t>
            </a:r>
            <a:r>
              <a:rPr lang="en-US" altLang="zh-CN" b="1" dirty="0">
                <a:solidFill>
                  <a:schemeClr val="bg1"/>
                </a:solidFill>
              </a:rPr>
              <a:t>XX&lt;harm&gt;</a:t>
            </a:r>
            <a:r>
              <a:rPr lang="zh-CN" altLang="en-US" b="1" dirty="0">
                <a:solidFill>
                  <a:schemeClr val="bg1"/>
                </a:solidFill>
              </a:rPr>
              <a:t>找到这个效果，抹除其</a:t>
            </a:r>
            <a:r>
              <a:rPr lang="en-US" altLang="zh-CN" b="1" dirty="0">
                <a:solidFill>
                  <a:schemeClr val="bg1"/>
                </a:solidFill>
              </a:rPr>
              <a:t>&lt;harm&gt;</a:t>
            </a:r>
            <a:r>
              <a:rPr lang="zh-CN" altLang="en-US" b="1" dirty="0">
                <a:solidFill>
                  <a:schemeClr val="bg1"/>
                </a:solidFill>
              </a:rPr>
              <a:t>标记，并在上述</a:t>
            </a:r>
            <a:r>
              <a:rPr lang="en-US" altLang="zh-CN" b="1" dirty="0">
                <a:solidFill>
                  <a:schemeClr val="bg1"/>
                </a:solidFill>
              </a:rPr>
              <a:t>MOV</a:t>
            </a:r>
            <a:r>
              <a:rPr lang="zh-CN" altLang="en-US" b="1" dirty="0">
                <a:solidFill>
                  <a:schemeClr val="bg1"/>
                </a:solidFill>
              </a:rPr>
              <a:t>语句后面，</a:t>
            </a:r>
            <a:r>
              <a:rPr lang="zh-CN" altLang="en-US" b="1" dirty="0">
                <a:solidFill>
                  <a:srgbClr val="7030A0"/>
                </a:solidFill>
              </a:rPr>
              <a:t>顺序插入一段叠加代码</a:t>
            </a:r>
            <a:r>
              <a:rPr lang="zh-CN" altLang="en-US" b="1" dirty="0">
                <a:solidFill>
                  <a:schemeClr val="bg1"/>
                </a:solidFill>
              </a:rPr>
              <a:t>，使得最终代码为：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MOV XX,5  </a:t>
            </a:r>
            <a:r>
              <a:rPr lang="en-US" altLang="zh-CN" b="1" dirty="0">
                <a:solidFill>
                  <a:srgbClr val="92D050"/>
                </a:solidFill>
              </a:rPr>
              <a:t> MUL XX,2  ADD XX,1  </a:t>
            </a:r>
            <a:r>
              <a:rPr lang="en-US" altLang="zh-CN" b="1" dirty="0">
                <a:solidFill>
                  <a:schemeClr val="bg1"/>
                </a:solidFill>
              </a:rPr>
              <a:t>SUB E:HP XX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614258" y="2960821"/>
            <a:ext cx="8122508" cy="82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470095" y="61900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很巧妙有没有！！！</a:t>
            </a:r>
          </a:p>
        </p:txBody>
      </p:sp>
    </p:spTree>
    <p:extLst>
      <p:ext uri="{BB962C8B-B14F-4D97-AF65-F5344CB8AC3E}">
        <p14:creationId xmlns:p14="http://schemas.microsoft.com/office/powerpoint/2010/main" val="29492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B2915D-7A9A-49E2-BD46-750A0087470F}"/>
              </a:ext>
            </a:extLst>
          </p:cNvPr>
          <p:cNvSpPr txBox="1"/>
          <p:nvPr/>
        </p:nvSpPr>
        <p:spPr>
          <a:xfrm>
            <a:off x="197140" y="1844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小米兰亭" panose="03000502000000000000" pitchFamily="66" charset="-122"/>
                <a:ea typeface="小米兰亭" panose="03000502000000000000" pitchFamily="66" charset="-122"/>
              </a:rPr>
              <a:t>例子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845861-04F9-4BEE-8C7E-79A0C8117983}"/>
              </a:ext>
            </a:extLst>
          </p:cNvPr>
          <p:cNvSpPr/>
          <p:nvPr/>
        </p:nvSpPr>
        <p:spPr>
          <a:xfrm>
            <a:off x="972482" y="1634221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 PTRC0,E:HANDP 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 AX,PTRC0.-1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DEC AX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AGAIN#CMP PTRC0.2,9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JE MOVE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CMP PTRC0.-2,AX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JGE NOTHING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INC PTRC0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JMP AGAIN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MOVE#MOV M:HANDP,PTRC0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NOTHING#ADD AX,0";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5524A5-A938-4C03-B658-6855482FCC0A}"/>
              </a:ext>
            </a:extLst>
          </p:cNvPr>
          <p:cNvSpPr txBox="1"/>
          <p:nvPr/>
        </p:nvSpPr>
        <p:spPr>
          <a:xfrm>
            <a:off x="800100" y="1017055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抽取敌方手牌中消耗为</a:t>
            </a:r>
            <a:r>
              <a:rPr lang="en-US" altLang="zh-CN" dirty="0">
                <a:solidFill>
                  <a:schemeClr val="bg1"/>
                </a:solidFill>
              </a:rPr>
              <a:t>9</a:t>
            </a:r>
            <a:r>
              <a:rPr lang="zh-CN" altLang="en-US" dirty="0">
                <a:solidFill>
                  <a:schemeClr val="bg1"/>
                </a:solidFill>
              </a:rPr>
              <a:t>的牌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5F3167-943C-4C3C-9700-BF7BF59691F9}"/>
              </a:ext>
            </a:extLst>
          </p:cNvPr>
          <p:cNvSpPr txBox="1"/>
          <p:nvPr/>
        </p:nvSpPr>
        <p:spPr>
          <a:xfrm>
            <a:off x="3876583" y="168596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指针指向敌方手牌首元素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FB65DF-A13A-4183-9B02-201AAD3749F5}"/>
              </a:ext>
            </a:extLst>
          </p:cNvPr>
          <p:cNvSpPr txBox="1"/>
          <p:nvPr/>
        </p:nvSpPr>
        <p:spPr>
          <a:xfrm>
            <a:off x="3881485" y="2261785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AX = </a:t>
            </a:r>
            <a:r>
              <a:rPr lang="zh-CN" altLang="en-US" dirty="0">
                <a:solidFill>
                  <a:srgbClr val="FFFF00"/>
                </a:solidFill>
              </a:rPr>
              <a:t>敌方手牌堆长度</a:t>
            </a:r>
            <a:r>
              <a:rPr lang="en-US" altLang="zh-CN" dirty="0">
                <a:solidFill>
                  <a:srgbClr val="FFFF00"/>
                </a:solidFill>
              </a:rPr>
              <a:t>-1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5B684C8-9242-4CAA-8952-5D7DFE2B67E8}"/>
              </a:ext>
            </a:extLst>
          </p:cNvPr>
          <p:cNvSpPr txBox="1"/>
          <p:nvPr/>
        </p:nvSpPr>
        <p:spPr>
          <a:xfrm>
            <a:off x="4101990" y="2893565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将指针所指牌的消耗和</a:t>
            </a:r>
            <a:r>
              <a:rPr lang="en-US" altLang="zh-CN" dirty="0">
                <a:solidFill>
                  <a:srgbClr val="FFFF00"/>
                </a:solidFill>
              </a:rPr>
              <a:t>9</a:t>
            </a:r>
            <a:r>
              <a:rPr lang="zh-CN" altLang="en-US" dirty="0">
                <a:solidFill>
                  <a:srgbClr val="FFFF00"/>
                </a:solidFill>
              </a:rPr>
              <a:t>比较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22BADD-FF6E-4221-9152-268249CC73ED}"/>
              </a:ext>
            </a:extLst>
          </p:cNvPr>
          <p:cNvSpPr txBox="1"/>
          <p:nvPr/>
        </p:nvSpPr>
        <p:spPr>
          <a:xfrm>
            <a:off x="3828631" y="32628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找到：则移动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3B72AB-03B0-4602-9D2C-A96D348064F1}"/>
              </a:ext>
            </a:extLst>
          </p:cNvPr>
          <p:cNvSpPr txBox="1"/>
          <p:nvPr/>
        </p:nvSpPr>
        <p:spPr>
          <a:xfrm>
            <a:off x="3876583" y="3632229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否则，将其下标和长度</a:t>
            </a:r>
            <a:r>
              <a:rPr lang="en-US" altLang="zh-CN" dirty="0">
                <a:solidFill>
                  <a:srgbClr val="FFFF00"/>
                </a:solidFill>
              </a:rPr>
              <a:t>-1</a:t>
            </a:r>
            <a:r>
              <a:rPr lang="zh-CN" altLang="en-US" dirty="0">
                <a:solidFill>
                  <a:srgbClr val="FFFF00"/>
                </a:solidFill>
              </a:rPr>
              <a:t>相比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F98857-5614-4D11-9DD7-62872975FA95}"/>
              </a:ext>
            </a:extLst>
          </p:cNvPr>
          <p:cNvSpPr txBox="1"/>
          <p:nvPr/>
        </p:nvSpPr>
        <p:spPr>
          <a:xfrm>
            <a:off x="3828631" y="399792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即将越界，则不再循环，跳转到末尾：没找到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1B1F15-3783-4B7B-8CDD-2B03C2FECD2A}"/>
              </a:ext>
            </a:extLst>
          </p:cNvPr>
          <p:cNvSpPr txBox="1"/>
          <p:nvPr/>
        </p:nvSpPr>
        <p:spPr>
          <a:xfrm>
            <a:off x="3841257" y="46551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133672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448</Words>
  <Application>Microsoft Office PowerPoint</Application>
  <PresentationFormat>宽屏</PresentationFormat>
  <Paragraphs>88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小米兰亭</vt:lpstr>
      <vt:lpstr>新宋体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Stupid Tree</dc:creator>
  <cp:lastModifiedBy>Stupid Tree</cp:lastModifiedBy>
  <cp:revision>10</cp:revision>
  <dcterms:created xsi:type="dcterms:W3CDTF">2019-11-23T12:51:01Z</dcterms:created>
  <dcterms:modified xsi:type="dcterms:W3CDTF">2019-12-28T04:40:06Z</dcterms:modified>
</cp:coreProperties>
</file>