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0" r:id="rId3"/>
    <p:sldId id="282" r:id="rId4"/>
    <p:sldId id="283" r:id="rId5"/>
    <p:sldId id="257" r:id="rId6"/>
    <p:sldId id="284" r:id="rId7"/>
    <p:sldId id="258" r:id="rId8"/>
    <p:sldId id="265" r:id="rId9"/>
    <p:sldId id="259" r:id="rId10"/>
    <p:sldId id="264" r:id="rId11"/>
    <p:sldId id="260" r:id="rId12"/>
    <p:sldId id="272" r:id="rId13"/>
    <p:sldId id="268" r:id="rId14"/>
    <p:sldId id="269"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0541" autoAdjust="0"/>
  </p:normalViewPr>
  <p:slideViewPr>
    <p:cSldViewPr snapToGrid="0">
      <p:cViewPr varScale="1">
        <p:scale>
          <a:sx n="98" d="100"/>
          <a:sy n="98" d="100"/>
        </p:scale>
        <p:origin x="13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9CEB-8FCF-4C0A-A6EE-FAC01C67231E}" type="datetimeFigureOut">
              <a:rPr lang="en-US" smtClean="0"/>
              <a:t>6/12/2024</a:t>
            </a:fld>
            <a:endParaRPr lang="en-US"/>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2E728-BA53-41A9-9D73-864C5C9A39D2}" type="slidenum">
              <a:rPr lang="en-US" smtClean="0"/>
              <a:t>‹#›</a:t>
            </a:fld>
            <a:endParaRPr lang="en-US"/>
          </a:p>
        </p:txBody>
      </p:sp>
    </p:spTree>
    <p:extLst>
      <p:ext uri="{BB962C8B-B14F-4D97-AF65-F5344CB8AC3E}">
        <p14:creationId xmlns:p14="http://schemas.microsoft.com/office/powerpoint/2010/main" val="417428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Hlavním cílem bylo vytvořit DSL pro usnadnění práce se souběžností. Tady jsem vymyslel příklad s c plus </a:t>
            </a:r>
            <a:r>
              <a:rPr lang="cs-CZ" dirty="0" err="1"/>
              <a:t>pluskem</a:t>
            </a:r>
            <a:r>
              <a:rPr lang="cs-CZ" dirty="0"/>
              <a:t>, kde na dvou vláknech počítáme rozptyl a </a:t>
            </a:r>
            <a:r>
              <a:rPr lang="cs-CZ" dirty="0" err="1"/>
              <a:t>printneme</a:t>
            </a:r>
            <a:r>
              <a:rPr lang="cs-CZ" dirty="0"/>
              <a:t> minimum z obou hodnot.</a:t>
            </a:r>
          </a:p>
          <a:p>
            <a:r>
              <a:rPr lang="cs-CZ" dirty="0"/>
              <a:t>Jedná se o celkem jednoduchý příklad, protože se zde nemusí počítat s nějakým komplexním stavem.</a:t>
            </a:r>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3</a:t>
            </a:fld>
            <a:endParaRPr lang="en-US"/>
          </a:p>
        </p:txBody>
      </p:sp>
    </p:spTree>
    <p:extLst>
      <p:ext uri="{BB962C8B-B14F-4D97-AF65-F5344CB8AC3E}">
        <p14:creationId xmlns:p14="http://schemas.microsoft.com/office/powerpoint/2010/main" val="413850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err="1"/>
              <a:t>Tady</a:t>
            </a:r>
            <a:r>
              <a:rPr lang="en-US" dirty="0"/>
              <a:t> </a:t>
            </a:r>
            <a:r>
              <a:rPr lang="cs-CZ" dirty="0"/>
              <a:t>jsou vidět z </a:t>
            </a:r>
            <a:r>
              <a:rPr lang="en-US" dirty="0"/>
              <a:t>jak</a:t>
            </a:r>
            <a:r>
              <a:rPr lang="cs-CZ" dirty="0" err="1"/>
              <a:t>ých</a:t>
            </a:r>
            <a:r>
              <a:rPr lang="cs-CZ" dirty="0"/>
              <a:t> tokenů se naše </a:t>
            </a:r>
            <a:r>
              <a:rPr lang="cs-CZ" dirty="0" err="1"/>
              <a:t>konkurentní</a:t>
            </a:r>
            <a:r>
              <a:rPr lang="cs-CZ" dirty="0"/>
              <a:t> funkce skládá. Též musím zmínit, že při psaní </a:t>
            </a:r>
            <a:r>
              <a:rPr lang="cs-CZ" dirty="0" err="1"/>
              <a:t>parseru</a:t>
            </a:r>
            <a:r>
              <a:rPr lang="cs-CZ" dirty="0"/>
              <a:t> se musí psát testy. Stačí, aby se změnily lehce požadavky a </a:t>
            </a:r>
            <a:r>
              <a:rPr lang="cs-CZ" dirty="0" err="1"/>
              <a:t>parser</a:t>
            </a:r>
            <a:r>
              <a:rPr lang="cs-CZ" dirty="0"/>
              <a:t> už nemusí opět fungovat.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12</a:t>
            </a:fld>
            <a:endParaRPr lang="en-US"/>
          </a:p>
        </p:txBody>
      </p:sp>
    </p:spTree>
    <p:extLst>
      <p:ext uri="{BB962C8B-B14F-4D97-AF65-F5344CB8AC3E}">
        <p14:creationId xmlns:p14="http://schemas.microsoft.com/office/powerpoint/2010/main" val="415016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13</a:t>
            </a:fld>
            <a:endParaRPr lang="en-US"/>
          </a:p>
        </p:txBody>
      </p:sp>
    </p:spTree>
    <p:extLst>
      <p:ext uri="{BB962C8B-B14F-4D97-AF65-F5344CB8AC3E}">
        <p14:creationId xmlns:p14="http://schemas.microsoft.com/office/powerpoint/2010/main" val="2962217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Kdysi jsem napsal vlastní 3D </a:t>
            </a:r>
            <a:r>
              <a:rPr lang="cs-CZ" dirty="0" err="1"/>
              <a:t>wavefront</a:t>
            </a:r>
            <a:r>
              <a:rPr lang="cs-CZ" dirty="0"/>
              <a:t> </a:t>
            </a:r>
            <a:r>
              <a:rPr lang="cs-CZ" dirty="0" err="1"/>
              <a:t>renderer</a:t>
            </a:r>
            <a:r>
              <a:rPr lang="cs-CZ" dirty="0"/>
              <a:t> a napadlo mě, že pokud máte velmi detailní modely, tak zpracování a </a:t>
            </a:r>
            <a:r>
              <a:rPr lang="cs-CZ" dirty="0" err="1"/>
              <a:t>parsování</a:t>
            </a:r>
            <a:r>
              <a:rPr lang="cs-CZ" dirty="0"/>
              <a:t> souborů </a:t>
            </a:r>
            <a:r>
              <a:rPr lang="cs-CZ" dirty="0" err="1"/>
              <a:t>obshající</a:t>
            </a:r>
            <a:r>
              <a:rPr lang="cs-CZ" dirty="0"/>
              <a:t> model může být časově složité. Napadlo mě, že ta časová náročnost může být zkrácená pokud </a:t>
            </a:r>
            <a:r>
              <a:rPr lang="cs-CZ" dirty="0" err="1"/>
              <a:t>parsovýní</a:t>
            </a:r>
            <a:r>
              <a:rPr lang="cs-CZ" dirty="0"/>
              <a:t> poběží na různých jádrech. Škálování a obecné transformace nejsou časově náročné, protože se jedná o úpravu matice, ale zde to má být pouze ukázka.</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14</a:t>
            </a:fld>
            <a:endParaRPr lang="en-US"/>
          </a:p>
        </p:txBody>
      </p:sp>
    </p:spTree>
    <p:extLst>
      <p:ext uri="{BB962C8B-B14F-4D97-AF65-F5344CB8AC3E}">
        <p14:creationId xmlns:p14="http://schemas.microsoft.com/office/powerpoint/2010/main" val="189811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15</a:t>
            </a:fld>
            <a:endParaRPr lang="en-US"/>
          </a:p>
        </p:txBody>
      </p:sp>
    </p:spTree>
    <p:extLst>
      <p:ext uri="{BB962C8B-B14F-4D97-AF65-F5344CB8AC3E}">
        <p14:creationId xmlns:p14="http://schemas.microsoft.com/office/powerpoint/2010/main" val="367948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Našel jsem nějaký náhodný </a:t>
            </a:r>
            <a:r>
              <a:rPr lang="cs-CZ" dirty="0" err="1"/>
              <a:t>dataset</a:t>
            </a:r>
            <a:r>
              <a:rPr lang="cs-CZ" dirty="0"/>
              <a:t>, vše je </a:t>
            </a:r>
            <a:r>
              <a:rPr lang="cs-CZ" dirty="0" err="1"/>
              <a:t>referencováno</a:t>
            </a:r>
            <a:r>
              <a:rPr lang="cs-CZ" dirty="0"/>
              <a:t> v </a:t>
            </a:r>
            <a:r>
              <a:rPr lang="cs-CZ" dirty="0" err="1"/>
              <a:t>github</a:t>
            </a:r>
            <a:r>
              <a:rPr lang="cs-CZ" dirty="0"/>
              <a:t> </a:t>
            </a:r>
            <a:r>
              <a:rPr lang="cs-CZ" dirty="0" err="1"/>
              <a:t>repozitáři</a:t>
            </a:r>
            <a:r>
              <a:rPr lang="cs-CZ" dirty="0"/>
              <a:t>. Nechal jsem běžet každý cluster na jednom vlákně oproti </a:t>
            </a:r>
            <a:r>
              <a:rPr lang="cs-CZ" dirty="0" err="1"/>
              <a:t>haskellyzeru</a:t>
            </a:r>
            <a:r>
              <a:rPr lang="cs-CZ" dirty="0"/>
              <a:t>, kde to běželo souběžně, což je též skvělý příklad využít DSL.</a:t>
            </a:r>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16</a:t>
            </a:fld>
            <a:endParaRPr lang="en-US"/>
          </a:p>
        </p:txBody>
      </p:sp>
    </p:spTree>
    <p:extLst>
      <p:ext uri="{BB962C8B-B14F-4D97-AF65-F5344CB8AC3E}">
        <p14:creationId xmlns:p14="http://schemas.microsoft.com/office/powerpoint/2010/main" val="291254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Jak vidíte, výsledek je průměrně víc jak 100x pomalejší.</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17</a:t>
            </a:fld>
            <a:endParaRPr lang="en-US"/>
          </a:p>
        </p:txBody>
      </p:sp>
    </p:spTree>
    <p:extLst>
      <p:ext uri="{BB962C8B-B14F-4D97-AF65-F5344CB8AC3E}">
        <p14:creationId xmlns:p14="http://schemas.microsoft.com/office/powerpoint/2010/main" val="414250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Zde je jeho ekvivalentní příklad.</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4</a:t>
            </a:fld>
            <a:endParaRPr lang="en-US"/>
          </a:p>
        </p:txBody>
      </p:sp>
    </p:spTree>
    <p:extLst>
      <p:ext uri="{BB962C8B-B14F-4D97-AF65-F5344CB8AC3E}">
        <p14:creationId xmlns:p14="http://schemas.microsoft.com/office/powerpoint/2010/main" val="1108981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en-US" dirty="0"/>
              <a:t> Tacit programming t</a:t>
            </a:r>
            <a:r>
              <a:rPr lang="cs-CZ" dirty="0" err="1"/>
              <a:t>éž</a:t>
            </a:r>
            <a:r>
              <a:rPr lang="cs-CZ" dirty="0"/>
              <a:t> takzvaně point</a:t>
            </a:r>
            <a:r>
              <a:rPr lang="en-US" dirty="0"/>
              <a:t>-free, proto</a:t>
            </a:r>
            <a:r>
              <a:rPr lang="cs-CZ" dirty="0"/>
              <a:t>že argumentům funkce se přezdívá </a:t>
            </a:r>
            <a:r>
              <a:rPr lang="cs-CZ" dirty="0" err="1"/>
              <a:t>points</a:t>
            </a:r>
            <a:r>
              <a:rPr lang="cs-CZ" dirty="0"/>
              <a:t>, implicitně pracuje se svými argumenty.</a:t>
            </a:r>
            <a:br>
              <a:rPr lang="cs-CZ" dirty="0"/>
            </a:br>
            <a:r>
              <a:rPr lang="cs-CZ" dirty="0"/>
              <a:t>Zde je příklad výpočet rozptylu.</a:t>
            </a:r>
            <a:br>
              <a:rPr lang="cs-CZ" dirty="0"/>
            </a:br>
            <a:r>
              <a:rPr lang="cs-CZ" dirty="0"/>
              <a:t>Obyčejná imperativní funkce a zde je tzv. </a:t>
            </a:r>
            <a:r>
              <a:rPr lang="cs-CZ" dirty="0" err="1"/>
              <a:t>pipování</a:t>
            </a:r>
            <a:r>
              <a:rPr lang="cs-CZ" dirty="0"/>
              <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5</a:t>
            </a:fld>
            <a:endParaRPr lang="en-US"/>
          </a:p>
        </p:txBody>
      </p:sp>
    </p:spTree>
    <p:extLst>
      <p:ext uri="{BB962C8B-B14F-4D97-AF65-F5344CB8AC3E}">
        <p14:creationId xmlns:p14="http://schemas.microsoft.com/office/powerpoint/2010/main" val="101912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Na to abyste měli </a:t>
            </a:r>
            <a:r>
              <a:rPr lang="cs-CZ" dirty="0" err="1"/>
              <a:t>tacit</a:t>
            </a:r>
            <a:r>
              <a:rPr lang="cs-CZ" dirty="0"/>
              <a:t> programování, potřebujete, aby jazyk podporoval formu nějakou formu kompozice a </a:t>
            </a:r>
            <a:r>
              <a:rPr lang="cs-CZ" dirty="0" err="1"/>
              <a:t>curryingu</a:t>
            </a:r>
            <a:r>
              <a:rPr lang="cs-CZ" dirty="0"/>
              <a:t>.</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6</a:t>
            </a:fld>
            <a:endParaRPr lang="en-US"/>
          </a:p>
        </p:txBody>
      </p:sp>
    </p:spTree>
    <p:extLst>
      <p:ext uri="{BB962C8B-B14F-4D97-AF65-F5344CB8AC3E}">
        <p14:creationId xmlns:p14="http://schemas.microsoft.com/office/powerpoint/2010/main" val="55981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Teď se přesuneme k tomu, co jsou to vůbec DSL. Jsou to jazyky, které by měly řešit pouze daný problém v doméně. Z většiny se jedná o </a:t>
            </a:r>
            <a:r>
              <a:rPr lang="cs-CZ" dirty="0" err="1"/>
              <a:t>wrapper</a:t>
            </a:r>
            <a:r>
              <a:rPr lang="cs-CZ" dirty="0"/>
              <a:t> nad knihovnou.</a:t>
            </a:r>
          </a:p>
          <a:p>
            <a:r>
              <a:rPr lang="cs-CZ" dirty="0"/>
              <a:t>Mohli jste slyšet o </a:t>
            </a:r>
            <a:r>
              <a:rPr lang="cs-CZ" dirty="0" err="1"/>
              <a:t>css</a:t>
            </a:r>
            <a:r>
              <a:rPr lang="cs-CZ" dirty="0"/>
              <a:t> a html, kde tato dvojice DSL jazyků se využívá ve webu, kde HTML je obsah dané webové stránky a CSS jsou kaskádové styly, které říkají webovému </a:t>
            </a:r>
            <a:r>
              <a:rPr lang="cs-CZ" dirty="0" err="1"/>
              <a:t>rendereru</a:t>
            </a:r>
            <a:r>
              <a:rPr lang="cs-CZ" dirty="0"/>
              <a:t>, jak má daný obsah vykreslit na obrazovku. </a:t>
            </a:r>
          </a:p>
          <a:p>
            <a:r>
              <a:rPr lang="cs-CZ" dirty="0"/>
              <a:t>XAML je DSL od Microsoftu podobný HTML, setkáte se s ním když chcete psát aplikace ve WPF nebo </a:t>
            </a:r>
            <a:r>
              <a:rPr lang="cs-CZ" dirty="0" err="1"/>
              <a:t>Multi</a:t>
            </a:r>
            <a:r>
              <a:rPr lang="en-US" dirty="0"/>
              <a:t>-</a:t>
            </a:r>
            <a:r>
              <a:rPr lang="cs-CZ" dirty="0" err="1"/>
              <a:t>platform</a:t>
            </a:r>
            <a:r>
              <a:rPr lang="cs-CZ" dirty="0"/>
              <a:t> </a:t>
            </a:r>
            <a:r>
              <a:rPr lang="cs-CZ" dirty="0" err="1"/>
              <a:t>App</a:t>
            </a:r>
            <a:r>
              <a:rPr lang="cs-CZ" dirty="0"/>
              <a:t> </a:t>
            </a:r>
            <a:r>
              <a:rPr lang="en-US" dirty="0"/>
              <a:t>UI</a:t>
            </a:r>
            <a:r>
              <a:rPr lang="cs-CZ" dirty="0"/>
              <a:t>.</a:t>
            </a:r>
            <a:endParaRPr lang="en-US" dirty="0"/>
          </a:p>
          <a:p>
            <a:r>
              <a:rPr lang="en-US" dirty="0"/>
              <a:t>GLSL a SPIRV </a:t>
            </a:r>
            <a:r>
              <a:rPr lang="en-US" dirty="0" err="1"/>
              <a:t>jsou</a:t>
            </a:r>
            <a:r>
              <a:rPr lang="en-US" dirty="0"/>
              <a:t> </a:t>
            </a:r>
            <a:r>
              <a:rPr lang="cs-CZ" dirty="0"/>
              <a:t>takzvané </a:t>
            </a:r>
            <a:r>
              <a:rPr lang="en-US" dirty="0"/>
              <a:t>shader</a:t>
            </a:r>
            <a:r>
              <a:rPr lang="cs-CZ" dirty="0"/>
              <a:t> DSL programy, které běží na grafické kartě. </a:t>
            </a:r>
            <a:br>
              <a:rPr lang="cs-CZ" dirty="0"/>
            </a:br>
            <a:r>
              <a:rPr lang="cs-CZ" dirty="0"/>
              <a:t>S SQL se setkáme v databázových systémech, když chceme ukládat, upravovat nebo číst nějaká data.</a:t>
            </a:r>
          </a:p>
          <a:p>
            <a:r>
              <a:rPr lang="cs-CZ" dirty="0" err="1"/>
              <a:t>Verilog</a:t>
            </a:r>
            <a:r>
              <a:rPr lang="cs-CZ" dirty="0"/>
              <a:t> a VHDL jsou jazyky pro programování hradlových polí.</a:t>
            </a:r>
          </a:p>
          <a:p>
            <a:r>
              <a:rPr lang="cs-CZ" dirty="0" err="1"/>
              <a:t>Makefile</a:t>
            </a:r>
            <a:r>
              <a:rPr lang="cs-CZ" dirty="0"/>
              <a:t> a </a:t>
            </a:r>
            <a:r>
              <a:rPr lang="cs-CZ" dirty="0" err="1"/>
              <a:t>cmake</a:t>
            </a:r>
            <a:r>
              <a:rPr lang="cs-CZ" dirty="0"/>
              <a:t> </a:t>
            </a:r>
            <a:r>
              <a:rPr lang="cs-CZ" dirty="0" err="1"/>
              <a:t>file</a:t>
            </a:r>
            <a:r>
              <a:rPr lang="cs-CZ" dirty="0"/>
              <a:t> jsou jazyky, které popisují, jak se má daný program zkompilovat.</a:t>
            </a:r>
          </a:p>
          <a:p>
            <a:r>
              <a:rPr lang="cs-CZ" dirty="0"/>
              <a:t>Potom jsou další jazyky třeba od Git</a:t>
            </a:r>
            <a:r>
              <a:rPr lang="en-US" dirty="0"/>
              <a:t>H</a:t>
            </a:r>
            <a:r>
              <a:rPr lang="cs-CZ" dirty="0" err="1"/>
              <a:t>ubu</a:t>
            </a:r>
            <a:r>
              <a:rPr lang="cs-CZ" dirty="0"/>
              <a:t> na CI</a:t>
            </a:r>
            <a:r>
              <a:rPr lang="en-US" dirty="0"/>
              <a:t>/CD </a:t>
            </a:r>
            <a:r>
              <a:rPr lang="en-US" dirty="0" err="1"/>
              <a:t>automatizaci</a:t>
            </a:r>
            <a:r>
              <a:rPr lang="en-US" dirty="0"/>
              <a:t>. </a:t>
            </a:r>
          </a:p>
          <a:p>
            <a:r>
              <a:rPr lang="cs-CZ" dirty="0"/>
              <a:t>Existuje opravdu široká škála DSL jazyků a to od webu, grafické aplikace, hardware programování, kompilaci a </a:t>
            </a:r>
            <a:r>
              <a:rPr lang="cs-CZ" dirty="0" err="1"/>
              <a:t>devops</a:t>
            </a:r>
            <a:r>
              <a:rPr lang="cs-CZ" dirty="0"/>
              <a:t>. Tím se dostáváme k pojmu Ghetto </a:t>
            </a:r>
            <a:r>
              <a:rPr lang="cs-CZ" dirty="0" err="1"/>
              <a:t>language</a:t>
            </a:r>
            <a:r>
              <a:rPr lang="cs-CZ" dirty="0"/>
              <a:t>,</a:t>
            </a:r>
            <a:br>
              <a:rPr lang="cs-CZ" dirty="0"/>
            </a:br>
            <a:r>
              <a:rPr lang="cs-CZ" dirty="0" err="1"/>
              <a:t>Fowler</a:t>
            </a:r>
            <a:r>
              <a:rPr lang="cs-CZ" dirty="0"/>
              <a:t> ve své knize </a:t>
            </a:r>
            <a:r>
              <a:rPr lang="cs-CZ" dirty="0" err="1"/>
              <a:t>Domain</a:t>
            </a:r>
            <a:r>
              <a:rPr lang="cs-CZ" dirty="0"/>
              <a:t> </a:t>
            </a:r>
            <a:r>
              <a:rPr lang="cs-CZ" dirty="0" err="1"/>
              <a:t>specific</a:t>
            </a:r>
            <a:r>
              <a:rPr lang="cs-CZ" dirty="0"/>
              <a:t> </a:t>
            </a:r>
            <a:r>
              <a:rPr lang="cs-CZ" dirty="0" err="1"/>
              <a:t>languages</a:t>
            </a:r>
            <a:r>
              <a:rPr lang="cs-CZ" dirty="0"/>
              <a:t> se zmiňoval ohledně Ghetto </a:t>
            </a:r>
            <a:r>
              <a:rPr lang="cs-CZ" dirty="0" err="1"/>
              <a:t>language</a:t>
            </a:r>
            <a:r>
              <a:rPr lang="cs-CZ" dirty="0"/>
              <a:t>, je to prakticky jazyk, který je </a:t>
            </a:r>
            <a:r>
              <a:rPr lang="cs-CZ" dirty="0" err="1"/>
              <a:t>turingovsky</a:t>
            </a:r>
            <a:r>
              <a:rPr lang="cs-CZ" dirty="0"/>
              <a:t> kompletní, nebo</a:t>
            </a:r>
            <a:r>
              <a:rPr lang="en-US" dirty="0"/>
              <a:t>-li </a:t>
            </a:r>
            <a:r>
              <a:rPr lang="cs-CZ" dirty="0"/>
              <a:t>může simulovat </a:t>
            </a:r>
            <a:r>
              <a:rPr lang="cs-CZ" dirty="0" err="1"/>
              <a:t>turingovský</a:t>
            </a:r>
            <a:r>
              <a:rPr lang="cs-CZ" dirty="0"/>
              <a:t> stroj, ale tím vzniká jazyk, ve kterém je velmi obtížné se vyznat. Pokud člověk navrhuje DSL, měl by být opravdu pouze navrženy pro řešení problému v té dané doméně. Vždy se najdou nějaké </a:t>
            </a:r>
            <a:r>
              <a:rPr lang="cs-CZ" dirty="0" err="1"/>
              <a:t>vyjímky</a:t>
            </a:r>
            <a:r>
              <a:rPr lang="cs-CZ" dirty="0"/>
              <a:t>, co DSL nedokáže vyřešit, proto by se měl využít</a:t>
            </a:r>
            <a:r>
              <a:rPr lang="en-US" dirty="0"/>
              <a:t> </a:t>
            </a:r>
            <a:r>
              <a:rPr lang="en-US" dirty="0" err="1"/>
              <a:t>na</a:t>
            </a:r>
            <a:r>
              <a:rPr lang="cs-CZ" dirty="0"/>
              <a:t> ten </a:t>
            </a:r>
            <a:r>
              <a:rPr lang="en-US" dirty="0" err="1"/>
              <a:t>probl</a:t>
            </a:r>
            <a:r>
              <a:rPr lang="cs-CZ" dirty="0" err="1"/>
              <a:t>ém</a:t>
            </a:r>
            <a:r>
              <a:rPr lang="cs-CZ" dirty="0"/>
              <a:t> jazyk, co to DSL využívá. Jakým jazykem manipulujete HTML a jeho styly? Javascriptem.</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7</a:t>
            </a:fld>
            <a:endParaRPr lang="en-US"/>
          </a:p>
        </p:txBody>
      </p:sp>
    </p:spTree>
    <p:extLst>
      <p:ext uri="{BB962C8B-B14F-4D97-AF65-F5344CB8AC3E}">
        <p14:creationId xmlns:p14="http://schemas.microsoft.com/office/powerpoint/2010/main" val="1764945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Haskell</a:t>
            </a:r>
            <a:r>
              <a:rPr lang="cs-CZ" dirty="0"/>
              <a:t>, jak jistě víte, je funkcionální jazyk, který omezuje mutace v paměti. Tím vznikají programy, které jsou z větší části deterministické, říkám z větší části, protože se vedlejším efektům programu nevyhnete, ale můžete vedlejší efekty vždy minimalizovat.</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Díky těmto podmínkám máte skvělý jazyk na konkurenci a paralelismus. Párkrát jsem potřeboval udělat program, který by běžel na několik procesních jader naráz což nebyl problém, ale problémem bylo většinou nejasnost co jednotlivé vlákna dělají. </a:t>
            </a:r>
          </a:p>
          <a:p>
            <a:r>
              <a:rPr lang="cs-CZ" dirty="0"/>
              <a:t>Zároveň v další části se dostaneme k </a:t>
            </a:r>
            <a:r>
              <a:rPr lang="cs-CZ" dirty="0" err="1"/>
              <a:t>parserům</a:t>
            </a:r>
            <a:r>
              <a:rPr lang="cs-CZ" dirty="0"/>
              <a:t> a tam zmíním monadický </a:t>
            </a:r>
            <a:r>
              <a:rPr lang="cs-CZ" dirty="0" err="1"/>
              <a:t>parsery</a:t>
            </a:r>
            <a:r>
              <a:rPr lang="cs-CZ" dirty="0"/>
              <a:t>. </a:t>
            </a:r>
            <a:r>
              <a:rPr lang="cs-CZ" dirty="0" err="1"/>
              <a:t>Haskell</a:t>
            </a:r>
            <a:r>
              <a:rPr lang="cs-CZ" dirty="0"/>
              <a:t> nabízí díky tomu jak je navržen, tak nabízí velmi kvalitní </a:t>
            </a:r>
            <a:r>
              <a:rPr lang="cs-CZ" dirty="0" err="1"/>
              <a:t>parsovací</a:t>
            </a:r>
            <a:r>
              <a:rPr lang="cs-CZ" dirty="0"/>
              <a:t> knihovny, které jiné jazyky nenabízí.</a:t>
            </a:r>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8</a:t>
            </a:fld>
            <a:endParaRPr lang="en-US"/>
          </a:p>
        </p:txBody>
      </p:sp>
    </p:spTree>
    <p:extLst>
      <p:ext uri="{BB962C8B-B14F-4D97-AF65-F5344CB8AC3E}">
        <p14:creationId xmlns:p14="http://schemas.microsoft.com/office/powerpoint/2010/main" val="3679538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Obecně na rozpoznání nějakého textu potřebujete </a:t>
            </a:r>
            <a:r>
              <a:rPr lang="cs-CZ" dirty="0" err="1"/>
              <a:t>parser</a:t>
            </a:r>
            <a:r>
              <a:rPr lang="cs-CZ" dirty="0"/>
              <a:t> a </a:t>
            </a:r>
            <a:r>
              <a:rPr lang="cs-CZ" dirty="0" err="1"/>
              <a:t>lexer</a:t>
            </a:r>
            <a:r>
              <a:rPr lang="cs-CZ" dirty="0"/>
              <a:t>, v kódu je mnohdy těžké najít rozdíl mezi těmito pojmy, </a:t>
            </a:r>
            <a:r>
              <a:rPr lang="cs-CZ" dirty="0" err="1"/>
              <a:t>lexer</a:t>
            </a:r>
            <a:r>
              <a:rPr lang="cs-CZ" dirty="0"/>
              <a:t> je v podstatě text rozdělený na tokeny a </a:t>
            </a:r>
            <a:r>
              <a:rPr lang="cs-CZ" dirty="0" err="1"/>
              <a:t>parser</a:t>
            </a:r>
            <a:r>
              <a:rPr lang="cs-CZ" dirty="0"/>
              <a:t> jsou funkce </a:t>
            </a:r>
            <a:r>
              <a:rPr lang="cs-CZ" dirty="0" err="1"/>
              <a:t>parsující</a:t>
            </a:r>
            <a:r>
              <a:rPr lang="cs-CZ" dirty="0"/>
              <a:t> tokeny do AST. AST je abstraktní syntaktický strom, nebo</a:t>
            </a:r>
            <a:r>
              <a:rPr lang="en-US" dirty="0"/>
              <a:t>-li </a:t>
            </a:r>
            <a:r>
              <a:rPr lang="en-US" dirty="0" err="1"/>
              <a:t>strom</a:t>
            </a:r>
            <a:r>
              <a:rPr lang="en-US" dirty="0"/>
              <a:t> token</a:t>
            </a:r>
            <a:r>
              <a:rPr lang="cs-CZ" dirty="0"/>
              <a:t>ů. </a:t>
            </a:r>
          </a:p>
          <a:p>
            <a:pPr marL="0" marR="0" lvl="0" indent="0" algn="l" defTabSz="914400" rtl="0" eaLnBrk="1" fontAlgn="auto" latinLnBrk="0" hangingPunct="1">
              <a:lnSpc>
                <a:spcPct val="100000"/>
              </a:lnSpc>
              <a:spcBef>
                <a:spcPts val="0"/>
              </a:spcBef>
              <a:spcAft>
                <a:spcPts val="0"/>
              </a:spcAft>
              <a:buClrTx/>
              <a:buSzTx/>
              <a:buFontTx/>
              <a:buNone/>
              <a:tabLst/>
              <a:defRPr/>
            </a:pPr>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Pozn: Ukaž co je zde AST.</a:t>
            </a:r>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9</a:t>
            </a:fld>
            <a:endParaRPr lang="en-US"/>
          </a:p>
        </p:txBody>
      </p:sp>
    </p:spTree>
    <p:extLst>
      <p:ext uri="{BB962C8B-B14F-4D97-AF65-F5344CB8AC3E}">
        <p14:creationId xmlns:p14="http://schemas.microsoft.com/office/powerpoint/2010/main" val="4177691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Toto DSL má tento problém vyřešit.</a:t>
            </a:r>
          </a:p>
          <a:p>
            <a:r>
              <a:rPr lang="en-US" dirty="0"/>
              <a:t>P</a:t>
            </a:r>
            <a:r>
              <a:rPr lang="cs-CZ" dirty="0" err="1"/>
              <a:t>ůvodní</a:t>
            </a:r>
            <a:r>
              <a:rPr lang="cs-CZ" dirty="0"/>
              <a:t> návrh zahrnoval během kompilace zahrnout soubor example.csv a zároveň ověřit datové typy tohoto souboru. </a:t>
            </a:r>
            <a:r>
              <a:rPr lang="en-US" dirty="0" err="1"/>
              <a:t>Embedov</a:t>
            </a:r>
            <a:r>
              <a:rPr lang="cs-CZ" dirty="0" err="1"/>
              <a:t>ání</a:t>
            </a:r>
            <a:r>
              <a:rPr lang="cs-CZ" dirty="0"/>
              <a:t> dat není nejlepší nápad, protože to může zpomalit start programu, zároveň máte </a:t>
            </a:r>
            <a:r>
              <a:rPr lang="cs-CZ" dirty="0" err="1"/>
              <a:t>executable</a:t>
            </a:r>
            <a:r>
              <a:rPr lang="cs-CZ" dirty="0"/>
              <a:t>, který je závislý na velikosti těch dat a máte jeden jediný program, kde nemůžete měnit </a:t>
            </a:r>
            <a:r>
              <a:rPr lang="cs-CZ" dirty="0" err="1"/>
              <a:t>csv</a:t>
            </a:r>
            <a:r>
              <a:rPr lang="cs-CZ" dirty="0"/>
              <a:t> data. Takže to byl špatný nápad</a:t>
            </a:r>
            <a:r>
              <a:rPr lang="en-US" dirty="0"/>
              <a:t>.</a:t>
            </a:r>
          </a:p>
          <a:p>
            <a:r>
              <a:rPr lang="cs-CZ" dirty="0"/>
              <a:t>Zde jsou vidět jakési svislé čáry, které mají říkat, že </a:t>
            </a:r>
            <a:r>
              <a:rPr lang="cs-CZ" dirty="0" err="1"/>
              <a:t>konkurentně</a:t>
            </a:r>
            <a:r>
              <a:rPr lang="cs-CZ" dirty="0"/>
              <a:t> má běžet </a:t>
            </a:r>
            <a:r>
              <a:rPr lang="cs-CZ" dirty="0" err="1"/>
              <a:t>Gausovský</a:t>
            </a:r>
            <a:r>
              <a:rPr lang="cs-CZ" dirty="0"/>
              <a:t> filtr, jehož výstup se ukládá do databáze a </a:t>
            </a:r>
            <a:r>
              <a:rPr lang="cs-CZ" dirty="0" err="1"/>
              <a:t>Kalmanův</a:t>
            </a:r>
            <a:r>
              <a:rPr lang="cs-CZ" dirty="0"/>
              <a:t> filtr, kde se </a:t>
            </a:r>
            <a:r>
              <a:rPr lang="cs-CZ" dirty="0" err="1"/>
              <a:t>konkurentně</a:t>
            </a:r>
            <a:r>
              <a:rPr lang="cs-CZ" dirty="0"/>
              <a:t> </a:t>
            </a:r>
            <a:r>
              <a:rPr lang="cs-CZ" dirty="0" err="1"/>
              <a:t>vypisujou</a:t>
            </a:r>
            <a:r>
              <a:rPr lang="cs-CZ" dirty="0"/>
              <a:t> data do standardního výstupu a nějakého souboru.</a:t>
            </a:r>
          </a:p>
          <a:p>
            <a:r>
              <a:rPr lang="cs-CZ" dirty="0"/>
              <a:t>Tímhle způsobem, můžeme vytvořit velmi přehledné </a:t>
            </a:r>
            <a:r>
              <a:rPr lang="cs-CZ" dirty="0" err="1"/>
              <a:t>konkurentní</a:t>
            </a:r>
            <a:r>
              <a:rPr lang="cs-CZ" dirty="0"/>
              <a:t> funkce.</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Následným zkoumáním se zjistilo, že toto DSL se nemusí využít pouze na zpracování dat, třeba </a:t>
            </a:r>
            <a:r>
              <a:rPr lang="en-US" dirty="0" err="1"/>
              <a:t>zde</a:t>
            </a:r>
            <a:r>
              <a:rPr lang="en-US" dirty="0"/>
              <a:t> </a:t>
            </a:r>
            <a:r>
              <a:rPr lang="cs-CZ" dirty="0"/>
              <a:t>je jeden z příkladů</a:t>
            </a:r>
            <a:r>
              <a:rPr lang="en-US" dirty="0"/>
              <a:t>,</a:t>
            </a:r>
            <a:r>
              <a:rPr lang="cs-CZ" dirty="0"/>
              <a:t> jak </a:t>
            </a:r>
            <a:r>
              <a:rPr lang="en-US" dirty="0"/>
              <a:t>se m</a:t>
            </a:r>
            <a:r>
              <a:rPr lang="cs-CZ" dirty="0" err="1"/>
              <a:t>ůže</a:t>
            </a:r>
            <a:r>
              <a:rPr lang="cs-CZ" dirty="0"/>
              <a:t> </a:t>
            </a:r>
            <a:r>
              <a:rPr lang="cs-CZ" dirty="0" err="1"/>
              <a:t>haskelyzer</a:t>
            </a:r>
            <a:r>
              <a:rPr lang="cs-CZ" dirty="0"/>
              <a:t> využít. Dvoujádrová </a:t>
            </a:r>
            <a:r>
              <a:rPr lang="cs-CZ" dirty="0" err="1"/>
              <a:t>gui</a:t>
            </a:r>
            <a:r>
              <a:rPr lang="cs-CZ" dirty="0"/>
              <a:t> aplikace, kde sbíráte eventy a předáte je do vedlejšího vlákna na zpracování a mezitím hlavní vlákno </a:t>
            </a:r>
            <a:r>
              <a:rPr lang="cs-CZ" dirty="0" err="1"/>
              <a:t>renderuje</a:t>
            </a:r>
            <a:r>
              <a:rPr lang="cs-CZ" dirty="0"/>
              <a:t> aplikaci.</a:t>
            </a:r>
            <a:endParaRPr lang="en-US" dirty="0"/>
          </a:p>
          <a:p>
            <a:endParaRPr lang="en-US" dirty="0"/>
          </a:p>
          <a:p>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10</a:t>
            </a:fld>
            <a:endParaRPr lang="en-US"/>
          </a:p>
        </p:txBody>
      </p:sp>
    </p:spTree>
    <p:extLst>
      <p:ext uri="{BB962C8B-B14F-4D97-AF65-F5344CB8AC3E}">
        <p14:creationId xmlns:p14="http://schemas.microsoft.com/office/powerpoint/2010/main" val="287721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Lexer</a:t>
            </a:r>
            <a:r>
              <a:rPr lang="cs-CZ" dirty="0"/>
              <a:t>, </a:t>
            </a:r>
            <a:r>
              <a:rPr lang="cs-CZ" dirty="0" err="1"/>
              <a:t>Parser</a:t>
            </a:r>
            <a:r>
              <a:rPr lang="cs-CZ" dirty="0"/>
              <a:t> a AST jsou vždy součásti nějakého jazyka, záleží teď jaká je strategie DSL. Záleží, jestli chcete </a:t>
            </a:r>
            <a:r>
              <a:rPr lang="cs-CZ" dirty="0" err="1"/>
              <a:t>parsovat</a:t>
            </a:r>
            <a:r>
              <a:rPr lang="cs-CZ" dirty="0"/>
              <a:t> jazyk během kompilace, za běhu programu a nebo jako preprocesor. </a:t>
            </a:r>
            <a:r>
              <a:rPr lang="cs-CZ" dirty="0" err="1"/>
              <a:t>Haskelyzer</a:t>
            </a:r>
            <a:r>
              <a:rPr lang="cs-CZ" dirty="0"/>
              <a:t> je zpracován během kompilace, protože jsem chtěl využít </a:t>
            </a:r>
            <a:r>
              <a:rPr lang="cs-CZ" dirty="0" err="1"/>
              <a:t>haskellův</a:t>
            </a:r>
            <a:r>
              <a:rPr lang="cs-CZ" dirty="0"/>
              <a:t> kompilátor GHC.</a:t>
            </a:r>
            <a:endParaRPr lang="en-US" dirty="0"/>
          </a:p>
        </p:txBody>
      </p:sp>
      <p:sp>
        <p:nvSpPr>
          <p:cNvPr id="4" name="Zástupný symbol pro číslo snímku 3"/>
          <p:cNvSpPr>
            <a:spLocks noGrp="1"/>
          </p:cNvSpPr>
          <p:nvPr>
            <p:ph type="sldNum" sz="quarter" idx="5"/>
          </p:nvPr>
        </p:nvSpPr>
        <p:spPr/>
        <p:txBody>
          <a:bodyPr/>
          <a:lstStyle/>
          <a:p>
            <a:fld id="{34A2E728-BA53-41A9-9D73-864C5C9A39D2}" type="slidenum">
              <a:rPr lang="en-US" smtClean="0"/>
              <a:t>11</a:t>
            </a:fld>
            <a:endParaRPr lang="en-US"/>
          </a:p>
        </p:txBody>
      </p:sp>
    </p:spTree>
    <p:extLst>
      <p:ext uri="{BB962C8B-B14F-4D97-AF65-F5344CB8AC3E}">
        <p14:creationId xmlns:p14="http://schemas.microsoft.com/office/powerpoint/2010/main" val="1585429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E7BB5E3-DAC6-C035-9477-146D47038446}"/>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US"/>
          </a:p>
        </p:txBody>
      </p:sp>
      <p:sp>
        <p:nvSpPr>
          <p:cNvPr id="3" name="Podnadpis 2">
            <a:extLst>
              <a:ext uri="{FF2B5EF4-FFF2-40B4-BE49-F238E27FC236}">
                <a16:creationId xmlns:a16="http://schemas.microsoft.com/office/drawing/2014/main" id="{824202A6-6745-3D13-6655-8733C98C6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a:p>
        </p:txBody>
      </p:sp>
      <p:sp>
        <p:nvSpPr>
          <p:cNvPr id="4" name="Zástupný symbol pro datum 3">
            <a:extLst>
              <a:ext uri="{FF2B5EF4-FFF2-40B4-BE49-F238E27FC236}">
                <a16:creationId xmlns:a16="http://schemas.microsoft.com/office/drawing/2014/main" id="{29BD6A50-F0E6-9672-C6E8-B60BF0ECABD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3CAE675F-C0B6-FD3E-7F54-C07B6796D080}"/>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272FB53D-907E-EDCE-F116-233F4E18FB28}"/>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238777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C751BF-9DEA-8B03-339E-6C1653BE4FBE}"/>
              </a:ext>
            </a:extLst>
          </p:cNvPr>
          <p:cNvSpPr>
            <a:spLocks noGrp="1"/>
          </p:cNvSpPr>
          <p:nvPr>
            <p:ph type="title"/>
          </p:nvPr>
        </p:nvSpPr>
        <p:spPr/>
        <p:txBody>
          <a:bodyPr/>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2A9909B-A5CB-98CF-23D3-825A711E45E0}"/>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D18715E9-F2CD-8156-BDD2-566942BCBD6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D140BBFB-E142-3C72-AC15-C3A054C44469}"/>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742793C-37AF-5137-F833-F15ACA332429}"/>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84097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8F876C3-EC29-F9FB-174C-D5998B738E4F}"/>
              </a:ext>
            </a:extLst>
          </p:cNvPr>
          <p:cNvSpPr>
            <a:spLocks noGrp="1"/>
          </p:cNvSpPr>
          <p:nvPr>
            <p:ph type="title" orient="vert"/>
          </p:nvPr>
        </p:nvSpPr>
        <p:spPr>
          <a:xfrm>
            <a:off x="8724900" y="365125"/>
            <a:ext cx="2628900" cy="5811838"/>
          </a:xfrm>
        </p:spPr>
        <p:txBody>
          <a:bodyPr vert="eaVert"/>
          <a:lstStyle/>
          <a:p>
            <a:r>
              <a:rPr lang="cs-CZ"/>
              <a:t>Kliknutím lze upravit styl.</a:t>
            </a:r>
            <a:endParaRPr lang="en-US"/>
          </a:p>
        </p:txBody>
      </p:sp>
      <p:sp>
        <p:nvSpPr>
          <p:cNvPr id="3" name="Zástupný symbol pro svislý text 2">
            <a:extLst>
              <a:ext uri="{FF2B5EF4-FFF2-40B4-BE49-F238E27FC236}">
                <a16:creationId xmlns:a16="http://schemas.microsoft.com/office/drawing/2014/main" id="{31B3255C-234A-AD7E-7203-D52F0C1FC565}"/>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EB896078-FFFA-E0FA-4C15-3492EA74146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367EF0C4-ED37-91DB-48A7-9089F1D9F00B}"/>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447F8AE-B027-5902-74A5-0C13982F827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7388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E412A52-D291-DC91-2596-BD32F01A423A}"/>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78DD7C03-C9D1-D7AC-2132-54AE4D85F9C9}"/>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0A1F3CD7-8BEF-14AB-C654-0B5ECEE9CE36}"/>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4D58ADB3-89D2-3206-9C3F-95CE52428B0F}"/>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61339576-6A3A-DB73-B4E0-6A0629418F8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8988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7A051A-BC5D-C864-CDF1-02A39340847B}"/>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US"/>
          </a:p>
        </p:txBody>
      </p:sp>
      <p:sp>
        <p:nvSpPr>
          <p:cNvPr id="3" name="Zástupný text 2">
            <a:extLst>
              <a:ext uri="{FF2B5EF4-FFF2-40B4-BE49-F238E27FC236}">
                <a16:creationId xmlns:a16="http://schemas.microsoft.com/office/drawing/2014/main" id="{250CB9D0-98FE-F218-E2DF-E7B8DD9CA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097D1B94-4D78-1630-E207-7DEF14EB4A2C}"/>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36AF1B17-ED7D-C89F-BE2F-D345F40B09AD}"/>
              </a:ext>
            </a:extLst>
          </p:cNvPr>
          <p:cNvSpPr>
            <a:spLocks noGrp="1"/>
          </p:cNvSpPr>
          <p:nvPr>
            <p:ph type="ftr" sz="quarter" idx="11"/>
          </p:nvPr>
        </p:nvSpPr>
        <p:spPr/>
        <p:txBody>
          <a:bodyPr/>
          <a:lstStyle/>
          <a:p>
            <a:endParaRPr lang="en-US" dirty="0"/>
          </a:p>
        </p:txBody>
      </p:sp>
      <p:sp>
        <p:nvSpPr>
          <p:cNvPr id="6" name="Zástupný symbol pro číslo snímku 5">
            <a:extLst>
              <a:ext uri="{FF2B5EF4-FFF2-40B4-BE49-F238E27FC236}">
                <a16:creationId xmlns:a16="http://schemas.microsoft.com/office/drawing/2014/main" id="{F6FF187A-7186-EE3A-AC23-3CC9CC75001F}"/>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742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D0EEA38-AE5A-0F71-60EB-4C296C0A7C46}"/>
              </a:ext>
            </a:extLst>
          </p:cNvPr>
          <p:cNvSpPr>
            <a:spLocks noGrp="1"/>
          </p:cNvSpPr>
          <p:nvPr>
            <p:ph type="title"/>
          </p:nvPr>
        </p:nvSpPr>
        <p:spPr/>
        <p:txBody>
          <a:bodyPr/>
          <a:lstStyle/>
          <a:p>
            <a:r>
              <a:rPr lang="cs-CZ"/>
              <a:t>Kliknutím lze upravit styl.</a:t>
            </a:r>
            <a:endParaRPr lang="en-US"/>
          </a:p>
        </p:txBody>
      </p:sp>
      <p:sp>
        <p:nvSpPr>
          <p:cNvPr id="3" name="Zástupný obsah 2">
            <a:extLst>
              <a:ext uri="{FF2B5EF4-FFF2-40B4-BE49-F238E27FC236}">
                <a16:creationId xmlns:a16="http://schemas.microsoft.com/office/drawing/2014/main" id="{1B1FAE91-4EF2-E9F3-7E0C-014D13426BF2}"/>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obsah 3">
            <a:extLst>
              <a:ext uri="{FF2B5EF4-FFF2-40B4-BE49-F238E27FC236}">
                <a16:creationId xmlns:a16="http://schemas.microsoft.com/office/drawing/2014/main" id="{50F6C357-F825-1A16-5C95-74271C99DB4E}"/>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symbol pro datum 4">
            <a:extLst>
              <a:ext uri="{FF2B5EF4-FFF2-40B4-BE49-F238E27FC236}">
                <a16:creationId xmlns:a16="http://schemas.microsoft.com/office/drawing/2014/main" id="{6336DB2B-A083-8CF6-0F70-57455762289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6" name="Zástupný symbol pro zápatí 5">
            <a:extLst>
              <a:ext uri="{FF2B5EF4-FFF2-40B4-BE49-F238E27FC236}">
                <a16:creationId xmlns:a16="http://schemas.microsoft.com/office/drawing/2014/main" id="{FE36EB25-8708-2FD0-7B33-768846285616}"/>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9A5A103-D700-5EE4-9CD7-67A2374165A5}"/>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37453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C4D7C0-E367-C274-5764-5A515E70AA20}"/>
              </a:ext>
            </a:extLst>
          </p:cNvPr>
          <p:cNvSpPr>
            <a:spLocks noGrp="1"/>
          </p:cNvSpPr>
          <p:nvPr>
            <p:ph type="title"/>
          </p:nvPr>
        </p:nvSpPr>
        <p:spPr>
          <a:xfrm>
            <a:off x="839788" y="365125"/>
            <a:ext cx="10515600" cy="1325563"/>
          </a:xfrm>
        </p:spPr>
        <p:txBody>
          <a:bodyPr/>
          <a:lstStyle/>
          <a:p>
            <a:r>
              <a:rPr lang="cs-CZ"/>
              <a:t>Kliknutím lze upravit styl.</a:t>
            </a:r>
            <a:endParaRPr lang="en-US"/>
          </a:p>
        </p:txBody>
      </p:sp>
      <p:sp>
        <p:nvSpPr>
          <p:cNvPr id="3" name="Zástupný text 2">
            <a:extLst>
              <a:ext uri="{FF2B5EF4-FFF2-40B4-BE49-F238E27FC236}">
                <a16:creationId xmlns:a16="http://schemas.microsoft.com/office/drawing/2014/main" id="{8282C01F-ECB0-79D7-58C0-FBB999571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92F088E5-6F19-0BFC-A1E0-934322FDCC7C}"/>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5" name="Zástupný text 4">
            <a:extLst>
              <a:ext uri="{FF2B5EF4-FFF2-40B4-BE49-F238E27FC236}">
                <a16:creationId xmlns:a16="http://schemas.microsoft.com/office/drawing/2014/main" id="{85CD0FDE-21AC-488D-7B54-93CBC19BB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A8C413EB-455B-8ED3-1B73-1BDEE5402CA2}"/>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7" name="Zástupný symbol pro datum 6">
            <a:extLst>
              <a:ext uri="{FF2B5EF4-FFF2-40B4-BE49-F238E27FC236}">
                <a16:creationId xmlns:a16="http://schemas.microsoft.com/office/drawing/2014/main" id="{9D59ED40-2F24-F0C9-47AE-AAF543CF0F4F}"/>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8" name="Zástupný symbol pro zápatí 7">
            <a:extLst>
              <a:ext uri="{FF2B5EF4-FFF2-40B4-BE49-F238E27FC236}">
                <a16:creationId xmlns:a16="http://schemas.microsoft.com/office/drawing/2014/main" id="{3D6478B4-17B4-C7D0-586B-D979AC0F6167}"/>
              </a:ext>
            </a:extLst>
          </p:cNvPr>
          <p:cNvSpPr>
            <a:spLocks noGrp="1"/>
          </p:cNvSpPr>
          <p:nvPr>
            <p:ph type="ftr" sz="quarter" idx="11"/>
          </p:nvPr>
        </p:nvSpPr>
        <p:spPr/>
        <p:txBody>
          <a:bodyPr/>
          <a:lstStyle/>
          <a:p>
            <a:endParaRPr lang="en-US" dirty="0"/>
          </a:p>
        </p:txBody>
      </p:sp>
      <p:sp>
        <p:nvSpPr>
          <p:cNvPr id="9" name="Zástupný symbol pro číslo snímku 8">
            <a:extLst>
              <a:ext uri="{FF2B5EF4-FFF2-40B4-BE49-F238E27FC236}">
                <a16:creationId xmlns:a16="http://schemas.microsoft.com/office/drawing/2014/main" id="{E55A9F44-B744-949A-212F-BA34038413C0}"/>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49866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0BE266-01F4-0703-8B2E-ED42F202EBE8}"/>
              </a:ext>
            </a:extLst>
          </p:cNvPr>
          <p:cNvSpPr>
            <a:spLocks noGrp="1"/>
          </p:cNvSpPr>
          <p:nvPr>
            <p:ph type="title"/>
          </p:nvPr>
        </p:nvSpPr>
        <p:spPr/>
        <p:txBody>
          <a:bodyPr/>
          <a:lstStyle/>
          <a:p>
            <a:r>
              <a:rPr lang="cs-CZ"/>
              <a:t>Kliknutím lze upravit styl.</a:t>
            </a:r>
            <a:endParaRPr lang="en-US"/>
          </a:p>
        </p:txBody>
      </p:sp>
      <p:sp>
        <p:nvSpPr>
          <p:cNvPr id="3" name="Zástupný symbol pro datum 2">
            <a:extLst>
              <a:ext uri="{FF2B5EF4-FFF2-40B4-BE49-F238E27FC236}">
                <a16:creationId xmlns:a16="http://schemas.microsoft.com/office/drawing/2014/main" id="{EA6EC667-2842-2819-D2B0-46816BF474D4}"/>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4" name="Zástupný symbol pro zápatí 3">
            <a:extLst>
              <a:ext uri="{FF2B5EF4-FFF2-40B4-BE49-F238E27FC236}">
                <a16:creationId xmlns:a16="http://schemas.microsoft.com/office/drawing/2014/main" id="{995D106D-70E4-2C45-05F3-B2E2CB276BFD}"/>
              </a:ext>
            </a:extLst>
          </p:cNvPr>
          <p:cNvSpPr>
            <a:spLocks noGrp="1"/>
          </p:cNvSpPr>
          <p:nvPr>
            <p:ph type="ftr" sz="quarter" idx="11"/>
          </p:nvPr>
        </p:nvSpPr>
        <p:spPr/>
        <p:txBody>
          <a:bodyPr/>
          <a:lstStyle/>
          <a:p>
            <a:endParaRPr lang="en-US" dirty="0"/>
          </a:p>
        </p:txBody>
      </p:sp>
      <p:sp>
        <p:nvSpPr>
          <p:cNvPr id="5" name="Zástupný symbol pro číslo snímku 4">
            <a:extLst>
              <a:ext uri="{FF2B5EF4-FFF2-40B4-BE49-F238E27FC236}">
                <a16:creationId xmlns:a16="http://schemas.microsoft.com/office/drawing/2014/main" id="{7835F2B2-248C-877B-C885-A3F67F896847}"/>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143492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D44C8D0D-4EF6-6D92-8348-CB5EB1C1A6C5}"/>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3" name="Zástupný symbol pro zápatí 2">
            <a:extLst>
              <a:ext uri="{FF2B5EF4-FFF2-40B4-BE49-F238E27FC236}">
                <a16:creationId xmlns:a16="http://schemas.microsoft.com/office/drawing/2014/main" id="{27C4C1CB-D407-DBEB-5205-C28908D2C679}"/>
              </a:ext>
            </a:extLst>
          </p:cNvPr>
          <p:cNvSpPr>
            <a:spLocks noGrp="1"/>
          </p:cNvSpPr>
          <p:nvPr>
            <p:ph type="ftr" sz="quarter" idx="11"/>
          </p:nvPr>
        </p:nvSpPr>
        <p:spPr/>
        <p:txBody>
          <a:bodyPr/>
          <a:lstStyle/>
          <a:p>
            <a:endParaRPr lang="en-US" dirty="0"/>
          </a:p>
        </p:txBody>
      </p:sp>
      <p:sp>
        <p:nvSpPr>
          <p:cNvPr id="4" name="Zástupný symbol pro číslo snímku 3">
            <a:extLst>
              <a:ext uri="{FF2B5EF4-FFF2-40B4-BE49-F238E27FC236}">
                <a16:creationId xmlns:a16="http://schemas.microsoft.com/office/drawing/2014/main" id="{351CCDC1-D4CB-7D3C-20B8-A5DEA81D23F6}"/>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4293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6AC40F2-9BAF-074F-1868-FE1923107C05}"/>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obsah 2">
            <a:extLst>
              <a:ext uri="{FF2B5EF4-FFF2-40B4-BE49-F238E27FC236}">
                <a16:creationId xmlns:a16="http://schemas.microsoft.com/office/drawing/2014/main" id="{23895F46-5D50-CCF7-03C4-A0EFEE576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text 3">
            <a:extLst>
              <a:ext uri="{FF2B5EF4-FFF2-40B4-BE49-F238E27FC236}">
                <a16:creationId xmlns:a16="http://schemas.microsoft.com/office/drawing/2014/main" id="{FE4FBA1D-CCA9-B009-9C39-1101B2CA1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429A56F2-1BAF-236F-1933-D370A60F013B}"/>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6" name="Zástupný symbol pro zápatí 5">
            <a:extLst>
              <a:ext uri="{FF2B5EF4-FFF2-40B4-BE49-F238E27FC236}">
                <a16:creationId xmlns:a16="http://schemas.microsoft.com/office/drawing/2014/main" id="{E1854DDC-4F95-BD24-FE78-EAC74632B359}"/>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3228AB6C-7D58-4E7A-90FE-72A3960760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96400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673F6D-E6F1-B82D-F28B-8D6555B56EE1}"/>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a:p>
        </p:txBody>
      </p:sp>
      <p:sp>
        <p:nvSpPr>
          <p:cNvPr id="3" name="Zástupný symbol obrázku 2">
            <a:extLst>
              <a:ext uri="{FF2B5EF4-FFF2-40B4-BE49-F238E27FC236}">
                <a16:creationId xmlns:a16="http://schemas.microsoft.com/office/drawing/2014/main" id="{55525713-84C3-6991-DE26-24BB9E967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Zástupný text 3">
            <a:extLst>
              <a:ext uri="{FF2B5EF4-FFF2-40B4-BE49-F238E27FC236}">
                <a16:creationId xmlns:a16="http://schemas.microsoft.com/office/drawing/2014/main" id="{AAC48CE9-5B02-50D6-1392-09928959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7D35DD06-2E76-F942-CC62-F49C051FFBED}"/>
              </a:ext>
            </a:extLst>
          </p:cNvPr>
          <p:cNvSpPr>
            <a:spLocks noGrp="1"/>
          </p:cNvSpPr>
          <p:nvPr>
            <p:ph type="dt" sz="half" idx="10"/>
          </p:nvPr>
        </p:nvSpPr>
        <p:spPr/>
        <p:txBody>
          <a:bodyPr/>
          <a:lstStyle/>
          <a:p>
            <a:fld id="{5B79B397-A688-4604-91A9-31A825709B71}" type="datetimeFigureOut">
              <a:rPr lang="en-US" smtClean="0"/>
              <a:t>6/12/2024</a:t>
            </a:fld>
            <a:endParaRPr lang="en-US" dirty="0"/>
          </a:p>
        </p:txBody>
      </p:sp>
      <p:sp>
        <p:nvSpPr>
          <p:cNvPr id="6" name="Zástupný symbol pro zápatí 5">
            <a:extLst>
              <a:ext uri="{FF2B5EF4-FFF2-40B4-BE49-F238E27FC236}">
                <a16:creationId xmlns:a16="http://schemas.microsoft.com/office/drawing/2014/main" id="{2981C63B-8A83-8FE2-71A9-D9FA8537560A}"/>
              </a:ext>
            </a:extLst>
          </p:cNvPr>
          <p:cNvSpPr>
            <a:spLocks noGrp="1"/>
          </p:cNvSpPr>
          <p:nvPr>
            <p:ph type="ftr" sz="quarter" idx="11"/>
          </p:nvPr>
        </p:nvSpPr>
        <p:spPr/>
        <p:txBody>
          <a:bodyPr/>
          <a:lstStyle/>
          <a:p>
            <a:endParaRPr lang="en-US" dirty="0"/>
          </a:p>
        </p:txBody>
      </p:sp>
      <p:sp>
        <p:nvSpPr>
          <p:cNvPr id="7" name="Zástupný symbol pro číslo snímku 6">
            <a:extLst>
              <a:ext uri="{FF2B5EF4-FFF2-40B4-BE49-F238E27FC236}">
                <a16:creationId xmlns:a16="http://schemas.microsoft.com/office/drawing/2014/main" id="{E07D8BA3-3E75-A5A2-307C-8CFF56376A7E}"/>
              </a:ext>
            </a:extLst>
          </p:cNvPr>
          <p:cNvSpPr>
            <a:spLocks noGrp="1"/>
          </p:cNvSpPr>
          <p:nvPr>
            <p:ph type="sldNum" sz="quarter" idx="12"/>
          </p:nvPr>
        </p:nvSpPr>
        <p:spPr/>
        <p:txBody>
          <a:bodyPr/>
          <a:lstStyle/>
          <a:p>
            <a:fld id="{9B0CB573-4951-44C1-B078-06F15BCF4D9A}" type="slidenum">
              <a:rPr lang="en-US" smtClean="0"/>
              <a:t>‹#›</a:t>
            </a:fld>
            <a:endParaRPr lang="en-US" dirty="0"/>
          </a:p>
        </p:txBody>
      </p:sp>
    </p:spTree>
    <p:extLst>
      <p:ext uri="{BB962C8B-B14F-4D97-AF65-F5344CB8AC3E}">
        <p14:creationId xmlns:p14="http://schemas.microsoft.com/office/powerpoint/2010/main" val="3836581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B1C389A0-76C2-10ED-BA62-3D861A74B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US"/>
          </a:p>
        </p:txBody>
      </p:sp>
      <p:sp>
        <p:nvSpPr>
          <p:cNvPr id="3" name="Zástupný text 2">
            <a:extLst>
              <a:ext uri="{FF2B5EF4-FFF2-40B4-BE49-F238E27FC236}">
                <a16:creationId xmlns:a16="http://schemas.microsoft.com/office/drawing/2014/main" id="{D1136E1B-D1DF-BBA7-491F-493E48024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a:p>
        </p:txBody>
      </p:sp>
      <p:sp>
        <p:nvSpPr>
          <p:cNvPr id="4" name="Zástupný symbol pro datum 3">
            <a:extLst>
              <a:ext uri="{FF2B5EF4-FFF2-40B4-BE49-F238E27FC236}">
                <a16:creationId xmlns:a16="http://schemas.microsoft.com/office/drawing/2014/main" id="{378BA664-81F4-98D1-BA49-C11AD4CFA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9B397-A688-4604-91A9-31A825709B71}" type="datetimeFigureOut">
              <a:rPr lang="en-US" smtClean="0"/>
              <a:t>6/12/2024</a:t>
            </a:fld>
            <a:endParaRPr lang="en-US" dirty="0"/>
          </a:p>
        </p:txBody>
      </p:sp>
      <p:sp>
        <p:nvSpPr>
          <p:cNvPr id="5" name="Zástupný symbol pro zápatí 4">
            <a:extLst>
              <a:ext uri="{FF2B5EF4-FFF2-40B4-BE49-F238E27FC236}">
                <a16:creationId xmlns:a16="http://schemas.microsoft.com/office/drawing/2014/main" id="{7739EBD2-94B2-56DC-94F0-C8C47E2EEC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Zástupný symbol pro číslo snímku 5">
            <a:extLst>
              <a:ext uri="{FF2B5EF4-FFF2-40B4-BE49-F238E27FC236}">
                <a16:creationId xmlns:a16="http://schemas.microsoft.com/office/drawing/2014/main" id="{46A43C2B-44CB-89ED-765E-DD814E669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CB573-4951-44C1-B078-06F15BCF4D9A}" type="slidenum">
              <a:rPr lang="en-US" smtClean="0"/>
              <a:t>‹#›</a:t>
            </a:fld>
            <a:endParaRPr lang="en-US" dirty="0"/>
          </a:p>
        </p:txBody>
      </p:sp>
    </p:spTree>
    <p:extLst>
      <p:ext uri="{BB962C8B-B14F-4D97-AF65-F5344CB8AC3E}">
        <p14:creationId xmlns:p14="http://schemas.microsoft.com/office/powerpoint/2010/main" val="48297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iki.haskell.org/Applications_and_libraries/Concurrency_and_parallelis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book.realworldhaskell.org/read/using-parse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BB3F53C-3BEA-E137-D3A9-D86678A2E339}"/>
              </a:ext>
            </a:extLst>
          </p:cNvPr>
          <p:cNvSpPr>
            <a:spLocks noGrp="1"/>
          </p:cNvSpPr>
          <p:nvPr>
            <p:ph type="ctrTitle"/>
          </p:nvPr>
        </p:nvSpPr>
        <p:spPr/>
        <p:txBody>
          <a:bodyPr/>
          <a:lstStyle/>
          <a:p>
            <a:r>
              <a:rPr lang="en-US" dirty="0"/>
              <a:t>Tacit programming, n</a:t>
            </a:r>
            <a:r>
              <a:rPr lang="cs-CZ" dirty="0"/>
              <a:t>ávrh a implementace </a:t>
            </a:r>
            <a:r>
              <a:rPr lang="en-US" dirty="0"/>
              <a:t>DSL</a:t>
            </a:r>
          </a:p>
        </p:txBody>
      </p:sp>
      <p:sp>
        <p:nvSpPr>
          <p:cNvPr id="3" name="Podnadpis 2">
            <a:extLst>
              <a:ext uri="{FF2B5EF4-FFF2-40B4-BE49-F238E27FC236}">
                <a16:creationId xmlns:a16="http://schemas.microsoft.com/office/drawing/2014/main" id="{A654392D-DFF3-C57A-087A-88DF0739B319}"/>
              </a:ext>
            </a:extLst>
          </p:cNvPr>
          <p:cNvSpPr>
            <a:spLocks noGrp="1"/>
          </p:cNvSpPr>
          <p:nvPr>
            <p:ph type="subTitle" idx="1"/>
          </p:nvPr>
        </p:nvSpPr>
        <p:spPr/>
        <p:txBody>
          <a:bodyPr/>
          <a:lstStyle/>
          <a:p>
            <a:r>
              <a:rPr lang="cs-CZ" dirty="0"/>
              <a:t>Obhajoba bakalářské práce</a:t>
            </a:r>
          </a:p>
          <a:p>
            <a:endParaRPr lang="cs-CZ" dirty="0"/>
          </a:p>
          <a:p>
            <a:r>
              <a:rPr lang="cs-CZ" dirty="0"/>
              <a:t>Oleg Musijenko</a:t>
            </a:r>
          </a:p>
        </p:txBody>
      </p:sp>
    </p:spTree>
    <p:extLst>
      <p:ext uri="{BB962C8B-B14F-4D97-AF65-F5344CB8AC3E}">
        <p14:creationId xmlns:p14="http://schemas.microsoft.com/office/powerpoint/2010/main" val="1734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5B09B86-A72A-8656-9D10-A0CFEE7AF3A8}"/>
              </a:ext>
            </a:extLst>
          </p:cNvPr>
          <p:cNvSpPr>
            <a:spLocks noGrp="1"/>
          </p:cNvSpPr>
          <p:nvPr>
            <p:ph type="title"/>
          </p:nvPr>
        </p:nvSpPr>
        <p:spPr/>
        <p:txBody>
          <a:bodyPr/>
          <a:lstStyle/>
          <a:p>
            <a:r>
              <a:rPr lang="cs-CZ" dirty="0"/>
              <a:t>Návrh </a:t>
            </a:r>
            <a:r>
              <a:rPr lang="cs-CZ" dirty="0" err="1"/>
              <a:t>tacitního</a:t>
            </a:r>
            <a:r>
              <a:rPr lang="cs-CZ" dirty="0"/>
              <a:t> DSL</a:t>
            </a:r>
            <a:endParaRPr lang="en-US" dirty="0"/>
          </a:p>
        </p:txBody>
      </p:sp>
      <p:pic>
        <p:nvPicPr>
          <p:cNvPr id="11" name="Obrázek 10">
            <a:extLst>
              <a:ext uri="{FF2B5EF4-FFF2-40B4-BE49-F238E27FC236}">
                <a16:creationId xmlns:a16="http://schemas.microsoft.com/office/drawing/2014/main" id="{50904227-6DB9-DF7D-96D7-8ADED5E6A03A}"/>
              </a:ext>
            </a:extLst>
          </p:cNvPr>
          <p:cNvPicPr>
            <a:picLocks noChangeAspect="1"/>
          </p:cNvPicPr>
          <p:nvPr/>
        </p:nvPicPr>
        <p:blipFill>
          <a:blip r:embed="rId3"/>
          <a:stretch>
            <a:fillRect/>
          </a:stretch>
        </p:blipFill>
        <p:spPr>
          <a:xfrm>
            <a:off x="2278183" y="2048246"/>
            <a:ext cx="7635632" cy="1159842"/>
          </a:xfrm>
          <a:prstGeom prst="rect">
            <a:avLst/>
          </a:prstGeom>
        </p:spPr>
      </p:pic>
      <p:pic>
        <p:nvPicPr>
          <p:cNvPr id="12" name="Zástupný obsah 4">
            <a:extLst>
              <a:ext uri="{FF2B5EF4-FFF2-40B4-BE49-F238E27FC236}">
                <a16:creationId xmlns:a16="http://schemas.microsoft.com/office/drawing/2014/main" id="{2CAB35B6-EC89-B51A-2B79-0AAA2E534B00}"/>
              </a:ext>
            </a:extLst>
          </p:cNvPr>
          <p:cNvPicPr>
            <a:picLocks noGrp="1" noChangeAspect="1"/>
          </p:cNvPicPr>
          <p:nvPr>
            <p:ph idx="1"/>
          </p:nvPr>
        </p:nvPicPr>
        <p:blipFill>
          <a:blip r:embed="rId4"/>
          <a:stretch>
            <a:fillRect/>
          </a:stretch>
        </p:blipFill>
        <p:spPr>
          <a:xfrm>
            <a:off x="1985388" y="4229833"/>
            <a:ext cx="8221222" cy="1743318"/>
          </a:xfrm>
        </p:spPr>
      </p:pic>
    </p:spTree>
    <p:extLst>
      <p:ext uri="{BB962C8B-B14F-4D97-AF65-F5344CB8AC3E}">
        <p14:creationId xmlns:p14="http://schemas.microsoft.com/office/powerpoint/2010/main" val="384975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761754-3E19-F001-A63E-8C55A7F13F13}"/>
              </a:ext>
            </a:extLst>
          </p:cNvPr>
          <p:cNvSpPr>
            <a:spLocks noGrp="1"/>
          </p:cNvSpPr>
          <p:nvPr>
            <p:ph type="title"/>
          </p:nvPr>
        </p:nvSpPr>
        <p:spPr/>
        <p:txBody>
          <a:bodyPr/>
          <a:lstStyle/>
          <a:p>
            <a:r>
              <a:rPr lang="en-US" dirty="0"/>
              <a:t>Jak</a:t>
            </a:r>
            <a:r>
              <a:rPr lang="cs-CZ" dirty="0"/>
              <a:t> obecně</a:t>
            </a:r>
            <a:r>
              <a:rPr lang="en-US" dirty="0"/>
              <a:t> implementovat DSL</a:t>
            </a:r>
          </a:p>
        </p:txBody>
      </p:sp>
      <p:pic>
        <p:nvPicPr>
          <p:cNvPr id="5" name="Zástupný obsah 4">
            <a:extLst>
              <a:ext uri="{FF2B5EF4-FFF2-40B4-BE49-F238E27FC236}">
                <a16:creationId xmlns:a16="http://schemas.microsoft.com/office/drawing/2014/main" id="{330131FD-FAD7-6FFA-2D32-9FF212A70D9F}"/>
              </a:ext>
            </a:extLst>
          </p:cNvPr>
          <p:cNvPicPr>
            <a:picLocks noGrp="1" noChangeAspect="1"/>
          </p:cNvPicPr>
          <p:nvPr>
            <p:ph idx="1"/>
          </p:nvPr>
        </p:nvPicPr>
        <p:blipFill>
          <a:blip r:embed="rId3"/>
          <a:stretch>
            <a:fillRect/>
          </a:stretch>
        </p:blipFill>
        <p:spPr>
          <a:xfrm>
            <a:off x="216875" y="2776679"/>
            <a:ext cx="11975125" cy="2395024"/>
          </a:xfrm>
        </p:spPr>
      </p:pic>
    </p:spTree>
    <p:extLst>
      <p:ext uri="{BB962C8B-B14F-4D97-AF65-F5344CB8AC3E}">
        <p14:creationId xmlns:p14="http://schemas.microsoft.com/office/powerpoint/2010/main" val="130626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26FBB81-EA67-2C85-A506-1FE58C7328BF}"/>
              </a:ext>
            </a:extLst>
          </p:cNvPr>
          <p:cNvSpPr>
            <a:spLocks noGrp="1"/>
          </p:cNvSpPr>
          <p:nvPr>
            <p:ph type="title"/>
          </p:nvPr>
        </p:nvSpPr>
        <p:spPr/>
        <p:txBody>
          <a:bodyPr/>
          <a:lstStyle/>
          <a:p>
            <a:r>
              <a:rPr lang="en-US" dirty="0" err="1"/>
              <a:t>Lexer</a:t>
            </a:r>
            <a:r>
              <a:rPr lang="cs-CZ" dirty="0"/>
              <a:t>, </a:t>
            </a:r>
            <a:r>
              <a:rPr lang="en-US" dirty="0"/>
              <a:t>parser</a:t>
            </a:r>
            <a:r>
              <a:rPr lang="cs-CZ" dirty="0"/>
              <a:t> a AST</a:t>
            </a:r>
            <a:endParaRPr lang="en-US" dirty="0"/>
          </a:p>
        </p:txBody>
      </p:sp>
      <p:pic>
        <p:nvPicPr>
          <p:cNvPr id="4" name="Obrázek 3">
            <a:extLst>
              <a:ext uri="{FF2B5EF4-FFF2-40B4-BE49-F238E27FC236}">
                <a16:creationId xmlns:a16="http://schemas.microsoft.com/office/drawing/2014/main" id="{E2169BE9-C3C6-4AD3-1B36-28A39E8932F6}"/>
              </a:ext>
            </a:extLst>
          </p:cNvPr>
          <p:cNvPicPr>
            <a:picLocks noChangeAspect="1"/>
          </p:cNvPicPr>
          <p:nvPr/>
        </p:nvPicPr>
        <p:blipFill>
          <a:blip r:embed="rId3"/>
          <a:stretch>
            <a:fillRect/>
          </a:stretch>
        </p:blipFill>
        <p:spPr>
          <a:xfrm>
            <a:off x="2828469" y="1690688"/>
            <a:ext cx="6535062" cy="3867690"/>
          </a:xfrm>
          <a:prstGeom prst="rect">
            <a:avLst/>
          </a:prstGeom>
        </p:spPr>
      </p:pic>
    </p:spTree>
    <p:extLst>
      <p:ext uri="{BB962C8B-B14F-4D97-AF65-F5344CB8AC3E}">
        <p14:creationId xmlns:p14="http://schemas.microsoft.com/office/powerpoint/2010/main" val="87092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0E68E30-9393-DFD6-2780-82EE14116189}"/>
              </a:ext>
            </a:extLst>
          </p:cNvPr>
          <p:cNvSpPr>
            <a:spLocks noGrp="1"/>
          </p:cNvSpPr>
          <p:nvPr>
            <p:ph type="title"/>
          </p:nvPr>
        </p:nvSpPr>
        <p:spPr/>
        <p:txBody>
          <a:bodyPr/>
          <a:lstStyle/>
          <a:p>
            <a:r>
              <a:rPr lang="cs-CZ" dirty="0"/>
              <a:t>Z AST do </a:t>
            </a:r>
            <a:r>
              <a:rPr lang="cs-CZ" dirty="0" err="1"/>
              <a:t>Template</a:t>
            </a:r>
            <a:r>
              <a:rPr lang="cs-CZ" dirty="0"/>
              <a:t> </a:t>
            </a:r>
            <a:r>
              <a:rPr lang="cs-CZ" dirty="0" err="1"/>
              <a:t>Haskell</a:t>
            </a:r>
            <a:endParaRPr lang="en-US" dirty="0"/>
          </a:p>
        </p:txBody>
      </p:sp>
      <p:sp>
        <p:nvSpPr>
          <p:cNvPr id="3" name="Zástupný obsah 2">
            <a:extLst>
              <a:ext uri="{FF2B5EF4-FFF2-40B4-BE49-F238E27FC236}">
                <a16:creationId xmlns:a16="http://schemas.microsoft.com/office/drawing/2014/main" id="{5AE5D365-4357-4354-3507-E9079FB0202C}"/>
              </a:ext>
            </a:extLst>
          </p:cNvPr>
          <p:cNvSpPr>
            <a:spLocks noGrp="1"/>
          </p:cNvSpPr>
          <p:nvPr>
            <p:ph idx="1"/>
          </p:nvPr>
        </p:nvSpPr>
        <p:spPr>
          <a:xfrm>
            <a:off x="838200" y="1528641"/>
            <a:ext cx="10515600" cy="4351338"/>
          </a:xfrm>
        </p:spPr>
        <p:txBody>
          <a:bodyPr/>
          <a:lstStyle/>
          <a:p>
            <a:r>
              <a:rPr lang="cs-CZ" dirty="0" err="1"/>
              <a:t>Template</a:t>
            </a:r>
            <a:r>
              <a:rPr lang="cs-CZ" dirty="0"/>
              <a:t> </a:t>
            </a:r>
            <a:r>
              <a:rPr lang="cs-CZ" dirty="0" err="1"/>
              <a:t>Haskell</a:t>
            </a:r>
            <a:r>
              <a:rPr lang="cs-CZ" dirty="0"/>
              <a:t> </a:t>
            </a:r>
            <a:r>
              <a:rPr lang="en-US" dirty="0"/>
              <a:t>= Template metaprogramming</a:t>
            </a:r>
          </a:p>
          <a:p>
            <a:r>
              <a:rPr lang="en-US" dirty="0" err="1"/>
              <a:t>Generov</a:t>
            </a:r>
            <a:r>
              <a:rPr lang="cs-CZ" dirty="0" err="1"/>
              <a:t>ání</a:t>
            </a:r>
            <a:r>
              <a:rPr lang="cs-CZ" dirty="0"/>
              <a:t> funkcí při kompilaci, protože je umožněn přístup k samotným tokenům jazyka</a:t>
            </a:r>
          </a:p>
        </p:txBody>
      </p:sp>
      <p:pic>
        <p:nvPicPr>
          <p:cNvPr id="7" name="Obrázek 6">
            <a:extLst>
              <a:ext uri="{FF2B5EF4-FFF2-40B4-BE49-F238E27FC236}">
                <a16:creationId xmlns:a16="http://schemas.microsoft.com/office/drawing/2014/main" id="{1B1402EC-3057-55F4-90F1-21F2FC686724}"/>
              </a:ext>
            </a:extLst>
          </p:cNvPr>
          <p:cNvPicPr>
            <a:picLocks noChangeAspect="1"/>
          </p:cNvPicPr>
          <p:nvPr/>
        </p:nvPicPr>
        <p:blipFill>
          <a:blip r:embed="rId3"/>
          <a:stretch>
            <a:fillRect/>
          </a:stretch>
        </p:blipFill>
        <p:spPr>
          <a:xfrm>
            <a:off x="2247363" y="3007487"/>
            <a:ext cx="7621064" cy="1343212"/>
          </a:xfrm>
          <a:prstGeom prst="rect">
            <a:avLst/>
          </a:prstGeom>
        </p:spPr>
      </p:pic>
      <p:grpSp>
        <p:nvGrpSpPr>
          <p:cNvPr id="12" name="Skupina 11">
            <a:extLst>
              <a:ext uri="{FF2B5EF4-FFF2-40B4-BE49-F238E27FC236}">
                <a16:creationId xmlns:a16="http://schemas.microsoft.com/office/drawing/2014/main" id="{7022C1E9-3883-0664-C847-9A8F95E013FD}"/>
              </a:ext>
            </a:extLst>
          </p:cNvPr>
          <p:cNvGrpSpPr/>
          <p:nvPr/>
        </p:nvGrpSpPr>
        <p:grpSpPr>
          <a:xfrm>
            <a:off x="2247363" y="4350699"/>
            <a:ext cx="7697274" cy="2448267"/>
            <a:chOff x="2247363" y="4350699"/>
            <a:chExt cx="7697274" cy="2448267"/>
          </a:xfrm>
        </p:grpSpPr>
        <p:pic>
          <p:nvPicPr>
            <p:cNvPr id="9" name="Obrázek 8">
              <a:extLst>
                <a:ext uri="{FF2B5EF4-FFF2-40B4-BE49-F238E27FC236}">
                  <a16:creationId xmlns:a16="http://schemas.microsoft.com/office/drawing/2014/main" id="{52AE4B71-D37A-D985-2DF0-B7CB719BC2F5}"/>
                </a:ext>
              </a:extLst>
            </p:cNvPr>
            <p:cNvPicPr>
              <a:picLocks noChangeAspect="1"/>
            </p:cNvPicPr>
            <p:nvPr/>
          </p:nvPicPr>
          <p:blipFill>
            <a:blip r:embed="rId4"/>
            <a:stretch>
              <a:fillRect/>
            </a:stretch>
          </p:blipFill>
          <p:spPr>
            <a:xfrm>
              <a:off x="2247363" y="4350699"/>
              <a:ext cx="7697274" cy="2448267"/>
            </a:xfrm>
            <a:prstGeom prst="rect">
              <a:avLst/>
            </a:prstGeom>
          </p:spPr>
        </p:pic>
        <p:pic>
          <p:nvPicPr>
            <p:cNvPr id="4" name="Obrázek 3">
              <a:extLst>
                <a:ext uri="{FF2B5EF4-FFF2-40B4-BE49-F238E27FC236}">
                  <a16:creationId xmlns:a16="http://schemas.microsoft.com/office/drawing/2014/main" id="{BAD48F79-D90A-CDFC-264B-29DA424414AC}"/>
                </a:ext>
              </a:extLst>
            </p:cNvPr>
            <p:cNvPicPr>
              <a:picLocks noChangeAspect="1"/>
            </p:cNvPicPr>
            <p:nvPr/>
          </p:nvPicPr>
          <p:blipFill rotWithShape="1">
            <a:blip r:embed="rId3"/>
            <a:srcRect l="23580" t="84184" r="42476" b="3016"/>
            <a:stretch/>
          </p:blipFill>
          <p:spPr>
            <a:xfrm>
              <a:off x="4908061" y="6589912"/>
              <a:ext cx="2586893" cy="171938"/>
            </a:xfrm>
            <a:prstGeom prst="rect">
              <a:avLst/>
            </a:prstGeom>
          </p:spPr>
        </p:pic>
        <p:pic>
          <p:nvPicPr>
            <p:cNvPr id="6" name="Obrázek 5">
              <a:extLst>
                <a:ext uri="{FF2B5EF4-FFF2-40B4-BE49-F238E27FC236}">
                  <a16:creationId xmlns:a16="http://schemas.microsoft.com/office/drawing/2014/main" id="{9FE3BBA2-0904-00C1-2DE0-B195A31BE68A}"/>
                </a:ext>
              </a:extLst>
            </p:cNvPr>
            <p:cNvPicPr>
              <a:picLocks noChangeAspect="1"/>
            </p:cNvPicPr>
            <p:nvPr/>
          </p:nvPicPr>
          <p:blipFill>
            <a:blip r:embed="rId5"/>
            <a:stretch>
              <a:fillRect/>
            </a:stretch>
          </p:blipFill>
          <p:spPr>
            <a:xfrm>
              <a:off x="4859530" y="6571354"/>
              <a:ext cx="97061" cy="209054"/>
            </a:xfrm>
            <a:prstGeom prst="rect">
              <a:avLst/>
            </a:prstGeom>
          </p:spPr>
        </p:pic>
        <p:pic>
          <p:nvPicPr>
            <p:cNvPr id="10" name="Obrázek 9">
              <a:extLst>
                <a:ext uri="{FF2B5EF4-FFF2-40B4-BE49-F238E27FC236}">
                  <a16:creationId xmlns:a16="http://schemas.microsoft.com/office/drawing/2014/main" id="{10E84AE4-E2D5-510B-FFB7-2448CD508896}"/>
                </a:ext>
              </a:extLst>
            </p:cNvPr>
            <p:cNvPicPr>
              <a:picLocks noChangeAspect="1"/>
            </p:cNvPicPr>
            <p:nvPr/>
          </p:nvPicPr>
          <p:blipFill>
            <a:blip r:embed="rId5"/>
            <a:stretch>
              <a:fillRect/>
            </a:stretch>
          </p:blipFill>
          <p:spPr>
            <a:xfrm flipH="1">
              <a:off x="7437808" y="6546443"/>
              <a:ext cx="105677" cy="227612"/>
            </a:xfrm>
            <a:prstGeom prst="rect">
              <a:avLst/>
            </a:prstGeom>
          </p:spPr>
        </p:pic>
        <p:pic>
          <p:nvPicPr>
            <p:cNvPr id="11" name="Obrázek 10">
              <a:extLst>
                <a:ext uri="{FF2B5EF4-FFF2-40B4-BE49-F238E27FC236}">
                  <a16:creationId xmlns:a16="http://schemas.microsoft.com/office/drawing/2014/main" id="{E5F79B98-B0BE-0E99-AAF8-4A24D6EC336F}"/>
                </a:ext>
              </a:extLst>
            </p:cNvPr>
            <p:cNvPicPr>
              <a:picLocks noChangeAspect="1"/>
            </p:cNvPicPr>
            <p:nvPr/>
          </p:nvPicPr>
          <p:blipFill>
            <a:blip r:embed="rId5"/>
            <a:stretch>
              <a:fillRect/>
            </a:stretch>
          </p:blipFill>
          <p:spPr>
            <a:xfrm flipH="1">
              <a:off x="7519871" y="6550348"/>
              <a:ext cx="105677" cy="227612"/>
            </a:xfrm>
            <a:prstGeom prst="rect">
              <a:avLst/>
            </a:prstGeom>
          </p:spPr>
        </p:pic>
      </p:grpSp>
    </p:spTree>
    <p:extLst>
      <p:ext uri="{BB962C8B-B14F-4D97-AF65-F5344CB8AC3E}">
        <p14:creationId xmlns:p14="http://schemas.microsoft.com/office/powerpoint/2010/main" val="100805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486D57-DFCE-C974-4AF1-CA4A502A2D19}"/>
              </a:ext>
            </a:extLst>
          </p:cNvPr>
          <p:cNvSpPr>
            <a:spLocks noGrp="1"/>
          </p:cNvSpPr>
          <p:nvPr>
            <p:ph type="title"/>
          </p:nvPr>
        </p:nvSpPr>
        <p:spPr/>
        <p:txBody>
          <a:bodyPr/>
          <a:lstStyle/>
          <a:p>
            <a:r>
              <a:rPr lang="cs-CZ" dirty="0"/>
              <a:t>Příklady užití </a:t>
            </a:r>
            <a:r>
              <a:rPr lang="en-US" dirty="0"/>
              <a:t>– 3D</a:t>
            </a:r>
          </a:p>
        </p:txBody>
      </p:sp>
      <p:sp>
        <p:nvSpPr>
          <p:cNvPr id="4" name="Zástupný obsah 3">
            <a:extLst>
              <a:ext uri="{FF2B5EF4-FFF2-40B4-BE49-F238E27FC236}">
                <a16:creationId xmlns:a16="http://schemas.microsoft.com/office/drawing/2014/main" id="{93B3EFE5-CF69-0629-8ED2-15B90AD66794}"/>
              </a:ext>
            </a:extLst>
          </p:cNvPr>
          <p:cNvSpPr>
            <a:spLocks noGrp="1"/>
          </p:cNvSpPr>
          <p:nvPr>
            <p:ph sz="half" idx="1"/>
          </p:nvPr>
        </p:nvSpPr>
        <p:spPr/>
        <p:txBody>
          <a:bodyPr/>
          <a:lstStyle/>
          <a:p>
            <a:r>
              <a:rPr lang="cs-CZ" dirty="0"/>
              <a:t>Zpracování scén v 3D editoru</a:t>
            </a:r>
            <a:endParaRPr lang="en-US" dirty="0"/>
          </a:p>
        </p:txBody>
      </p:sp>
      <p:pic>
        <p:nvPicPr>
          <p:cNvPr id="7" name="Obrázek 6">
            <a:extLst>
              <a:ext uri="{FF2B5EF4-FFF2-40B4-BE49-F238E27FC236}">
                <a16:creationId xmlns:a16="http://schemas.microsoft.com/office/drawing/2014/main" id="{86CBC30B-36A2-A3FC-C30E-D1BDCD966AE0}"/>
              </a:ext>
            </a:extLst>
          </p:cNvPr>
          <p:cNvPicPr>
            <a:picLocks noChangeAspect="1"/>
          </p:cNvPicPr>
          <p:nvPr/>
        </p:nvPicPr>
        <p:blipFill>
          <a:blip r:embed="rId3"/>
          <a:stretch>
            <a:fillRect/>
          </a:stretch>
        </p:blipFill>
        <p:spPr>
          <a:xfrm>
            <a:off x="0" y="3098462"/>
            <a:ext cx="6031210" cy="1805663"/>
          </a:xfrm>
          <a:prstGeom prst="rect">
            <a:avLst/>
          </a:prstGeom>
        </p:spPr>
      </p:pic>
      <p:pic>
        <p:nvPicPr>
          <p:cNvPr id="9" name="Obrázek 8">
            <a:extLst>
              <a:ext uri="{FF2B5EF4-FFF2-40B4-BE49-F238E27FC236}">
                <a16:creationId xmlns:a16="http://schemas.microsoft.com/office/drawing/2014/main" id="{962E4B82-C720-27C5-17F4-C73603999A04}"/>
              </a:ext>
            </a:extLst>
          </p:cNvPr>
          <p:cNvPicPr>
            <a:picLocks noChangeAspect="1"/>
          </p:cNvPicPr>
          <p:nvPr/>
        </p:nvPicPr>
        <p:blipFill>
          <a:blip r:embed="rId4"/>
          <a:stretch>
            <a:fillRect/>
          </a:stretch>
        </p:blipFill>
        <p:spPr>
          <a:xfrm>
            <a:off x="6581551" y="1690688"/>
            <a:ext cx="5405596" cy="4943231"/>
          </a:xfrm>
          <a:prstGeom prst="rect">
            <a:avLst/>
          </a:prstGeom>
        </p:spPr>
      </p:pic>
    </p:spTree>
    <p:extLst>
      <p:ext uri="{BB962C8B-B14F-4D97-AF65-F5344CB8AC3E}">
        <p14:creationId xmlns:p14="http://schemas.microsoft.com/office/powerpoint/2010/main" val="330856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4773B1C-060C-496E-9D70-6F0BCC2ACFF1}"/>
              </a:ext>
            </a:extLst>
          </p:cNvPr>
          <p:cNvSpPr>
            <a:spLocks noGrp="1"/>
          </p:cNvSpPr>
          <p:nvPr>
            <p:ph type="title"/>
          </p:nvPr>
        </p:nvSpPr>
        <p:spPr/>
        <p:txBody>
          <a:bodyPr/>
          <a:lstStyle/>
          <a:p>
            <a:r>
              <a:rPr lang="cs-CZ" dirty="0"/>
              <a:t>Příklady užití</a:t>
            </a:r>
            <a:r>
              <a:rPr lang="en-US" dirty="0"/>
              <a:t> – web scraping</a:t>
            </a:r>
          </a:p>
        </p:txBody>
      </p:sp>
      <p:pic>
        <p:nvPicPr>
          <p:cNvPr id="11" name="Zástupný obsah 10">
            <a:extLst>
              <a:ext uri="{FF2B5EF4-FFF2-40B4-BE49-F238E27FC236}">
                <a16:creationId xmlns:a16="http://schemas.microsoft.com/office/drawing/2014/main" id="{2C0EDA1F-1CDD-D5B1-8F80-9E76B80A4553}"/>
              </a:ext>
            </a:extLst>
          </p:cNvPr>
          <p:cNvPicPr>
            <a:picLocks noGrp="1" noChangeAspect="1"/>
          </p:cNvPicPr>
          <p:nvPr>
            <p:ph sz="half" idx="1"/>
          </p:nvPr>
        </p:nvPicPr>
        <p:blipFill>
          <a:blip r:embed="rId3"/>
          <a:stretch>
            <a:fillRect/>
          </a:stretch>
        </p:blipFill>
        <p:spPr>
          <a:xfrm>
            <a:off x="635000" y="1466117"/>
            <a:ext cx="4874846" cy="5295301"/>
          </a:xfrm>
        </p:spPr>
      </p:pic>
      <p:grpSp>
        <p:nvGrpSpPr>
          <p:cNvPr id="9" name="Skupina 8">
            <a:extLst>
              <a:ext uri="{FF2B5EF4-FFF2-40B4-BE49-F238E27FC236}">
                <a16:creationId xmlns:a16="http://schemas.microsoft.com/office/drawing/2014/main" id="{50458FCD-3754-3BE3-EA3D-37B5FC20DCF8}"/>
              </a:ext>
            </a:extLst>
          </p:cNvPr>
          <p:cNvGrpSpPr/>
          <p:nvPr/>
        </p:nvGrpSpPr>
        <p:grpSpPr>
          <a:xfrm>
            <a:off x="5916247" y="2719754"/>
            <a:ext cx="6181969" cy="2160195"/>
            <a:chOff x="341750" y="1535531"/>
            <a:chExt cx="7725853" cy="2151621"/>
          </a:xfrm>
        </p:grpSpPr>
        <p:pic>
          <p:nvPicPr>
            <p:cNvPr id="6" name="Obrázek 5">
              <a:extLst>
                <a:ext uri="{FF2B5EF4-FFF2-40B4-BE49-F238E27FC236}">
                  <a16:creationId xmlns:a16="http://schemas.microsoft.com/office/drawing/2014/main" id="{5FADCC47-6CB4-D881-22D0-70B32024D3AC}"/>
                </a:ext>
              </a:extLst>
            </p:cNvPr>
            <p:cNvPicPr>
              <a:picLocks noChangeAspect="1"/>
            </p:cNvPicPr>
            <p:nvPr/>
          </p:nvPicPr>
          <p:blipFill rotWithShape="1">
            <a:blip r:embed="rId4"/>
            <a:srcRect b="67995"/>
            <a:stretch/>
          </p:blipFill>
          <p:spPr>
            <a:xfrm>
              <a:off x="341750" y="1535531"/>
              <a:ext cx="7725853" cy="1442131"/>
            </a:xfrm>
            <a:prstGeom prst="rect">
              <a:avLst/>
            </a:prstGeom>
          </p:spPr>
        </p:pic>
        <p:pic>
          <p:nvPicPr>
            <p:cNvPr id="8" name="Obrázek 7">
              <a:extLst>
                <a:ext uri="{FF2B5EF4-FFF2-40B4-BE49-F238E27FC236}">
                  <a16:creationId xmlns:a16="http://schemas.microsoft.com/office/drawing/2014/main" id="{BA91218A-D5D2-85A8-71C3-D61F2A79F423}"/>
                </a:ext>
              </a:extLst>
            </p:cNvPr>
            <p:cNvPicPr>
              <a:picLocks noChangeAspect="1"/>
            </p:cNvPicPr>
            <p:nvPr/>
          </p:nvPicPr>
          <p:blipFill rotWithShape="1">
            <a:blip r:embed="rId4"/>
            <a:srcRect t="84254"/>
            <a:stretch/>
          </p:blipFill>
          <p:spPr>
            <a:xfrm>
              <a:off x="341750" y="2977662"/>
              <a:ext cx="7725853" cy="709490"/>
            </a:xfrm>
            <a:prstGeom prst="rect">
              <a:avLst/>
            </a:prstGeom>
          </p:spPr>
        </p:pic>
      </p:grpSp>
      <p:pic>
        <p:nvPicPr>
          <p:cNvPr id="3" name="Obrázek 2">
            <a:extLst>
              <a:ext uri="{FF2B5EF4-FFF2-40B4-BE49-F238E27FC236}">
                <a16:creationId xmlns:a16="http://schemas.microsoft.com/office/drawing/2014/main" id="{FAD34267-5A9F-C8D6-F677-4268AF4E0763}"/>
              </a:ext>
            </a:extLst>
          </p:cNvPr>
          <p:cNvPicPr>
            <a:picLocks noChangeAspect="1"/>
          </p:cNvPicPr>
          <p:nvPr/>
        </p:nvPicPr>
        <p:blipFill rotWithShape="1">
          <a:blip r:embed="rId4"/>
          <a:srcRect l="68269" t="90688" r="5064" b="4648"/>
          <a:stretch/>
        </p:blipFill>
        <p:spPr>
          <a:xfrm>
            <a:off x="10652369" y="4167632"/>
            <a:ext cx="1438031" cy="206736"/>
          </a:xfrm>
          <a:prstGeom prst="rect">
            <a:avLst/>
          </a:prstGeom>
        </p:spPr>
      </p:pic>
    </p:spTree>
    <p:extLst>
      <p:ext uri="{BB962C8B-B14F-4D97-AF65-F5344CB8AC3E}">
        <p14:creationId xmlns:p14="http://schemas.microsoft.com/office/powerpoint/2010/main" val="154865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7B00136-E347-B07F-2229-9CB77680BFE9}"/>
              </a:ext>
            </a:extLst>
          </p:cNvPr>
          <p:cNvSpPr>
            <a:spLocks noGrp="1"/>
          </p:cNvSpPr>
          <p:nvPr>
            <p:ph type="title"/>
          </p:nvPr>
        </p:nvSpPr>
        <p:spPr/>
        <p:txBody>
          <a:bodyPr/>
          <a:lstStyle/>
          <a:p>
            <a:r>
              <a:rPr lang="en-US" dirty="0"/>
              <a:t>P</a:t>
            </a:r>
            <a:r>
              <a:rPr lang="cs-CZ" dirty="0" err="1"/>
              <a:t>říklady</a:t>
            </a:r>
            <a:r>
              <a:rPr lang="cs-CZ" dirty="0"/>
              <a:t> užití </a:t>
            </a:r>
            <a:r>
              <a:rPr lang="en-US" dirty="0"/>
              <a:t>– clustering</a:t>
            </a:r>
          </a:p>
        </p:txBody>
      </p:sp>
      <p:pic>
        <p:nvPicPr>
          <p:cNvPr id="6" name="Zástupný obsah 5">
            <a:extLst>
              <a:ext uri="{FF2B5EF4-FFF2-40B4-BE49-F238E27FC236}">
                <a16:creationId xmlns:a16="http://schemas.microsoft.com/office/drawing/2014/main" id="{0EE6D78A-7D00-838D-C3DA-C2517F5125F0}"/>
              </a:ext>
            </a:extLst>
          </p:cNvPr>
          <p:cNvPicPr>
            <a:picLocks noGrp="1" noChangeAspect="1"/>
          </p:cNvPicPr>
          <p:nvPr>
            <p:ph sz="half" idx="1"/>
          </p:nvPr>
        </p:nvPicPr>
        <p:blipFill>
          <a:blip r:embed="rId3"/>
          <a:stretch>
            <a:fillRect/>
          </a:stretch>
        </p:blipFill>
        <p:spPr>
          <a:xfrm>
            <a:off x="1268123" y="1690688"/>
            <a:ext cx="3936924" cy="4942485"/>
          </a:xfrm>
        </p:spPr>
      </p:pic>
      <p:pic>
        <p:nvPicPr>
          <p:cNvPr id="8" name="Obrázek 7">
            <a:extLst>
              <a:ext uri="{FF2B5EF4-FFF2-40B4-BE49-F238E27FC236}">
                <a16:creationId xmlns:a16="http://schemas.microsoft.com/office/drawing/2014/main" id="{79635D71-5155-D24A-833D-F9F9B4F7BEF9}"/>
              </a:ext>
            </a:extLst>
          </p:cNvPr>
          <p:cNvPicPr>
            <a:picLocks noChangeAspect="1"/>
          </p:cNvPicPr>
          <p:nvPr/>
        </p:nvPicPr>
        <p:blipFill>
          <a:blip r:embed="rId4"/>
          <a:stretch>
            <a:fillRect/>
          </a:stretch>
        </p:blipFill>
        <p:spPr>
          <a:xfrm>
            <a:off x="7308502" y="1618301"/>
            <a:ext cx="3136124" cy="4874574"/>
          </a:xfrm>
          <a:prstGeom prst="rect">
            <a:avLst/>
          </a:prstGeom>
        </p:spPr>
      </p:pic>
    </p:spTree>
    <p:extLst>
      <p:ext uri="{BB962C8B-B14F-4D97-AF65-F5344CB8AC3E}">
        <p14:creationId xmlns:p14="http://schemas.microsoft.com/office/powerpoint/2010/main" val="83199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EA8285-8E98-6EBC-FB7C-9FA474BFBE6B}"/>
              </a:ext>
            </a:extLst>
          </p:cNvPr>
          <p:cNvSpPr>
            <a:spLocks noGrp="1"/>
          </p:cNvSpPr>
          <p:nvPr>
            <p:ph type="title"/>
          </p:nvPr>
        </p:nvSpPr>
        <p:spPr/>
        <p:txBody>
          <a:bodyPr/>
          <a:lstStyle/>
          <a:p>
            <a:r>
              <a:rPr lang="cs-CZ" dirty="0"/>
              <a:t>Výsledek?</a:t>
            </a:r>
            <a:endParaRPr lang="en-US" dirty="0"/>
          </a:p>
        </p:txBody>
      </p:sp>
      <p:pic>
        <p:nvPicPr>
          <p:cNvPr id="6" name="Obrázek 5">
            <a:extLst>
              <a:ext uri="{FF2B5EF4-FFF2-40B4-BE49-F238E27FC236}">
                <a16:creationId xmlns:a16="http://schemas.microsoft.com/office/drawing/2014/main" id="{35F47512-7641-2EBE-3643-12F5C285D0BB}"/>
              </a:ext>
            </a:extLst>
          </p:cNvPr>
          <p:cNvPicPr>
            <a:picLocks noChangeAspect="1"/>
          </p:cNvPicPr>
          <p:nvPr/>
        </p:nvPicPr>
        <p:blipFill>
          <a:blip r:embed="rId3"/>
          <a:stretch>
            <a:fillRect/>
          </a:stretch>
        </p:blipFill>
        <p:spPr>
          <a:xfrm>
            <a:off x="2175915" y="1433234"/>
            <a:ext cx="7840169" cy="3991532"/>
          </a:xfrm>
          <a:prstGeom prst="rect">
            <a:avLst/>
          </a:prstGeom>
        </p:spPr>
      </p:pic>
      <p:sp>
        <p:nvSpPr>
          <p:cNvPr id="7" name="Ovál 6">
            <a:extLst>
              <a:ext uri="{FF2B5EF4-FFF2-40B4-BE49-F238E27FC236}">
                <a16:creationId xmlns:a16="http://schemas.microsoft.com/office/drawing/2014/main" id="{E0898835-E82A-6C4F-3D3D-ED571FD73E2F}"/>
              </a:ext>
            </a:extLst>
          </p:cNvPr>
          <p:cNvSpPr/>
          <p:nvPr/>
        </p:nvSpPr>
        <p:spPr>
          <a:xfrm>
            <a:off x="2254576" y="2790057"/>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ál 7">
            <a:extLst>
              <a:ext uri="{FF2B5EF4-FFF2-40B4-BE49-F238E27FC236}">
                <a16:creationId xmlns:a16="http://schemas.microsoft.com/office/drawing/2014/main" id="{43F9581C-15CF-C40E-F122-E682462A8424}"/>
              </a:ext>
            </a:extLst>
          </p:cNvPr>
          <p:cNvSpPr/>
          <p:nvPr/>
        </p:nvSpPr>
        <p:spPr>
          <a:xfrm>
            <a:off x="2254576" y="4492868"/>
            <a:ext cx="4446954" cy="381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412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42C4A87-CCE7-99BF-E3C7-07048926E1F5}"/>
              </a:ext>
            </a:extLst>
          </p:cNvPr>
          <p:cNvSpPr>
            <a:spLocks noGrp="1"/>
          </p:cNvSpPr>
          <p:nvPr>
            <p:ph type="title"/>
          </p:nvPr>
        </p:nvSpPr>
        <p:spPr/>
        <p:txBody>
          <a:bodyPr/>
          <a:lstStyle/>
          <a:p>
            <a:r>
              <a:rPr lang="cs-CZ" dirty="0"/>
              <a:t>Vylepšení do budoucna</a:t>
            </a:r>
            <a:endParaRPr lang="en-US" dirty="0"/>
          </a:p>
        </p:txBody>
      </p:sp>
      <p:sp>
        <p:nvSpPr>
          <p:cNvPr id="6" name="Zástupný obsah 5">
            <a:extLst>
              <a:ext uri="{FF2B5EF4-FFF2-40B4-BE49-F238E27FC236}">
                <a16:creationId xmlns:a16="http://schemas.microsoft.com/office/drawing/2014/main" id="{F57CDACE-F58F-10E7-503C-D8DF0A06A505}"/>
              </a:ext>
            </a:extLst>
          </p:cNvPr>
          <p:cNvSpPr>
            <a:spLocks noGrp="1"/>
          </p:cNvSpPr>
          <p:nvPr>
            <p:ph idx="1"/>
          </p:nvPr>
        </p:nvSpPr>
        <p:spPr/>
        <p:txBody>
          <a:bodyPr/>
          <a:lstStyle/>
          <a:p>
            <a:r>
              <a:rPr lang="en-US" dirty="0" err="1"/>
              <a:t>Lep</a:t>
            </a:r>
            <a:r>
              <a:rPr lang="cs-CZ" dirty="0" err="1"/>
              <a:t>ší</a:t>
            </a:r>
            <a:r>
              <a:rPr lang="cs-CZ" dirty="0"/>
              <a:t> dokumentace</a:t>
            </a:r>
          </a:p>
          <a:p>
            <a:r>
              <a:rPr lang="cs-CZ" dirty="0"/>
              <a:t>Kontejner pro zkoušku DSL</a:t>
            </a:r>
            <a:endParaRPr lang="en-US" dirty="0"/>
          </a:p>
          <a:p>
            <a:r>
              <a:rPr lang="cs-CZ" dirty="0"/>
              <a:t>Tvorba </a:t>
            </a:r>
            <a:r>
              <a:rPr lang="cs-CZ" dirty="0" err="1"/>
              <a:t>threadů</a:t>
            </a:r>
            <a:r>
              <a:rPr lang="cs-CZ" dirty="0"/>
              <a:t> na začátku programu a udržet je na živu</a:t>
            </a:r>
          </a:p>
          <a:p>
            <a:r>
              <a:rPr lang="cs-CZ" dirty="0" err="1"/>
              <a:t>Haskelyzer</a:t>
            </a:r>
            <a:r>
              <a:rPr lang="cs-CZ" dirty="0"/>
              <a:t> momentálně nepodporuje základní konstanty</a:t>
            </a:r>
          </a:p>
          <a:p>
            <a:r>
              <a:rPr lang="cs-CZ" dirty="0" err="1"/>
              <a:t>Caching</a:t>
            </a:r>
            <a:r>
              <a:rPr lang="cs-CZ" dirty="0"/>
              <a:t> a duplikace stejných funkcí</a:t>
            </a:r>
          </a:p>
        </p:txBody>
      </p:sp>
    </p:spTree>
    <p:extLst>
      <p:ext uri="{BB962C8B-B14F-4D97-AF65-F5344CB8AC3E}">
        <p14:creationId xmlns:p14="http://schemas.microsoft.com/office/powerpoint/2010/main" val="238652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adpis 4">
            <a:extLst>
              <a:ext uri="{FF2B5EF4-FFF2-40B4-BE49-F238E27FC236}">
                <a16:creationId xmlns:a16="http://schemas.microsoft.com/office/drawing/2014/main" id="{7D8719CF-C106-7F5C-671F-F382C0164FB7}"/>
              </a:ext>
            </a:extLst>
          </p:cNvPr>
          <p:cNvSpPr>
            <a:spLocks noGrp="1"/>
          </p:cNvSpPr>
          <p:nvPr>
            <p:ph type="title"/>
          </p:nvPr>
        </p:nvSpPr>
        <p:spPr>
          <a:xfrm>
            <a:off x="838200" y="2766218"/>
            <a:ext cx="10515600" cy="1325563"/>
          </a:xfrm>
        </p:spPr>
        <p:txBody>
          <a:bodyPr/>
          <a:lstStyle/>
          <a:p>
            <a:pPr algn="ctr"/>
            <a:r>
              <a:rPr lang="cs-CZ" dirty="0"/>
              <a:t>Děkuji za pozornost</a:t>
            </a:r>
            <a:endParaRPr lang="en-US" dirty="0"/>
          </a:p>
        </p:txBody>
      </p:sp>
    </p:spTree>
    <p:extLst>
      <p:ext uri="{BB962C8B-B14F-4D97-AF65-F5344CB8AC3E}">
        <p14:creationId xmlns:p14="http://schemas.microsoft.com/office/powerpoint/2010/main" val="1254414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E4179BF-C205-75E1-4187-8A31CF01AA1B}"/>
              </a:ext>
            </a:extLst>
          </p:cNvPr>
          <p:cNvSpPr>
            <a:spLocks noGrp="1"/>
          </p:cNvSpPr>
          <p:nvPr>
            <p:ph type="title"/>
          </p:nvPr>
        </p:nvSpPr>
        <p:spPr/>
        <p:txBody>
          <a:bodyPr/>
          <a:lstStyle/>
          <a:p>
            <a:r>
              <a:rPr lang="cs-CZ" dirty="0"/>
              <a:t>Cíle práce </a:t>
            </a:r>
            <a:endParaRPr lang="en-US" dirty="0"/>
          </a:p>
        </p:txBody>
      </p:sp>
      <p:sp>
        <p:nvSpPr>
          <p:cNvPr id="3" name="Zástupný obsah 2">
            <a:extLst>
              <a:ext uri="{FF2B5EF4-FFF2-40B4-BE49-F238E27FC236}">
                <a16:creationId xmlns:a16="http://schemas.microsoft.com/office/drawing/2014/main" id="{714A9FFB-844A-A149-5924-ED0C40C75B23}"/>
              </a:ext>
            </a:extLst>
          </p:cNvPr>
          <p:cNvSpPr>
            <a:spLocks noGrp="1"/>
          </p:cNvSpPr>
          <p:nvPr>
            <p:ph idx="1"/>
          </p:nvPr>
        </p:nvSpPr>
        <p:spPr/>
        <p:txBody>
          <a:bodyPr/>
          <a:lstStyle/>
          <a:p>
            <a:r>
              <a:rPr lang="cs-CZ" dirty="0"/>
              <a:t>Zkoumání </a:t>
            </a:r>
            <a:r>
              <a:rPr lang="cs-CZ" dirty="0" err="1"/>
              <a:t>Tacit</a:t>
            </a:r>
            <a:r>
              <a:rPr lang="cs-CZ" dirty="0"/>
              <a:t> </a:t>
            </a:r>
            <a:r>
              <a:rPr lang="cs-CZ" dirty="0" err="1"/>
              <a:t>programmingu</a:t>
            </a:r>
            <a:endParaRPr lang="cs-CZ" dirty="0"/>
          </a:p>
          <a:p>
            <a:r>
              <a:rPr lang="cs-CZ" dirty="0"/>
              <a:t>Zkoumání DSL</a:t>
            </a:r>
          </a:p>
          <a:p>
            <a:r>
              <a:rPr lang="cs-CZ" dirty="0"/>
              <a:t>Vytvoření </a:t>
            </a:r>
            <a:r>
              <a:rPr lang="cs-CZ" dirty="0" err="1"/>
              <a:t>parseru</a:t>
            </a:r>
            <a:endParaRPr lang="cs-CZ" dirty="0"/>
          </a:p>
          <a:p>
            <a:r>
              <a:rPr lang="cs-CZ" dirty="0"/>
              <a:t>Implementovat výstup </a:t>
            </a:r>
            <a:r>
              <a:rPr lang="cs-CZ" dirty="0" err="1"/>
              <a:t>parseru</a:t>
            </a:r>
            <a:r>
              <a:rPr lang="cs-CZ" dirty="0"/>
              <a:t> (AST) do vlastního DSL pro souběžnost (</a:t>
            </a:r>
            <a:r>
              <a:rPr lang="cs-CZ" dirty="0" err="1"/>
              <a:t>concurrency</a:t>
            </a:r>
            <a:r>
              <a:rPr lang="cs-CZ" dirty="0"/>
              <a:t>)</a:t>
            </a:r>
          </a:p>
          <a:p>
            <a:r>
              <a:rPr lang="cs-CZ" dirty="0"/>
              <a:t>Příklady užití</a:t>
            </a:r>
          </a:p>
        </p:txBody>
      </p:sp>
    </p:spTree>
    <p:extLst>
      <p:ext uri="{BB962C8B-B14F-4D97-AF65-F5344CB8AC3E}">
        <p14:creationId xmlns:p14="http://schemas.microsoft.com/office/powerpoint/2010/main" val="586127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4549EEC-24A6-D712-BCB3-F5DDD28428E0}"/>
              </a:ext>
            </a:extLst>
          </p:cNvPr>
          <p:cNvSpPr>
            <a:spLocks noGrp="1"/>
          </p:cNvSpPr>
          <p:nvPr>
            <p:ph type="title"/>
          </p:nvPr>
        </p:nvSpPr>
        <p:spPr/>
        <p:txBody>
          <a:bodyPr/>
          <a:lstStyle/>
          <a:p>
            <a:r>
              <a:rPr lang="en-US" dirty="0" err="1"/>
              <a:t>Motivace</a:t>
            </a:r>
            <a:endParaRPr lang="en-US" dirty="0"/>
          </a:p>
        </p:txBody>
      </p:sp>
      <p:pic>
        <p:nvPicPr>
          <p:cNvPr id="4" name="Obrázek 3">
            <a:extLst>
              <a:ext uri="{FF2B5EF4-FFF2-40B4-BE49-F238E27FC236}">
                <a16:creationId xmlns:a16="http://schemas.microsoft.com/office/drawing/2014/main" id="{D88376C7-0CB0-03C5-25CF-C682C47BB535}"/>
              </a:ext>
            </a:extLst>
          </p:cNvPr>
          <p:cNvPicPr>
            <a:picLocks noChangeAspect="1"/>
          </p:cNvPicPr>
          <p:nvPr/>
        </p:nvPicPr>
        <p:blipFill>
          <a:blip r:embed="rId3"/>
          <a:stretch>
            <a:fillRect/>
          </a:stretch>
        </p:blipFill>
        <p:spPr>
          <a:xfrm>
            <a:off x="3523263" y="1484922"/>
            <a:ext cx="5145473" cy="5373077"/>
          </a:xfrm>
          <a:prstGeom prst="rect">
            <a:avLst/>
          </a:prstGeom>
        </p:spPr>
      </p:pic>
    </p:spTree>
    <p:extLst>
      <p:ext uri="{BB962C8B-B14F-4D97-AF65-F5344CB8AC3E}">
        <p14:creationId xmlns:p14="http://schemas.microsoft.com/office/powerpoint/2010/main" val="362547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C410B31-FBFC-A9FA-F1CA-9E6652C62E4F}"/>
              </a:ext>
            </a:extLst>
          </p:cNvPr>
          <p:cNvSpPr>
            <a:spLocks noGrp="1"/>
          </p:cNvSpPr>
          <p:nvPr>
            <p:ph type="title"/>
          </p:nvPr>
        </p:nvSpPr>
        <p:spPr/>
        <p:txBody>
          <a:bodyPr/>
          <a:lstStyle/>
          <a:p>
            <a:r>
              <a:rPr lang="cs-CZ" dirty="0"/>
              <a:t>Usnadnění práce </a:t>
            </a:r>
            <a:r>
              <a:rPr lang="en-US" dirty="0"/>
              <a:t>se </a:t>
            </a:r>
            <a:r>
              <a:rPr lang="cs-CZ" dirty="0"/>
              <a:t>souběžností</a:t>
            </a:r>
            <a:endParaRPr lang="en-US" dirty="0"/>
          </a:p>
        </p:txBody>
      </p:sp>
      <p:pic>
        <p:nvPicPr>
          <p:cNvPr id="9" name="Obrázek 8">
            <a:extLst>
              <a:ext uri="{FF2B5EF4-FFF2-40B4-BE49-F238E27FC236}">
                <a16:creationId xmlns:a16="http://schemas.microsoft.com/office/drawing/2014/main" id="{F9DD13A4-78FC-3EE0-6C82-CC6A06C28F96}"/>
              </a:ext>
            </a:extLst>
          </p:cNvPr>
          <p:cNvPicPr>
            <a:picLocks noChangeAspect="1"/>
          </p:cNvPicPr>
          <p:nvPr/>
        </p:nvPicPr>
        <p:blipFill>
          <a:blip r:embed="rId3"/>
          <a:stretch>
            <a:fillRect/>
          </a:stretch>
        </p:blipFill>
        <p:spPr>
          <a:xfrm>
            <a:off x="3120845" y="1950981"/>
            <a:ext cx="5950309" cy="3832403"/>
          </a:xfrm>
          <a:prstGeom prst="rect">
            <a:avLst/>
          </a:prstGeom>
        </p:spPr>
      </p:pic>
    </p:spTree>
    <p:extLst>
      <p:ext uri="{BB962C8B-B14F-4D97-AF65-F5344CB8AC3E}">
        <p14:creationId xmlns:p14="http://schemas.microsoft.com/office/powerpoint/2010/main" val="344621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0A3B800-1838-2717-B99D-95D663BAB46E}"/>
              </a:ext>
            </a:extLst>
          </p:cNvPr>
          <p:cNvSpPr>
            <a:spLocks noGrp="1"/>
          </p:cNvSpPr>
          <p:nvPr>
            <p:ph type="title"/>
          </p:nvPr>
        </p:nvSpPr>
        <p:spPr/>
        <p:txBody>
          <a:bodyPr/>
          <a:lstStyle/>
          <a:p>
            <a:r>
              <a:rPr lang="en-US" dirty="0"/>
              <a:t>Tacit/point-free programming</a:t>
            </a:r>
          </a:p>
        </p:txBody>
      </p:sp>
      <p:sp>
        <p:nvSpPr>
          <p:cNvPr id="3" name="Zástupný obsah 2">
            <a:extLst>
              <a:ext uri="{FF2B5EF4-FFF2-40B4-BE49-F238E27FC236}">
                <a16:creationId xmlns:a16="http://schemas.microsoft.com/office/drawing/2014/main" id="{FC592830-F270-EED8-5A15-D15F6171D02F}"/>
              </a:ext>
            </a:extLst>
          </p:cNvPr>
          <p:cNvSpPr>
            <a:spLocks noGrp="1"/>
          </p:cNvSpPr>
          <p:nvPr>
            <p:ph idx="1"/>
          </p:nvPr>
        </p:nvSpPr>
        <p:spPr/>
        <p:txBody>
          <a:bodyPr/>
          <a:lstStyle/>
          <a:p>
            <a:r>
              <a:rPr lang="en-US" dirty="0" err="1"/>
              <a:t>Funkce</a:t>
            </a:r>
            <a:r>
              <a:rPr lang="cs-CZ" dirty="0"/>
              <a:t> implicitně pracují se svými argumenty</a:t>
            </a:r>
          </a:p>
          <a:p>
            <a:endParaRPr lang="cs-CZ" dirty="0"/>
          </a:p>
        </p:txBody>
      </p:sp>
      <p:pic>
        <p:nvPicPr>
          <p:cNvPr id="6" name="Obrázek 5">
            <a:extLst>
              <a:ext uri="{FF2B5EF4-FFF2-40B4-BE49-F238E27FC236}">
                <a16:creationId xmlns:a16="http://schemas.microsoft.com/office/drawing/2014/main" id="{ADEDDDC1-1B0C-43C0-E094-0B2EA8D62C00}"/>
              </a:ext>
            </a:extLst>
          </p:cNvPr>
          <p:cNvPicPr>
            <a:picLocks noChangeAspect="1"/>
          </p:cNvPicPr>
          <p:nvPr/>
        </p:nvPicPr>
        <p:blipFill rotWithShape="1">
          <a:blip r:embed="rId3"/>
          <a:srcRect l="4372"/>
          <a:stretch/>
        </p:blipFill>
        <p:spPr>
          <a:xfrm>
            <a:off x="2770922" y="2461695"/>
            <a:ext cx="6650156" cy="3715268"/>
          </a:xfrm>
          <a:prstGeom prst="rect">
            <a:avLst/>
          </a:prstGeom>
        </p:spPr>
      </p:pic>
    </p:spTree>
    <p:extLst>
      <p:ext uri="{BB962C8B-B14F-4D97-AF65-F5344CB8AC3E}">
        <p14:creationId xmlns:p14="http://schemas.microsoft.com/office/powerpoint/2010/main" val="3302633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a:extLst>
              <a:ext uri="{FF2B5EF4-FFF2-40B4-BE49-F238E27FC236}">
                <a16:creationId xmlns:a16="http://schemas.microsoft.com/office/drawing/2014/main" id="{DBE5D49F-1C84-B428-4AB4-730368AF3414}"/>
              </a:ext>
            </a:extLst>
          </p:cNvPr>
          <p:cNvSpPr txBox="1">
            <a:spLocks/>
          </p:cNvSpPr>
          <p:nvPr/>
        </p:nvSpPr>
        <p:spPr>
          <a:xfrm>
            <a:off x="838200" y="3126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dirty="0"/>
              <a:t>Funkcionální podpora </a:t>
            </a:r>
            <a:r>
              <a:rPr lang="cs-CZ" dirty="0" err="1"/>
              <a:t>tacit</a:t>
            </a:r>
            <a:r>
              <a:rPr lang="cs-CZ" dirty="0"/>
              <a:t> </a:t>
            </a:r>
            <a:r>
              <a:rPr lang="cs-CZ" dirty="0" err="1"/>
              <a:t>programmingu</a:t>
            </a:r>
            <a:endParaRPr lang="en-US" dirty="0"/>
          </a:p>
        </p:txBody>
      </p:sp>
      <p:sp>
        <p:nvSpPr>
          <p:cNvPr id="5" name="Zástupný obsah 2">
            <a:extLst>
              <a:ext uri="{FF2B5EF4-FFF2-40B4-BE49-F238E27FC236}">
                <a16:creationId xmlns:a16="http://schemas.microsoft.com/office/drawing/2014/main" id="{80D10391-7145-591A-B308-5025FA7F38CF}"/>
              </a:ext>
            </a:extLst>
          </p:cNvPr>
          <p:cNvSpPr txBox="1">
            <a:spLocks/>
          </p:cNvSpPr>
          <p:nvPr/>
        </p:nvSpPr>
        <p:spPr>
          <a:xfrm>
            <a:off x="838200" y="184125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 (a, b) -&gt; c po </a:t>
            </a:r>
            <a:r>
              <a:rPr lang="en-US" dirty="0" err="1"/>
              <a:t>curryingu</a:t>
            </a:r>
            <a:r>
              <a:rPr lang="en-US" dirty="0"/>
              <a:t> f:: a -&gt; (b -&gt; c) </a:t>
            </a:r>
            <a:r>
              <a:rPr lang="en-US" dirty="0" err="1"/>
              <a:t>nebo</a:t>
            </a:r>
            <a:r>
              <a:rPr lang="en-US" dirty="0"/>
              <a:t>-li f:: a -&gt; b -&gt; c</a:t>
            </a:r>
          </a:p>
          <a:p>
            <a:r>
              <a:rPr lang="en-US" dirty="0"/>
              <a:t>Currying je </a:t>
            </a:r>
            <a:r>
              <a:rPr lang="en-US" dirty="0" err="1"/>
              <a:t>zabudovan</a:t>
            </a:r>
            <a:r>
              <a:rPr lang="cs-CZ" dirty="0"/>
              <a:t>ý v GHC</a:t>
            </a:r>
            <a:endParaRPr lang="en-US" dirty="0"/>
          </a:p>
          <a:p>
            <a:r>
              <a:rPr lang="cs-CZ" dirty="0"/>
              <a:t>Kompozice </a:t>
            </a:r>
            <a:r>
              <a:rPr lang="en-US" dirty="0"/>
              <a:t>(.):: (b -&gt; c) -&gt; (a -&gt; b) -&gt; a -&gt; c</a:t>
            </a:r>
            <a:endParaRPr lang="cs-CZ" dirty="0"/>
          </a:p>
          <a:p>
            <a:r>
              <a:rPr lang="en-US" dirty="0"/>
              <a:t>f(g(x)) == (f . g)(x)</a:t>
            </a:r>
            <a:endParaRPr lang="cs-CZ" dirty="0"/>
          </a:p>
          <a:p>
            <a:r>
              <a:rPr lang="cs-CZ" dirty="0"/>
              <a:t>Pipe operátor je obrácená kompozice</a:t>
            </a:r>
          </a:p>
          <a:p>
            <a:endParaRPr lang="cs-CZ" dirty="0"/>
          </a:p>
          <a:p>
            <a:endParaRPr lang="en-US" dirty="0"/>
          </a:p>
        </p:txBody>
      </p:sp>
      <p:pic>
        <p:nvPicPr>
          <p:cNvPr id="6" name="Obrázek 5">
            <a:extLst>
              <a:ext uri="{FF2B5EF4-FFF2-40B4-BE49-F238E27FC236}">
                <a16:creationId xmlns:a16="http://schemas.microsoft.com/office/drawing/2014/main" id="{5B4637AC-DD40-4455-E06A-F792E293D18E}"/>
              </a:ext>
            </a:extLst>
          </p:cNvPr>
          <p:cNvPicPr>
            <a:picLocks noChangeAspect="1"/>
          </p:cNvPicPr>
          <p:nvPr/>
        </p:nvPicPr>
        <p:blipFill rotWithShape="1">
          <a:blip r:embed="rId3"/>
          <a:srcRect l="11067" t="26988"/>
          <a:stretch/>
        </p:blipFill>
        <p:spPr>
          <a:xfrm>
            <a:off x="2855788" y="4458788"/>
            <a:ext cx="6480424" cy="1461478"/>
          </a:xfrm>
          <a:prstGeom prst="rect">
            <a:avLst/>
          </a:prstGeom>
        </p:spPr>
      </p:pic>
      <p:pic>
        <p:nvPicPr>
          <p:cNvPr id="7" name="Obrázek 6">
            <a:extLst>
              <a:ext uri="{FF2B5EF4-FFF2-40B4-BE49-F238E27FC236}">
                <a16:creationId xmlns:a16="http://schemas.microsoft.com/office/drawing/2014/main" id="{8280BF7F-9337-D64F-CE5D-CA54437DC794}"/>
              </a:ext>
            </a:extLst>
          </p:cNvPr>
          <p:cNvPicPr>
            <a:picLocks noChangeAspect="1"/>
          </p:cNvPicPr>
          <p:nvPr/>
        </p:nvPicPr>
        <p:blipFill>
          <a:blip r:embed="rId4"/>
          <a:stretch>
            <a:fillRect/>
          </a:stretch>
        </p:blipFill>
        <p:spPr>
          <a:xfrm>
            <a:off x="3068111" y="5920266"/>
            <a:ext cx="5829755" cy="824410"/>
          </a:xfrm>
          <a:prstGeom prst="rect">
            <a:avLst/>
          </a:prstGeom>
        </p:spPr>
      </p:pic>
    </p:spTree>
    <p:extLst>
      <p:ext uri="{BB962C8B-B14F-4D97-AF65-F5344CB8AC3E}">
        <p14:creationId xmlns:p14="http://schemas.microsoft.com/office/powerpoint/2010/main" val="2418789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6826CF-612F-2D3C-A642-3879D4DEBD19}"/>
              </a:ext>
            </a:extLst>
          </p:cNvPr>
          <p:cNvSpPr>
            <a:spLocks noGrp="1"/>
          </p:cNvSpPr>
          <p:nvPr>
            <p:ph type="title"/>
          </p:nvPr>
        </p:nvSpPr>
        <p:spPr/>
        <p:txBody>
          <a:bodyPr/>
          <a:lstStyle/>
          <a:p>
            <a:r>
              <a:rPr lang="cs-CZ" dirty="0"/>
              <a:t>Co je </a:t>
            </a:r>
            <a:r>
              <a:rPr lang="en-US" dirty="0"/>
              <a:t>DSL</a:t>
            </a:r>
          </a:p>
        </p:txBody>
      </p:sp>
      <p:sp>
        <p:nvSpPr>
          <p:cNvPr id="3" name="Zástupný obsah 2">
            <a:extLst>
              <a:ext uri="{FF2B5EF4-FFF2-40B4-BE49-F238E27FC236}">
                <a16:creationId xmlns:a16="http://schemas.microsoft.com/office/drawing/2014/main" id="{19A2B0DC-FA7D-5B63-D2CC-5C036DF4FB88}"/>
              </a:ext>
            </a:extLst>
          </p:cNvPr>
          <p:cNvSpPr>
            <a:spLocks noGrp="1"/>
          </p:cNvSpPr>
          <p:nvPr>
            <p:ph idx="1"/>
          </p:nvPr>
        </p:nvSpPr>
        <p:spPr/>
        <p:txBody>
          <a:bodyPr/>
          <a:lstStyle/>
          <a:p>
            <a:r>
              <a:rPr lang="en-US" dirty="0"/>
              <a:t>Dom</a:t>
            </a:r>
            <a:r>
              <a:rPr lang="cs-CZ" dirty="0" err="1"/>
              <a:t>énově</a:t>
            </a:r>
            <a:r>
              <a:rPr lang="cs-CZ" dirty="0"/>
              <a:t> specifický jazyk (</a:t>
            </a:r>
            <a:r>
              <a:rPr lang="cs-CZ" dirty="0" err="1"/>
              <a:t>doman</a:t>
            </a:r>
            <a:r>
              <a:rPr lang="cs-CZ" dirty="0"/>
              <a:t> </a:t>
            </a:r>
            <a:r>
              <a:rPr lang="cs-CZ" dirty="0" err="1"/>
              <a:t>specific</a:t>
            </a:r>
            <a:r>
              <a:rPr lang="cs-CZ" dirty="0"/>
              <a:t> </a:t>
            </a:r>
            <a:r>
              <a:rPr lang="cs-CZ" dirty="0" err="1"/>
              <a:t>language</a:t>
            </a:r>
            <a:r>
              <a:rPr lang="cs-CZ" dirty="0"/>
              <a:t>), který by měl řešit pouze problém domény.</a:t>
            </a:r>
          </a:p>
          <a:p>
            <a:r>
              <a:rPr lang="cs-CZ" dirty="0" err="1"/>
              <a:t>Wrapper</a:t>
            </a:r>
            <a:r>
              <a:rPr lang="cs-CZ" dirty="0"/>
              <a:t> nad knihovnou</a:t>
            </a:r>
          </a:p>
          <a:p>
            <a:r>
              <a:rPr lang="cs-CZ" dirty="0"/>
              <a:t>CSS a HTML, XAML, GLSL a SPIRV, SQL, </a:t>
            </a:r>
            <a:r>
              <a:rPr lang="cs-CZ" dirty="0" err="1"/>
              <a:t>Verilog</a:t>
            </a:r>
            <a:r>
              <a:rPr lang="cs-CZ" dirty="0"/>
              <a:t> a VHDL, </a:t>
            </a:r>
            <a:r>
              <a:rPr lang="cs-CZ" dirty="0" err="1"/>
              <a:t>Makefile</a:t>
            </a:r>
            <a:r>
              <a:rPr lang="cs-CZ" dirty="0"/>
              <a:t>, </a:t>
            </a:r>
            <a:r>
              <a:rPr lang="cs-CZ" dirty="0" err="1"/>
              <a:t>cmake</a:t>
            </a:r>
            <a:r>
              <a:rPr lang="cs-CZ" dirty="0"/>
              <a:t> </a:t>
            </a:r>
            <a:r>
              <a:rPr lang="cs-CZ" dirty="0" err="1"/>
              <a:t>file</a:t>
            </a:r>
            <a:r>
              <a:rPr lang="cs-CZ" dirty="0"/>
              <a:t>, </a:t>
            </a:r>
            <a:r>
              <a:rPr lang="cs-CZ" dirty="0" err="1"/>
              <a:t>github</a:t>
            </a:r>
            <a:r>
              <a:rPr lang="cs-CZ" dirty="0"/>
              <a:t> </a:t>
            </a:r>
            <a:r>
              <a:rPr lang="cs-CZ" dirty="0" err="1"/>
              <a:t>workflows</a:t>
            </a:r>
            <a:r>
              <a:rPr lang="en-US" dirty="0"/>
              <a:t> CI/CD pipeline</a:t>
            </a:r>
            <a:endParaRPr lang="cs-CZ" dirty="0"/>
          </a:p>
          <a:p>
            <a:r>
              <a:rPr lang="cs-CZ" dirty="0"/>
              <a:t>Ghetto </a:t>
            </a:r>
            <a:r>
              <a:rPr lang="cs-CZ" dirty="0" err="1"/>
              <a:t>language</a:t>
            </a:r>
            <a:endParaRPr lang="cs-CZ" dirty="0"/>
          </a:p>
          <a:p>
            <a:endParaRPr lang="en-US" dirty="0"/>
          </a:p>
        </p:txBody>
      </p:sp>
    </p:spTree>
    <p:extLst>
      <p:ext uri="{BB962C8B-B14F-4D97-AF65-F5344CB8AC3E}">
        <p14:creationId xmlns:p14="http://schemas.microsoft.com/office/powerpoint/2010/main" val="286560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24F1B41-961A-82D0-65A8-F2E3C55C598A}"/>
              </a:ext>
            </a:extLst>
          </p:cNvPr>
          <p:cNvSpPr>
            <a:spLocks noGrp="1"/>
          </p:cNvSpPr>
          <p:nvPr>
            <p:ph type="title"/>
          </p:nvPr>
        </p:nvSpPr>
        <p:spPr/>
        <p:txBody>
          <a:bodyPr/>
          <a:lstStyle/>
          <a:p>
            <a:r>
              <a:rPr lang="cs-CZ" dirty="0"/>
              <a:t>Proč </a:t>
            </a:r>
            <a:r>
              <a:rPr lang="cs-CZ" dirty="0" err="1"/>
              <a:t>haskell</a:t>
            </a:r>
            <a:r>
              <a:rPr lang="cs-CZ" dirty="0"/>
              <a:t>? </a:t>
            </a:r>
            <a:r>
              <a:rPr lang="en-US" dirty="0" err="1"/>
              <a:t>Soub</a:t>
            </a:r>
            <a:r>
              <a:rPr lang="cs-CZ" dirty="0" err="1"/>
              <a:t>ěžnost</a:t>
            </a:r>
            <a:r>
              <a:rPr lang="cs-CZ" dirty="0"/>
              <a:t>?</a:t>
            </a:r>
            <a:endParaRPr lang="en-US" dirty="0"/>
          </a:p>
        </p:txBody>
      </p:sp>
      <p:pic>
        <p:nvPicPr>
          <p:cNvPr id="9" name="Zástupný obsah 8" descr="Haskell offers a broad spectrum of tools for developing parallel or concurrent programs. For parallelism, Haskell libraries enable concise high-level parallel programs with results that are guaranteed to be deterministic, i.e., independent of the number of cores and the scheduling being used. Concurrency is supported with lightweight threads and high level abstractions such as software transactional memory for managing information shared across threads. Distributed programming is still mainly a research area. Some low-level tools (MPI bindings) and research prototypes are available and new approaches being developed, such as Cloud Haskell (Erlang-style actors as a Haskell library).">
            <a:extLst>
              <a:ext uri="{FF2B5EF4-FFF2-40B4-BE49-F238E27FC236}">
                <a16:creationId xmlns:a16="http://schemas.microsoft.com/office/drawing/2014/main" id="{496E54D6-8974-4274-A288-72FE13F028E6}"/>
              </a:ext>
            </a:extLst>
          </p:cNvPr>
          <p:cNvPicPr>
            <a:picLocks noGrp="1" noChangeAspect="1"/>
          </p:cNvPicPr>
          <p:nvPr>
            <p:ph idx="1"/>
          </p:nvPr>
        </p:nvPicPr>
        <p:blipFill>
          <a:blip r:embed="rId3"/>
          <a:stretch>
            <a:fillRect/>
          </a:stretch>
        </p:blipFill>
        <p:spPr>
          <a:xfrm>
            <a:off x="838200" y="1950405"/>
            <a:ext cx="10515600" cy="2611752"/>
          </a:xfrm>
        </p:spPr>
      </p:pic>
      <p:sp>
        <p:nvSpPr>
          <p:cNvPr id="11" name="TextovéPole 10">
            <a:extLst>
              <a:ext uri="{FF2B5EF4-FFF2-40B4-BE49-F238E27FC236}">
                <a16:creationId xmlns:a16="http://schemas.microsoft.com/office/drawing/2014/main" id="{1FC871ED-04BD-537D-AE4D-C2206AD16F3C}"/>
              </a:ext>
            </a:extLst>
          </p:cNvPr>
          <p:cNvSpPr txBox="1"/>
          <p:nvPr/>
        </p:nvSpPr>
        <p:spPr>
          <a:xfrm>
            <a:off x="2786184" y="4821874"/>
            <a:ext cx="6619631" cy="369332"/>
          </a:xfrm>
          <a:prstGeom prst="rect">
            <a:avLst/>
          </a:prstGeom>
          <a:noFill/>
        </p:spPr>
        <p:txBody>
          <a:bodyPr wrap="square">
            <a:spAutoFit/>
          </a:bodyPr>
          <a:lstStyle/>
          <a:p>
            <a:r>
              <a:rPr lang="en-US" dirty="0">
                <a:hlinkClick r:id="rId4"/>
              </a:rPr>
              <a:t>Applications and libraries/Concurrency and parallelism - </a:t>
            </a:r>
            <a:r>
              <a:rPr lang="en-US" dirty="0" err="1">
                <a:hlinkClick r:id="rId4"/>
              </a:rPr>
              <a:t>HaskellWiki</a:t>
            </a:r>
            <a:endParaRPr lang="en-US" dirty="0"/>
          </a:p>
        </p:txBody>
      </p:sp>
    </p:spTree>
    <p:extLst>
      <p:ext uri="{BB962C8B-B14F-4D97-AF65-F5344CB8AC3E}">
        <p14:creationId xmlns:p14="http://schemas.microsoft.com/office/powerpoint/2010/main" val="226988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871456-523C-5989-1888-BF5712E928EB}"/>
              </a:ext>
            </a:extLst>
          </p:cNvPr>
          <p:cNvSpPr>
            <a:spLocks noGrp="1"/>
          </p:cNvSpPr>
          <p:nvPr>
            <p:ph type="title"/>
          </p:nvPr>
        </p:nvSpPr>
        <p:spPr/>
        <p:txBody>
          <a:bodyPr/>
          <a:lstStyle/>
          <a:p>
            <a:r>
              <a:rPr lang="cs-CZ" dirty="0" err="1"/>
              <a:t>Parser</a:t>
            </a:r>
            <a:endParaRPr lang="en-US" dirty="0"/>
          </a:p>
        </p:txBody>
      </p:sp>
      <p:pic>
        <p:nvPicPr>
          <p:cNvPr id="5" name="Obrázek 4">
            <a:extLst>
              <a:ext uri="{FF2B5EF4-FFF2-40B4-BE49-F238E27FC236}">
                <a16:creationId xmlns:a16="http://schemas.microsoft.com/office/drawing/2014/main" id="{2EF2E4E9-E22D-C995-453A-687D89608FDE}"/>
              </a:ext>
            </a:extLst>
          </p:cNvPr>
          <p:cNvPicPr>
            <a:picLocks noChangeAspect="1"/>
          </p:cNvPicPr>
          <p:nvPr/>
        </p:nvPicPr>
        <p:blipFill>
          <a:blip r:embed="rId3"/>
          <a:stretch>
            <a:fillRect/>
          </a:stretch>
        </p:blipFill>
        <p:spPr>
          <a:xfrm>
            <a:off x="1323309" y="1690688"/>
            <a:ext cx="9545382" cy="4030174"/>
          </a:xfrm>
          <a:prstGeom prst="rect">
            <a:avLst/>
          </a:prstGeom>
        </p:spPr>
      </p:pic>
      <p:sp>
        <p:nvSpPr>
          <p:cNvPr id="6" name="TextovéPole 5">
            <a:extLst>
              <a:ext uri="{FF2B5EF4-FFF2-40B4-BE49-F238E27FC236}">
                <a16:creationId xmlns:a16="http://schemas.microsoft.com/office/drawing/2014/main" id="{B5BEA7AC-E75C-CF81-655F-12B486A1A82F}"/>
              </a:ext>
            </a:extLst>
          </p:cNvPr>
          <p:cNvSpPr txBox="1"/>
          <p:nvPr/>
        </p:nvSpPr>
        <p:spPr>
          <a:xfrm>
            <a:off x="3795178" y="5807631"/>
            <a:ext cx="4601644" cy="369332"/>
          </a:xfrm>
          <a:prstGeom prst="rect">
            <a:avLst/>
          </a:prstGeom>
          <a:noFill/>
        </p:spPr>
        <p:txBody>
          <a:bodyPr wrap="none" rtlCol="0">
            <a:spAutoFit/>
          </a:bodyPr>
          <a:lstStyle/>
          <a:p>
            <a:r>
              <a:rPr lang="en-US" dirty="0">
                <a:hlinkClick r:id="rId4"/>
              </a:rPr>
              <a:t>Chapter 16. Using Parsec (realworldhaskell.org)</a:t>
            </a:r>
            <a:endParaRPr lang="en-US" dirty="0"/>
          </a:p>
        </p:txBody>
      </p:sp>
    </p:spTree>
    <p:extLst>
      <p:ext uri="{BB962C8B-B14F-4D97-AF65-F5344CB8AC3E}">
        <p14:creationId xmlns:p14="http://schemas.microsoft.com/office/powerpoint/2010/main" val="3761655728"/>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2036</TotalTime>
  <Words>1290</Words>
  <Application>Microsoft Office PowerPoint</Application>
  <PresentationFormat>Širokoúhlá obrazovka</PresentationFormat>
  <Paragraphs>92</Paragraphs>
  <Slides>19</Slides>
  <Notes>15</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19</vt:i4>
      </vt:variant>
    </vt:vector>
  </HeadingPairs>
  <TitlesOfParts>
    <vt:vector size="23" baseType="lpstr">
      <vt:lpstr>Arial</vt:lpstr>
      <vt:lpstr>Calibri</vt:lpstr>
      <vt:lpstr>Calibri Light</vt:lpstr>
      <vt:lpstr>Motiv Office</vt:lpstr>
      <vt:lpstr>Tacit programming, návrh a implementace DSL</vt:lpstr>
      <vt:lpstr>Cíle práce </vt:lpstr>
      <vt:lpstr>Motivace</vt:lpstr>
      <vt:lpstr>Usnadnění práce se souběžností</vt:lpstr>
      <vt:lpstr>Tacit/point-free programming</vt:lpstr>
      <vt:lpstr>Prezentace aplikace PowerPoint</vt:lpstr>
      <vt:lpstr>Co je DSL</vt:lpstr>
      <vt:lpstr>Proč haskell? Souběžnost?</vt:lpstr>
      <vt:lpstr>Parser</vt:lpstr>
      <vt:lpstr>Návrh tacitního DSL</vt:lpstr>
      <vt:lpstr>Jak obecně implementovat DSL</vt:lpstr>
      <vt:lpstr>Lexer, parser a AST</vt:lpstr>
      <vt:lpstr>Z AST do Template Haskell</vt:lpstr>
      <vt:lpstr>Příklady užití – 3D</vt:lpstr>
      <vt:lpstr>Příklady užití – web scraping</vt:lpstr>
      <vt:lpstr>Příklady užití – clustering</vt:lpstr>
      <vt:lpstr>Výsledek?</vt:lpstr>
      <vt:lpstr>Vylepšení do budoucna</vt:lpstr>
      <vt:lpstr>Děkuji za pozornost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Oleg Musijenko</dc:creator>
  <cp:lastModifiedBy>Oleg Musijenko</cp:lastModifiedBy>
  <cp:revision>88</cp:revision>
  <dcterms:created xsi:type="dcterms:W3CDTF">2024-06-01T15:03:15Z</dcterms:created>
  <dcterms:modified xsi:type="dcterms:W3CDTF">2024-06-12T20:54:28Z</dcterms:modified>
</cp:coreProperties>
</file>