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1" r:id="rId4"/>
    <p:sldId id="262" r:id="rId5"/>
    <p:sldId id="258" r:id="rId6"/>
    <p:sldId id="265" r:id="rId7"/>
    <p:sldId id="264" r:id="rId8"/>
    <p:sldId id="267" r:id="rId9"/>
    <p:sldId id="260" r:id="rId10"/>
    <p:sldId id="259" r:id="rId11"/>
    <p:sldId id="270" r:id="rId12"/>
    <p:sldId id="272" r:id="rId13"/>
    <p:sldId id="263" r:id="rId14"/>
    <p:sldId id="266" r:id="rId15"/>
    <p:sldId id="268" r:id="rId16"/>
    <p:sldId id="269"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0541" autoAdjust="0"/>
  </p:normalViewPr>
  <p:slideViewPr>
    <p:cSldViewPr snapToGrid="0">
      <p:cViewPr varScale="1">
        <p:scale>
          <a:sx n="98" d="100"/>
          <a:sy n="98" d="100"/>
        </p:scale>
        <p:origin x="13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69CEB-8FCF-4C0A-A6EE-FAC01C67231E}" type="datetimeFigureOut">
              <a:rPr lang="en-US" smtClean="0"/>
              <a:t>6/2/2024</a:t>
            </a:fld>
            <a:endParaRPr lang="en-US"/>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E728-BA53-41A9-9D73-864C5C9A39D2}" type="slidenum">
              <a:rPr lang="en-US" smtClean="0"/>
              <a:t>‹#›</a:t>
            </a:fld>
            <a:endParaRPr lang="en-US"/>
          </a:p>
        </p:txBody>
      </p:sp>
    </p:spTree>
    <p:extLst>
      <p:ext uri="{BB962C8B-B14F-4D97-AF65-F5344CB8AC3E}">
        <p14:creationId xmlns:p14="http://schemas.microsoft.com/office/powerpoint/2010/main" val="4174286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Hlavn</a:t>
            </a:r>
            <a:r>
              <a:rPr lang="cs-CZ" dirty="0" err="1"/>
              <a:t>ím</a:t>
            </a:r>
            <a:r>
              <a:rPr lang="cs-CZ" dirty="0"/>
              <a:t> cílem je manipulovat pouze s funkcemi místo parametry, jelikož pojmenování jakýchkoliv hodnot ve softwarovém vývoji je náročné zatímco pojmenování funkce může být v mnoho kontextech jednodušší.</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4</a:t>
            </a:fld>
            <a:endParaRPr lang="en-US"/>
          </a:p>
        </p:txBody>
      </p:sp>
    </p:spTree>
    <p:extLst>
      <p:ext uri="{BB962C8B-B14F-4D97-AF65-F5344CB8AC3E}">
        <p14:creationId xmlns:p14="http://schemas.microsoft.com/office/powerpoint/2010/main" val="4232885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Bez testů nevznikne žádný spolehlivý </a:t>
            </a:r>
            <a:r>
              <a:rPr lang="cs-CZ" dirty="0" err="1"/>
              <a:t>parser</a:t>
            </a:r>
            <a:r>
              <a:rPr lang="cs-CZ" dirty="0"/>
              <a:t>, protože implementace může být velmi volatilní. Stačí třeba aby někde funkce očekávala </a:t>
            </a:r>
            <a:r>
              <a:rPr lang="cs-CZ" dirty="0" err="1"/>
              <a:t>whitespace</a:t>
            </a:r>
            <a:r>
              <a:rPr lang="cs-CZ" dirty="0"/>
              <a:t> a najednou nějaká jiná funkce přestane fungovat. Tím testy tvoří záruku, že daný </a:t>
            </a:r>
            <a:r>
              <a:rPr lang="cs-CZ" dirty="0" err="1"/>
              <a:t>parser</a:t>
            </a:r>
            <a:r>
              <a:rPr lang="cs-CZ" dirty="0"/>
              <a:t> bude fungovat.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13</a:t>
            </a:fld>
            <a:endParaRPr lang="en-US"/>
          </a:p>
        </p:txBody>
      </p:sp>
    </p:spTree>
    <p:extLst>
      <p:ext uri="{BB962C8B-B14F-4D97-AF65-F5344CB8AC3E}">
        <p14:creationId xmlns:p14="http://schemas.microsoft.com/office/powerpoint/2010/main" val="3066000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Jedn</a:t>
            </a:r>
            <a:r>
              <a:rPr lang="cs-CZ" dirty="0"/>
              <a:t>á se o </a:t>
            </a:r>
            <a:r>
              <a:rPr lang="cs-CZ" dirty="0" err="1"/>
              <a:t>frontend</a:t>
            </a:r>
            <a:r>
              <a:rPr lang="cs-CZ" dirty="0"/>
              <a:t> kompilátorů, kde z jazyka převedete svůj abstraktní syntaktický strom do </a:t>
            </a:r>
            <a:r>
              <a:rPr lang="cs-CZ" dirty="0" err="1"/>
              <a:t>intermediate</a:t>
            </a:r>
            <a:r>
              <a:rPr lang="en-US" dirty="0"/>
              <a:t> </a:t>
            </a:r>
            <a:r>
              <a:rPr lang="en-US" dirty="0" err="1"/>
              <a:t>reprezentace</a:t>
            </a:r>
            <a:r>
              <a:rPr lang="en-US" dirty="0"/>
              <a:t>, k</a:t>
            </a:r>
            <a:r>
              <a:rPr lang="cs-CZ" dirty="0"/>
              <a:t>de vzhledově to vypadá jako mix mezi </a:t>
            </a:r>
            <a:r>
              <a:rPr lang="cs-CZ" dirty="0" err="1"/>
              <a:t>assembly</a:t>
            </a:r>
            <a:r>
              <a:rPr lang="cs-CZ" dirty="0"/>
              <a:t> a céčkem.</a:t>
            </a:r>
          </a:p>
          <a:p>
            <a:r>
              <a:rPr lang="cs-CZ" dirty="0"/>
              <a:t>Není vhodné na DSL, protože byste museli vytvořit nějak </a:t>
            </a:r>
            <a:r>
              <a:rPr lang="cs-CZ" dirty="0" err="1"/>
              <a:t>bindings</a:t>
            </a:r>
            <a:r>
              <a:rPr lang="cs-CZ" dirty="0"/>
              <a:t> mezi vygenerovaným </a:t>
            </a:r>
            <a:r>
              <a:rPr lang="cs-CZ" dirty="0" err="1"/>
              <a:t>llvm</a:t>
            </a:r>
            <a:r>
              <a:rPr lang="cs-CZ" dirty="0"/>
              <a:t> IR kódem původního jazyka a DSL. </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14</a:t>
            </a:fld>
            <a:endParaRPr lang="en-US"/>
          </a:p>
        </p:txBody>
      </p:sp>
    </p:spTree>
    <p:extLst>
      <p:ext uri="{BB962C8B-B14F-4D97-AF65-F5344CB8AC3E}">
        <p14:creationId xmlns:p14="http://schemas.microsoft.com/office/powerpoint/2010/main" val="23097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15</a:t>
            </a:fld>
            <a:endParaRPr lang="en-US"/>
          </a:p>
        </p:txBody>
      </p:sp>
    </p:spTree>
    <p:extLst>
      <p:ext uri="{BB962C8B-B14F-4D97-AF65-F5344CB8AC3E}">
        <p14:creationId xmlns:p14="http://schemas.microsoft.com/office/powerpoint/2010/main" val="2962217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Kdysi jsem napsal vlastní 3D </a:t>
            </a:r>
            <a:r>
              <a:rPr lang="cs-CZ" dirty="0" err="1"/>
              <a:t>wavefront</a:t>
            </a:r>
            <a:r>
              <a:rPr lang="cs-CZ" dirty="0"/>
              <a:t> </a:t>
            </a:r>
            <a:r>
              <a:rPr lang="cs-CZ" dirty="0" err="1"/>
              <a:t>renderer</a:t>
            </a:r>
            <a:r>
              <a:rPr lang="cs-CZ" dirty="0"/>
              <a:t> a napadlo mě, že pokud máte velmi detailní modely, tak zpracování a </a:t>
            </a:r>
            <a:r>
              <a:rPr lang="cs-CZ" dirty="0" err="1"/>
              <a:t>parsování</a:t>
            </a:r>
            <a:r>
              <a:rPr lang="cs-CZ" dirty="0"/>
              <a:t> souborů </a:t>
            </a:r>
            <a:r>
              <a:rPr lang="cs-CZ" dirty="0" err="1"/>
              <a:t>obshající</a:t>
            </a:r>
            <a:r>
              <a:rPr lang="cs-CZ" dirty="0"/>
              <a:t> model může být časově složité. Napadlo mě, že ta časová náročnost může být zkrácená pokud </a:t>
            </a:r>
            <a:r>
              <a:rPr lang="cs-CZ" dirty="0" err="1"/>
              <a:t>parsovýní</a:t>
            </a:r>
            <a:r>
              <a:rPr lang="cs-CZ" dirty="0"/>
              <a:t> poběží na různých jádrech. Škálování a obecné transformace nejsou časově náročné, protože se jedná o úpravu matice, ale zde to má být pouze ukázka.</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16</a:t>
            </a:fld>
            <a:endParaRPr lang="en-US"/>
          </a:p>
        </p:txBody>
      </p:sp>
    </p:spTree>
    <p:extLst>
      <p:ext uri="{BB962C8B-B14F-4D97-AF65-F5344CB8AC3E}">
        <p14:creationId xmlns:p14="http://schemas.microsoft.com/office/powerpoint/2010/main" val="1898115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Našel jsem nějaký náhodný </a:t>
            </a:r>
            <a:r>
              <a:rPr lang="cs-CZ" dirty="0" err="1"/>
              <a:t>dataset</a:t>
            </a:r>
            <a:r>
              <a:rPr lang="cs-CZ" dirty="0"/>
              <a:t>, vše je </a:t>
            </a:r>
            <a:r>
              <a:rPr lang="cs-CZ" dirty="0" err="1"/>
              <a:t>referencováno</a:t>
            </a:r>
            <a:r>
              <a:rPr lang="cs-CZ" dirty="0"/>
              <a:t> v </a:t>
            </a:r>
            <a:r>
              <a:rPr lang="cs-CZ" dirty="0" err="1"/>
              <a:t>github</a:t>
            </a:r>
            <a:r>
              <a:rPr lang="cs-CZ" dirty="0"/>
              <a:t> </a:t>
            </a:r>
            <a:r>
              <a:rPr lang="cs-CZ" dirty="0" err="1"/>
              <a:t>repozitáři</a:t>
            </a:r>
            <a:r>
              <a:rPr lang="cs-CZ" dirty="0"/>
              <a:t>. Nechal jsem běžet každý cluster na jednom vlákně oproti </a:t>
            </a:r>
            <a:r>
              <a:rPr lang="cs-CZ" dirty="0" err="1"/>
              <a:t>haskellyzeru</a:t>
            </a:r>
            <a:r>
              <a:rPr lang="cs-CZ" dirty="0"/>
              <a:t>, kde to běželo paralelně.</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18</a:t>
            </a:fld>
            <a:endParaRPr lang="en-US"/>
          </a:p>
        </p:txBody>
      </p:sp>
    </p:spTree>
    <p:extLst>
      <p:ext uri="{BB962C8B-B14F-4D97-AF65-F5344CB8AC3E}">
        <p14:creationId xmlns:p14="http://schemas.microsoft.com/office/powerpoint/2010/main" val="291254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Jak vidíte, výsledek je průměrně víc jak 100x pomalejší.</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19</a:t>
            </a:fld>
            <a:endParaRPr lang="en-US"/>
          </a:p>
        </p:txBody>
      </p:sp>
    </p:spTree>
    <p:extLst>
      <p:ext uri="{BB962C8B-B14F-4D97-AF65-F5344CB8AC3E}">
        <p14:creationId xmlns:p14="http://schemas.microsoft.com/office/powerpoint/2010/main" val="414250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Fowler</a:t>
            </a:r>
            <a:r>
              <a:rPr lang="cs-CZ" dirty="0"/>
              <a:t> ve své knize </a:t>
            </a:r>
            <a:r>
              <a:rPr lang="cs-CZ" dirty="0" err="1"/>
              <a:t>Domain</a:t>
            </a:r>
            <a:r>
              <a:rPr lang="cs-CZ" dirty="0"/>
              <a:t> </a:t>
            </a:r>
            <a:r>
              <a:rPr lang="cs-CZ" dirty="0" err="1"/>
              <a:t>specific</a:t>
            </a:r>
            <a:r>
              <a:rPr lang="cs-CZ" dirty="0"/>
              <a:t> </a:t>
            </a:r>
            <a:r>
              <a:rPr lang="cs-CZ" dirty="0" err="1"/>
              <a:t>languages</a:t>
            </a:r>
            <a:r>
              <a:rPr lang="cs-CZ" dirty="0"/>
              <a:t> se zmiňoval ohledně Ghetto </a:t>
            </a:r>
            <a:r>
              <a:rPr lang="cs-CZ" dirty="0" err="1"/>
              <a:t>language</a:t>
            </a:r>
            <a:r>
              <a:rPr lang="cs-CZ" dirty="0"/>
              <a:t>, je to prakticky jazyk, který je </a:t>
            </a:r>
            <a:r>
              <a:rPr lang="cs-CZ" dirty="0" err="1"/>
              <a:t>turingovsky</a:t>
            </a:r>
            <a:r>
              <a:rPr lang="cs-CZ" dirty="0"/>
              <a:t> kompletní podobně jako céčko, ale má nebo nemá velmi kvalitní kompilátor. Pokud člověk navrhuje DSL, měl by být opravdu pouze navrženy pro řešení problému v té dané doméně. Vždy se najdou nějaké </a:t>
            </a:r>
            <a:r>
              <a:rPr lang="cs-CZ" dirty="0" err="1"/>
              <a:t>vyjímky</a:t>
            </a:r>
            <a:r>
              <a:rPr lang="cs-CZ" dirty="0"/>
              <a:t>, co DSL nedokáže vyřešit, proto by se měl využít</a:t>
            </a:r>
            <a:r>
              <a:rPr lang="en-US" dirty="0"/>
              <a:t> </a:t>
            </a:r>
            <a:r>
              <a:rPr lang="en-US" dirty="0" err="1"/>
              <a:t>na</a:t>
            </a:r>
            <a:r>
              <a:rPr lang="cs-CZ" dirty="0"/>
              <a:t> ten </a:t>
            </a:r>
            <a:r>
              <a:rPr lang="en-US" dirty="0" err="1"/>
              <a:t>probl</a:t>
            </a:r>
            <a:r>
              <a:rPr lang="cs-CZ" dirty="0" err="1"/>
              <a:t>ém</a:t>
            </a:r>
            <a:r>
              <a:rPr lang="cs-CZ" dirty="0"/>
              <a:t> jazyk, co to DSL využívá.</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5</a:t>
            </a:fld>
            <a:endParaRPr lang="en-US"/>
          </a:p>
        </p:txBody>
      </p:sp>
    </p:spTree>
    <p:extLst>
      <p:ext uri="{BB962C8B-B14F-4D97-AF65-F5344CB8AC3E}">
        <p14:creationId xmlns:p14="http://schemas.microsoft.com/office/powerpoint/2010/main" val="176494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Haskell</a:t>
            </a:r>
            <a:r>
              <a:rPr lang="cs-CZ" dirty="0"/>
              <a:t>, jak jistě víte, je funkcionální jazyk, který omezuje mutace v paměti. Tím vznikají programy, které jsou z větší části deterministické, říkám z větší části, protože se vedlejším efektům programu nevyhnete, ale můžete vedlejší efekty vždy minimalizovat.</a:t>
            </a:r>
          </a:p>
          <a:p>
            <a:r>
              <a:rPr lang="cs-CZ" dirty="0"/>
              <a:t>Díky těmto podmínkám máte skvělý jazyk na konkurenci a paralelismus.</a:t>
            </a:r>
          </a:p>
          <a:p>
            <a:r>
              <a:rPr lang="cs-CZ" dirty="0"/>
              <a:t>V další části se dostaneme k </a:t>
            </a:r>
            <a:r>
              <a:rPr lang="cs-CZ" dirty="0" err="1"/>
              <a:t>parserům</a:t>
            </a:r>
            <a:r>
              <a:rPr lang="cs-CZ" dirty="0"/>
              <a:t> a tam zmíním monadický </a:t>
            </a:r>
            <a:r>
              <a:rPr lang="cs-CZ" dirty="0" err="1"/>
              <a:t>parsery</a:t>
            </a:r>
            <a:r>
              <a:rPr lang="cs-CZ" dirty="0"/>
              <a:t>.</a:t>
            </a:r>
          </a:p>
          <a:p>
            <a:r>
              <a:rPr lang="cs-CZ"/>
              <a:t>Párkrát jsem potřeboval udělat program, který by běžel na několik procesních jader naráz což nebyl problém, ale problémem bylo většinou nejasnost co jednotlivé vlákna dělají. </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6</a:t>
            </a:fld>
            <a:endParaRPr lang="en-US"/>
          </a:p>
        </p:txBody>
      </p:sp>
    </p:spTree>
    <p:extLst>
      <p:ext uri="{BB962C8B-B14F-4D97-AF65-F5344CB8AC3E}">
        <p14:creationId xmlns:p14="http://schemas.microsoft.com/office/powerpoint/2010/main" val="367953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Toto DSL má tento problém vyřešit.</a:t>
            </a:r>
          </a:p>
          <a:p>
            <a:r>
              <a:rPr lang="en-US" dirty="0"/>
              <a:t>P</a:t>
            </a:r>
            <a:r>
              <a:rPr lang="cs-CZ" dirty="0" err="1"/>
              <a:t>ůvodní</a:t>
            </a:r>
            <a:r>
              <a:rPr lang="cs-CZ" dirty="0"/>
              <a:t> návrh zahrnoval během kompilace zahrnout soubor example.csv a zároveň ověřit datové typy tohoto souboru. Zde jsou vidět jakési svislé čáry, které mají říkat, že data souboru </a:t>
            </a:r>
            <a:r>
              <a:rPr lang="cs-CZ" dirty="0" err="1"/>
              <a:t>csv</a:t>
            </a:r>
            <a:r>
              <a:rPr lang="cs-CZ" dirty="0"/>
              <a:t> mají se </a:t>
            </a:r>
            <a:r>
              <a:rPr lang="cs-CZ" dirty="0" err="1"/>
              <a:t>rozdovojit</a:t>
            </a:r>
            <a:r>
              <a:rPr lang="cs-CZ" dirty="0"/>
              <a:t> do různých vláken a mají se zpracovat </a:t>
            </a:r>
            <a:r>
              <a:rPr lang="cs-CZ" dirty="0" err="1"/>
              <a:t>konkurentně</a:t>
            </a:r>
            <a:r>
              <a:rPr lang="cs-CZ" dirty="0"/>
              <a:t>.</a:t>
            </a:r>
            <a:endParaRPr lang="en-US" dirty="0"/>
          </a:p>
          <a:p>
            <a:r>
              <a:rPr lang="en-US" dirty="0" err="1"/>
              <a:t>Embedov</a:t>
            </a:r>
            <a:r>
              <a:rPr lang="cs-CZ" dirty="0" err="1"/>
              <a:t>ání</a:t>
            </a:r>
            <a:r>
              <a:rPr lang="cs-CZ" dirty="0"/>
              <a:t> dat není nejlepší nápad, protože to může zpomalit start programu, zároveň máte </a:t>
            </a:r>
            <a:r>
              <a:rPr lang="cs-CZ" dirty="0" err="1"/>
              <a:t>executable</a:t>
            </a:r>
            <a:r>
              <a:rPr lang="cs-CZ" dirty="0"/>
              <a:t>, který je závislý na velikosti těch dat a máte jeden jediný program, kde nemůžete měnit </a:t>
            </a:r>
            <a:r>
              <a:rPr lang="cs-CZ" dirty="0" err="1"/>
              <a:t>csv</a:t>
            </a:r>
            <a:r>
              <a:rPr lang="cs-CZ" dirty="0"/>
              <a:t> data. Takže to byl špatný nápad. </a:t>
            </a:r>
          </a:p>
          <a:p>
            <a:r>
              <a:rPr lang="cs-CZ" dirty="0"/>
              <a:t>Dobrým nápadem je možnost tvořit další </a:t>
            </a:r>
            <a:r>
              <a:rPr lang="cs-CZ" dirty="0" err="1"/>
              <a:t>subprocesy</a:t>
            </a:r>
            <a:r>
              <a:rPr lang="cs-CZ" dirty="0"/>
              <a:t> v daných procesech, tady příklad sum a </a:t>
            </a:r>
            <a:r>
              <a:rPr lang="cs-CZ" dirty="0" err="1"/>
              <a:t>product</a:t>
            </a:r>
            <a:r>
              <a:rPr lang="cs-CZ" dirty="0"/>
              <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7</a:t>
            </a:fld>
            <a:endParaRPr lang="en-US"/>
          </a:p>
        </p:txBody>
      </p:sp>
    </p:spTree>
    <p:extLst>
      <p:ext uri="{BB962C8B-B14F-4D97-AF65-F5344CB8AC3E}">
        <p14:creationId xmlns:p14="http://schemas.microsoft.com/office/powerpoint/2010/main" val="287721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Zkoumáním se zjistilo, že toto DSL se nemusí využít pouze na zpracování dat, třeba </a:t>
            </a:r>
            <a:r>
              <a:rPr lang="en-US" dirty="0" err="1"/>
              <a:t>zde</a:t>
            </a:r>
            <a:r>
              <a:rPr lang="en-US" dirty="0"/>
              <a:t> </a:t>
            </a:r>
            <a:r>
              <a:rPr lang="cs-CZ" dirty="0"/>
              <a:t>je jeden z příkladů</a:t>
            </a:r>
            <a:r>
              <a:rPr lang="en-US" dirty="0"/>
              <a:t>,</a:t>
            </a:r>
            <a:r>
              <a:rPr lang="cs-CZ" dirty="0"/>
              <a:t> jak </a:t>
            </a:r>
            <a:r>
              <a:rPr lang="en-US" dirty="0"/>
              <a:t>se m</a:t>
            </a:r>
            <a:r>
              <a:rPr lang="cs-CZ" dirty="0" err="1"/>
              <a:t>ůže</a:t>
            </a:r>
            <a:r>
              <a:rPr lang="cs-CZ" dirty="0"/>
              <a:t> </a:t>
            </a:r>
            <a:r>
              <a:rPr lang="cs-CZ" dirty="0" err="1"/>
              <a:t>haskelyzer</a:t>
            </a:r>
            <a:r>
              <a:rPr lang="cs-CZ" dirty="0"/>
              <a:t> využít. Dvoujádrová </a:t>
            </a:r>
            <a:r>
              <a:rPr lang="cs-CZ" dirty="0" err="1"/>
              <a:t>gui</a:t>
            </a:r>
            <a:r>
              <a:rPr lang="cs-CZ" dirty="0"/>
              <a:t> aplikace, kde sbíráte eventy a předáte je do vedlejšího vlákna na zpracování a mezitím hlavní vlákno </a:t>
            </a:r>
            <a:r>
              <a:rPr lang="cs-CZ" dirty="0" err="1"/>
              <a:t>renderuje</a:t>
            </a:r>
            <a:r>
              <a:rPr lang="cs-CZ" dirty="0"/>
              <a:t> aplikaci.</a:t>
            </a:r>
            <a:endParaRPr lang="en-US" dirty="0"/>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8</a:t>
            </a:fld>
            <a:endParaRPr lang="en-US"/>
          </a:p>
        </p:txBody>
      </p:sp>
    </p:spTree>
    <p:extLst>
      <p:ext uri="{BB962C8B-B14F-4D97-AF65-F5344CB8AC3E}">
        <p14:creationId xmlns:p14="http://schemas.microsoft.com/office/powerpoint/2010/main" val="96613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Lexer</a:t>
            </a:r>
            <a:r>
              <a:rPr lang="cs-CZ" dirty="0"/>
              <a:t>, </a:t>
            </a:r>
            <a:r>
              <a:rPr lang="cs-CZ" dirty="0" err="1"/>
              <a:t>Parser</a:t>
            </a:r>
            <a:r>
              <a:rPr lang="cs-CZ" dirty="0"/>
              <a:t> a AST jsou vždy součásti nějakého jazyka, záleží teď jaká je strategie DSL. Záleží, jestli chcete </a:t>
            </a:r>
            <a:r>
              <a:rPr lang="cs-CZ" dirty="0" err="1"/>
              <a:t>parsovat</a:t>
            </a:r>
            <a:r>
              <a:rPr lang="cs-CZ" dirty="0"/>
              <a:t> jazyk během kompilace, za běhu programu a nebo jako preprocesor. </a:t>
            </a:r>
            <a:r>
              <a:rPr lang="cs-CZ" dirty="0" err="1"/>
              <a:t>Haskelyzer</a:t>
            </a:r>
            <a:r>
              <a:rPr lang="cs-CZ" dirty="0"/>
              <a:t> je zpracován během kompilace, protože jsem chtěl využít </a:t>
            </a:r>
            <a:r>
              <a:rPr lang="cs-CZ" dirty="0" err="1"/>
              <a:t>haskellův</a:t>
            </a:r>
            <a:r>
              <a:rPr lang="cs-CZ" dirty="0"/>
              <a:t> kompilátor GHC.</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9</a:t>
            </a:fld>
            <a:endParaRPr lang="en-US"/>
          </a:p>
        </p:txBody>
      </p:sp>
    </p:spTree>
    <p:extLst>
      <p:ext uri="{BB962C8B-B14F-4D97-AF65-F5344CB8AC3E}">
        <p14:creationId xmlns:p14="http://schemas.microsoft.com/office/powerpoint/2010/main" val="158542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Obecně na rozpoznání nějakého textu potřebujete </a:t>
            </a:r>
            <a:r>
              <a:rPr lang="cs-CZ" dirty="0" err="1"/>
              <a:t>parser</a:t>
            </a:r>
            <a:r>
              <a:rPr lang="cs-CZ" dirty="0"/>
              <a:t> a </a:t>
            </a:r>
            <a:r>
              <a:rPr lang="cs-CZ" dirty="0" err="1"/>
              <a:t>lexer</a:t>
            </a:r>
            <a:r>
              <a:rPr lang="cs-CZ" dirty="0"/>
              <a:t>, v kódu je mnohdy těžké najít rozdíl mezi těmito pojmy, </a:t>
            </a:r>
            <a:r>
              <a:rPr lang="cs-CZ" dirty="0" err="1"/>
              <a:t>lexer</a:t>
            </a:r>
            <a:r>
              <a:rPr lang="cs-CZ" dirty="0"/>
              <a:t> je v podstatě text rozdělený na tokeny a </a:t>
            </a:r>
            <a:r>
              <a:rPr lang="cs-CZ" dirty="0" err="1"/>
              <a:t>parser</a:t>
            </a:r>
            <a:r>
              <a:rPr lang="cs-CZ" dirty="0"/>
              <a:t> jsou funkce </a:t>
            </a:r>
            <a:r>
              <a:rPr lang="cs-CZ" dirty="0" err="1"/>
              <a:t>parsující</a:t>
            </a:r>
            <a:r>
              <a:rPr lang="cs-CZ" dirty="0"/>
              <a:t> tokeny do AST. AST je abstraktní syntaktický strom, nebo</a:t>
            </a:r>
            <a:r>
              <a:rPr lang="en-US" dirty="0"/>
              <a:t>-li </a:t>
            </a:r>
            <a:r>
              <a:rPr lang="en-US" dirty="0" err="1"/>
              <a:t>strom</a:t>
            </a:r>
            <a:r>
              <a:rPr lang="en-US" dirty="0"/>
              <a:t> token</a:t>
            </a:r>
            <a:r>
              <a:rPr lang="cs-CZ" dirty="0"/>
              <a:t>ů. </a:t>
            </a:r>
          </a:p>
          <a:p>
            <a:pPr marL="0" marR="0" lvl="0" indent="0" algn="l" defTabSz="914400" rtl="0" eaLnBrk="1" fontAlgn="auto" latinLnBrk="0" hangingPunct="1">
              <a:lnSpc>
                <a:spcPct val="100000"/>
              </a:lnSpc>
              <a:spcBef>
                <a:spcPts val="0"/>
              </a:spcBef>
              <a:spcAft>
                <a:spcPts val="0"/>
              </a:spcAft>
              <a:buClrTx/>
              <a:buSzTx/>
              <a:buFontTx/>
              <a:buNone/>
              <a:tabLst/>
              <a:defRPr/>
            </a:pPr>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Pozn: Ukaž co je zde AST.</a:t>
            </a:r>
            <a:endParaRPr lang="en-US" dirty="0"/>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10</a:t>
            </a:fld>
            <a:endParaRPr lang="en-US"/>
          </a:p>
        </p:txBody>
      </p:sp>
    </p:spTree>
    <p:extLst>
      <p:ext uri="{BB962C8B-B14F-4D97-AF65-F5344CB8AC3E}">
        <p14:creationId xmlns:p14="http://schemas.microsoft.com/office/powerpoint/2010/main" val="4177691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V </a:t>
            </a:r>
            <a:r>
              <a:rPr lang="en-US" dirty="0" err="1"/>
              <a:t>Haskelyzeru</a:t>
            </a:r>
            <a:r>
              <a:rPr lang="en-US" dirty="0"/>
              <a:t> AST je list </a:t>
            </a:r>
            <a:r>
              <a:rPr lang="en-US" dirty="0" err="1"/>
              <a:t>datov</a:t>
            </a:r>
            <a:r>
              <a:rPr lang="cs-CZ" dirty="0" err="1"/>
              <a:t>ýho</a:t>
            </a:r>
            <a:r>
              <a:rPr lang="cs-CZ" dirty="0"/>
              <a:t> typu </a:t>
            </a:r>
            <a:r>
              <a:rPr lang="cs-CZ" dirty="0" err="1"/>
              <a:t>Expr</a:t>
            </a:r>
            <a:r>
              <a:rPr lang="cs-CZ" dirty="0"/>
              <a:t>. Zde jsou vidět z čeho se </a:t>
            </a:r>
            <a:r>
              <a:rPr lang="cs-CZ" dirty="0" err="1"/>
              <a:t>expression</a:t>
            </a:r>
            <a:r>
              <a:rPr lang="cs-CZ" dirty="0"/>
              <a:t> může skládat.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11</a:t>
            </a:fld>
            <a:endParaRPr lang="en-US"/>
          </a:p>
        </p:txBody>
      </p:sp>
    </p:spTree>
    <p:extLst>
      <p:ext uri="{BB962C8B-B14F-4D97-AF65-F5344CB8AC3E}">
        <p14:creationId xmlns:p14="http://schemas.microsoft.com/office/powerpoint/2010/main" val="2755628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V </a:t>
            </a:r>
            <a:r>
              <a:rPr lang="en-US" dirty="0" err="1"/>
              <a:t>Haskelyzeru</a:t>
            </a:r>
            <a:r>
              <a:rPr lang="en-US" dirty="0"/>
              <a:t> AST je list </a:t>
            </a:r>
            <a:r>
              <a:rPr lang="en-US" dirty="0" err="1"/>
              <a:t>datov</a:t>
            </a:r>
            <a:r>
              <a:rPr lang="cs-CZ" dirty="0" err="1"/>
              <a:t>ýho</a:t>
            </a:r>
            <a:r>
              <a:rPr lang="cs-CZ" dirty="0"/>
              <a:t> typu </a:t>
            </a:r>
            <a:r>
              <a:rPr lang="cs-CZ" dirty="0" err="1"/>
              <a:t>Expr</a:t>
            </a:r>
            <a:r>
              <a:rPr lang="cs-CZ" dirty="0"/>
              <a:t>. Zde jsou vidět z čeho se </a:t>
            </a:r>
            <a:r>
              <a:rPr lang="cs-CZ" dirty="0" err="1"/>
              <a:t>expression</a:t>
            </a:r>
            <a:r>
              <a:rPr lang="cs-CZ" dirty="0"/>
              <a:t> může skládat.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12</a:t>
            </a:fld>
            <a:endParaRPr lang="en-US"/>
          </a:p>
        </p:txBody>
      </p:sp>
    </p:spTree>
    <p:extLst>
      <p:ext uri="{BB962C8B-B14F-4D97-AF65-F5344CB8AC3E}">
        <p14:creationId xmlns:p14="http://schemas.microsoft.com/office/powerpoint/2010/main" val="415016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E7BB5E3-DAC6-C035-9477-146D47038446}"/>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endParaRPr lang="en-US"/>
          </a:p>
        </p:txBody>
      </p:sp>
      <p:sp>
        <p:nvSpPr>
          <p:cNvPr id="3" name="Podnadpis 2">
            <a:extLst>
              <a:ext uri="{FF2B5EF4-FFF2-40B4-BE49-F238E27FC236}">
                <a16:creationId xmlns:a16="http://schemas.microsoft.com/office/drawing/2014/main" id="{824202A6-6745-3D13-6655-8733C98C6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US"/>
          </a:p>
        </p:txBody>
      </p:sp>
      <p:sp>
        <p:nvSpPr>
          <p:cNvPr id="4" name="Zástupný symbol pro datum 3">
            <a:extLst>
              <a:ext uri="{FF2B5EF4-FFF2-40B4-BE49-F238E27FC236}">
                <a16:creationId xmlns:a16="http://schemas.microsoft.com/office/drawing/2014/main" id="{29BD6A50-F0E6-9672-C6E8-B60BF0ECABD4}"/>
              </a:ext>
            </a:extLst>
          </p:cNvPr>
          <p:cNvSpPr>
            <a:spLocks noGrp="1"/>
          </p:cNvSpPr>
          <p:nvPr>
            <p:ph type="dt" sz="half" idx="10"/>
          </p:nvPr>
        </p:nvSpPr>
        <p:spPr/>
        <p:txBody>
          <a:bodyPr/>
          <a:lstStyle/>
          <a:p>
            <a:fld id="{5B79B397-A688-4604-91A9-31A825709B71}" type="datetimeFigureOut">
              <a:rPr lang="en-US" smtClean="0"/>
              <a:t>6/2/2024</a:t>
            </a:fld>
            <a:endParaRPr lang="en-US" dirty="0"/>
          </a:p>
        </p:txBody>
      </p:sp>
      <p:sp>
        <p:nvSpPr>
          <p:cNvPr id="5" name="Zástupný symbol pro zápatí 4">
            <a:extLst>
              <a:ext uri="{FF2B5EF4-FFF2-40B4-BE49-F238E27FC236}">
                <a16:creationId xmlns:a16="http://schemas.microsoft.com/office/drawing/2014/main" id="{3CAE675F-C0B6-FD3E-7F54-C07B6796D080}"/>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272FB53D-907E-EDCE-F116-233F4E18FB28}"/>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238777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CC751BF-9DEA-8B03-339E-6C1653BE4FBE}"/>
              </a:ext>
            </a:extLst>
          </p:cNvPr>
          <p:cNvSpPr>
            <a:spLocks noGrp="1"/>
          </p:cNvSpPr>
          <p:nvPr>
            <p:ph type="title"/>
          </p:nvPr>
        </p:nvSpPr>
        <p:spPr/>
        <p:txBody>
          <a:bodyPr/>
          <a:lstStyle/>
          <a:p>
            <a:r>
              <a:rPr lang="cs-CZ"/>
              <a:t>Kliknutím lze upravit styl.</a:t>
            </a:r>
            <a:endParaRPr lang="en-US"/>
          </a:p>
        </p:txBody>
      </p:sp>
      <p:sp>
        <p:nvSpPr>
          <p:cNvPr id="3" name="Zástupný symbol pro svislý text 2">
            <a:extLst>
              <a:ext uri="{FF2B5EF4-FFF2-40B4-BE49-F238E27FC236}">
                <a16:creationId xmlns:a16="http://schemas.microsoft.com/office/drawing/2014/main" id="{32A9909B-A5CB-98CF-23D3-825A711E45E0}"/>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D18715E9-F2CD-8156-BDD2-566942BCBD64}"/>
              </a:ext>
            </a:extLst>
          </p:cNvPr>
          <p:cNvSpPr>
            <a:spLocks noGrp="1"/>
          </p:cNvSpPr>
          <p:nvPr>
            <p:ph type="dt" sz="half" idx="10"/>
          </p:nvPr>
        </p:nvSpPr>
        <p:spPr/>
        <p:txBody>
          <a:bodyPr/>
          <a:lstStyle/>
          <a:p>
            <a:fld id="{5B79B397-A688-4604-91A9-31A825709B71}" type="datetimeFigureOut">
              <a:rPr lang="en-US" smtClean="0"/>
              <a:t>6/2/2024</a:t>
            </a:fld>
            <a:endParaRPr lang="en-US" dirty="0"/>
          </a:p>
        </p:txBody>
      </p:sp>
      <p:sp>
        <p:nvSpPr>
          <p:cNvPr id="5" name="Zástupný symbol pro zápatí 4">
            <a:extLst>
              <a:ext uri="{FF2B5EF4-FFF2-40B4-BE49-F238E27FC236}">
                <a16:creationId xmlns:a16="http://schemas.microsoft.com/office/drawing/2014/main" id="{D140BBFB-E142-3C72-AC15-C3A054C44469}"/>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F742793C-37AF-5137-F833-F15ACA332429}"/>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84097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8F876C3-EC29-F9FB-174C-D5998B738E4F}"/>
              </a:ext>
            </a:extLst>
          </p:cNvPr>
          <p:cNvSpPr>
            <a:spLocks noGrp="1"/>
          </p:cNvSpPr>
          <p:nvPr>
            <p:ph type="title" orient="vert"/>
          </p:nvPr>
        </p:nvSpPr>
        <p:spPr>
          <a:xfrm>
            <a:off x="8724900" y="365125"/>
            <a:ext cx="2628900" cy="5811838"/>
          </a:xfrm>
        </p:spPr>
        <p:txBody>
          <a:bodyPr vert="eaVert"/>
          <a:lstStyle/>
          <a:p>
            <a:r>
              <a:rPr lang="cs-CZ"/>
              <a:t>Kliknutím lze upravit styl.</a:t>
            </a:r>
            <a:endParaRPr lang="en-US"/>
          </a:p>
        </p:txBody>
      </p:sp>
      <p:sp>
        <p:nvSpPr>
          <p:cNvPr id="3" name="Zástupný symbol pro svislý text 2">
            <a:extLst>
              <a:ext uri="{FF2B5EF4-FFF2-40B4-BE49-F238E27FC236}">
                <a16:creationId xmlns:a16="http://schemas.microsoft.com/office/drawing/2014/main" id="{31B3255C-234A-AD7E-7203-D52F0C1FC565}"/>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EB896078-FFFA-E0FA-4C15-3492EA741464}"/>
              </a:ext>
            </a:extLst>
          </p:cNvPr>
          <p:cNvSpPr>
            <a:spLocks noGrp="1"/>
          </p:cNvSpPr>
          <p:nvPr>
            <p:ph type="dt" sz="half" idx="10"/>
          </p:nvPr>
        </p:nvSpPr>
        <p:spPr/>
        <p:txBody>
          <a:bodyPr/>
          <a:lstStyle/>
          <a:p>
            <a:fld id="{5B79B397-A688-4604-91A9-31A825709B71}" type="datetimeFigureOut">
              <a:rPr lang="en-US" smtClean="0"/>
              <a:t>6/2/2024</a:t>
            </a:fld>
            <a:endParaRPr lang="en-US" dirty="0"/>
          </a:p>
        </p:txBody>
      </p:sp>
      <p:sp>
        <p:nvSpPr>
          <p:cNvPr id="5" name="Zástupný symbol pro zápatí 4">
            <a:extLst>
              <a:ext uri="{FF2B5EF4-FFF2-40B4-BE49-F238E27FC236}">
                <a16:creationId xmlns:a16="http://schemas.microsoft.com/office/drawing/2014/main" id="{367EF0C4-ED37-91DB-48A7-9089F1D9F00B}"/>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6447F8AE-B027-5902-74A5-0C13982F827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7388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412A52-D291-DC91-2596-BD32F01A423A}"/>
              </a:ext>
            </a:extLst>
          </p:cNvPr>
          <p:cNvSpPr>
            <a:spLocks noGrp="1"/>
          </p:cNvSpPr>
          <p:nvPr>
            <p:ph type="title"/>
          </p:nvPr>
        </p:nvSpPr>
        <p:spPr/>
        <p:txBody>
          <a:bodyPr/>
          <a:lstStyle/>
          <a:p>
            <a:r>
              <a:rPr lang="cs-CZ"/>
              <a:t>Kliknutím lze upravit styl.</a:t>
            </a:r>
            <a:endParaRPr lang="en-US"/>
          </a:p>
        </p:txBody>
      </p:sp>
      <p:sp>
        <p:nvSpPr>
          <p:cNvPr id="3" name="Zástupný obsah 2">
            <a:extLst>
              <a:ext uri="{FF2B5EF4-FFF2-40B4-BE49-F238E27FC236}">
                <a16:creationId xmlns:a16="http://schemas.microsoft.com/office/drawing/2014/main" id="{78DD7C03-C9D1-D7AC-2132-54AE4D85F9C9}"/>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0A1F3CD7-8BEF-14AB-C654-0B5ECEE9CE36}"/>
              </a:ext>
            </a:extLst>
          </p:cNvPr>
          <p:cNvSpPr>
            <a:spLocks noGrp="1"/>
          </p:cNvSpPr>
          <p:nvPr>
            <p:ph type="dt" sz="half" idx="10"/>
          </p:nvPr>
        </p:nvSpPr>
        <p:spPr/>
        <p:txBody>
          <a:bodyPr/>
          <a:lstStyle/>
          <a:p>
            <a:fld id="{5B79B397-A688-4604-91A9-31A825709B71}" type="datetimeFigureOut">
              <a:rPr lang="en-US" smtClean="0"/>
              <a:t>6/2/2024</a:t>
            </a:fld>
            <a:endParaRPr lang="en-US" dirty="0"/>
          </a:p>
        </p:txBody>
      </p:sp>
      <p:sp>
        <p:nvSpPr>
          <p:cNvPr id="5" name="Zástupný symbol pro zápatí 4">
            <a:extLst>
              <a:ext uri="{FF2B5EF4-FFF2-40B4-BE49-F238E27FC236}">
                <a16:creationId xmlns:a16="http://schemas.microsoft.com/office/drawing/2014/main" id="{4D58ADB3-89D2-3206-9C3F-95CE52428B0F}"/>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61339576-6A3A-DB73-B4E0-6A0629418F8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83898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A7A051A-BC5D-C864-CDF1-02A39340847B}"/>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endParaRPr lang="en-US"/>
          </a:p>
        </p:txBody>
      </p:sp>
      <p:sp>
        <p:nvSpPr>
          <p:cNvPr id="3" name="Zástupný text 2">
            <a:extLst>
              <a:ext uri="{FF2B5EF4-FFF2-40B4-BE49-F238E27FC236}">
                <a16:creationId xmlns:a16="http://schemas.microsoft.com/office/drawing/2014/main" id="{250CB9D0-98FE-F218-E2DF-E7B8DD9CA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097D1B94-4D78-1630-E207-7DEF14EB4A2C}"/>
              </a:ext>
            </a:extLst>
          </p:cNvPr>
          <p:cNvSpPr>
            <a:spLocks noGrp="1"/>
          </p:cNvSpPr>
          <p:nvPr>
            <p:ph type="dt" sz="half" idx="10"/>
          </p:nvPr>
        </p:nvSpPr>
        <p:spPr/>
        <p:txBody>
          <a:bodyPr/>
          <a:lstStyle/>
          <a:p>
            <a:fld id="{5B79B397-A688-4604-91A9-31A825709B71}" type="datetimeFigureOut">
              <a:rPr lang="en-US" smtClean="0"/>
              <a:t>6/2/2024</a:t>
            </a:fld>
            <a:endParaRPr lang="en-US" dirty="0"/>
          </a:p>
        </p:txBody>
      </p:sp>
      <p:sp>
        <p:nvSpPr>
          <p:cNvPr id="5" name="Zástupný symbol pro zápatí 4">
            <a:extLst>
              <a:ext uri="{FF2B5EF4-FFF2-40B4-BE49-F238E27FC236}">
                <a16:creationId xmlns:a16="http://schemas.microsoft.com/office/drawing/2014/main" id="{36AF1B17-ED7D-C89F-BE2F-D345F40B09AD}"/>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F6FF187A-7186-EE3A-AC23-3CC9CC75001F}"/>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47428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D0EEA38-AE5A-0F71-60EB-4C296C0A7C46}"/>
              </a:ext>
            </a:extLst>
          </p:cNvPr>
          <p:cNvSpPr>
            <a:spLocks noGrp="1"/>
          </p:cNvSpPr>
          <p:nvPr>
            <p:ph type="title"/>
          </p:nvPr>
        </p:nvSpPr>
        <p:spPr/>
        <p:txBody>
          <a:bodyPr/>
          <a:lstStyle/>
          <a:p>
            <a:r>
              <a:rPr lang="cs-CZ"/>
              <a:t>Kliknutím lze upravit styl.</a:t>
            </a:r>
            <a:endParaRPr lang="en-US"/>
          </a:p>
        </p:txBody>
      </p:sp>
      <p:sp>
        <p:nvSpPr>
          <p:cNvPr id="3" name="Zástupný obsah 2">
            <a:extLst>
              <a:ext uri="{FF2B5EF4-FFF2-40B4-BE49-F238E27FC236}">
                <a16:creationId xmlns:a16="http://schemas.microsoft.com/office/drawing/2014/main" id="{1B1FAE91-4EF2-E9F3-7E0C-014D13426BF2}"/>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obsah 3">
            <a:extLst>
              <a:ext uri="{FF2B5EF4-FFF2-40B4-BE49-F238E27FC236}">
                <a16:creationId xmlns:a16="http://schemas.microsoft.com/office/drawing/2014/main" id="{50F6C357-F825-1A16-5C95-74271C99DB4E}"/>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5" name="Zástupný symbol pro datum 4">
            <a:extLst>
              <a:ext uri="{FF2B5EF4-FFF2-40B4-BE49-F238E27FC236}">
                <a16:creationId xmlns:a16="http://schemas.microsoft.com/office/drawing/2014/main" id="{6336DB2B-A083-8CF6-0F70-574557622894}"/>
              </a:ext>
            </a:extLst>
          </p:cNvPr>
          <p:cNvSpPr>
            <a:spLocks noGrp="1"/>
          </p:cNvSpPr>
          <p:nvPr>
            <p:ph type="dt" sz="half" idx="10"/>
          </p:nvPr>
        </p:nvSpPr>
        <p:spPr/>
        <p:txBody>
          <a:bodyPr/>
          <a:lstStyle/>
          <a:p>
            <a:fld id="{5B79B397-A688-4604-91A9-31A825709B71}" type="datetimeFigureOut">
              <a:rPr lang="en-US" smtClean="0"/>
              <a:t>6/2/2024</a:t>
            </a:fld>
            <a:endParaRPr lang="en-US" dirty="0"/>
          </a:p>
        </p:txBody>
      </p:sp>
      <p:sp>
        <p:nvSpPr>
          <p:cNvPr id="6" name="Zástupný symbol pro zápatí 5">
            <a:extLst>
              <a:ext uri="{FF2B5EF4-FFF2-40B4-BE49-F238E27FC236}">
                <a16:creationId xmlns:a16="http://schemas.microsoft.com/office/drawing/2014/main" id="{FE36EB25-8708-2FD0-7B33-768846285616}"/>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39A5A103-D700-5EE4-9CD7-67A2374165A5}"/>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37453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C4D7C0-E367-C274-5764-5A515E70AA20}"/>
              </a:ext>
            </a:extLst>
          </p:cNvPr>
          <p:cNvSpPr>
            <a:spLocks noGrp="1"/>
          </p:cNvSpPr>
          <p:nvPr>
            <p:ph type="title"/>
          </p:nvPr>
        </p:nvSpPr>
        <p:spPr>
          <a:xfrm>
            <a:off x="839788" y="365125"/>
            <a:ext cx="10515600" cy="1325563"/>
          </a:xfrm>
        </p:spPr>
        <p:txBody>
          <a:bodyPr/>
          <a:lstStyle/>
          <a:p>
            <a:r>
              <a:rPr lang="cs-CZ"/>
              <a:t>Kliknutím lze upravit styl.</a:t>
            </a:r>
            <a:endParaRPr lang="en-US"/>
          </a:p>
        </p:txBody>
      </p:sp>
      <p:sp>
        <p:nvSpPr>
          <p:cNvPr id="3" name="Zástupný text 2">
            <a:extLst>
              <a:ext uri="{FF2B5EF4-FFF2-40B4-BE49-F238E27FC236}">
                <a16:creationId xmlns:a16="http://schemas.microsoft.com/office/drawing/2014/main" id="{8282C01F-ECB0-79D7-58C0-FBB999571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92F088E5-6F19-0BFC-A1E0-934322FDCC7C}"/>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5" name="Zástupný text 4">
            <a:extLst>
              <a:ext uri="{FF2B5EF4-FFF2-40B4-BE49-F238E27FC236}">
                <a16:creationId xmlns:a16="http://schemas.microsoft.com/office/drawing/2014/main" id="{85CD0FDE-21AC-488D-7B54-93CBC19BB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A8C413EB-455B-8ED3-1B73-1BDEE5402CA2}"/>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7" name="Zástupný symbol pro datum 6">
            <a:extLst>
              <a:ext uri="{FF2B5EF4-FFF2-40B4-BE49-F238E27FC236}">
                <a16:creationId xmlns:a16="http://schemas.microsoft.com/office/drawing/2014/main" id="{9D59ED40-2F24-F0C9-47AE-AAF543CF0F4F}"/>
              </a:ext>
            </a:extLst>
          </p:cNvPr>
          <p:cNvSpPr>
            <a:spLocks noGrp="1"/>
          </p:cNvSpPr>
          <p:nvPr>
            <p:ph type="dt" sz="half" idx="10"/>
          </p:nvPr>
        </p:nvSpPr>
        <p:spPr/>
        <p:txBody>
          <a:bodyPr/>
          <a:lstStyle/>
          <a:p>
            <a:fld id="{5B79B397-A688-4604-91A9-31A825709B71}" type="datetimeFigureOut">
              <a:rPr lang="en-US" smtClean="0"/>
              <a:t>6/2/2024</a:t>
            </a:fld>
            <a:endParaRPr lang="en-US" dirty="0"/>
          </a:p>
        </p:txBody>
      </p:sp>
      <p:sp>
        <p:nvSpPr>
          <p:cNvPr id="8" name="Zástupný symbol pro zápatí 7">
            <a:extLst>
              <a:ext uri="{FF2B5EF4-FFF2-40B4-BE49-F238E27FC236}">
                <a16:creationId xmlns:a16="http://schemas.microsoft.com/office/drawing/2014/main" id="{3D6478B4-17B4-C7D0-586B-D979AC0F6167}"/>
              </a:ext>
            </a:extLst>
          </p:cNvPr>
          <p:cNvSpPr>
            <a:spLocks noGrp="1"/>
          </p:cNvSpPr>
          <p:nvPr>
            <p:ph type="ftr" sz="quarter" idx="11"/>
          </p:nvPr>
        </p:nvSpPr>
        <p:spPr/>
        <p:txBody>
          <a:bodyPr/>
          <a:lstStyle/>
          <a:p>
            <a:endParaRPr lang="en-US" dirty="0"/>
          </a:p>
        </p:txBody>
      </p:sp>
      <p:sp>
        <p:nvSpPr>
          <p:cNvPr id="9" name="Zástupný symbol pro číslo snímku 8">
            <a:extLst>
              <a:ext uri="{FF2B5EF4-FFF2-40B4-BE49-F238E27FC236}">
                <a16:creationId xmlns:a16="http://schemas.microsoft.com/office/drawing/2014/main" id="{E55A9F44-B744-949A-212F-BA34038413C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4986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0BE266-01F4-0703-8B2E-ED42F202EBE8}"/>
              </a:ext>
            </a:extLst>
          </p:cNvPr>
          <p:cNvSpPr>
            <a:spLocks noGrp="1"/>
          </p:cNvSpPr>
          <p:nvPr>
            <p:ph type="title"/>
          </p:nvPr>
        </p:nvSpPr>
        <p:spPr/>
        <p:txBody>
          <a:bodyPr/>
          <a:lstStyle/>
          <a:p>
            <a:r>
              <a:rPr lang="cs-CZ"/>
              <a:t>Kliknutím lze upravit styl.</a:t>
            </a:r>
            <a:endParaRPr lang="en-US"/>
          </a:p>
        </p:txBody>
      </p:sp>
      <p:sp>
        <p:nvSpPr>
          <p:cNvPr id="3" name="Zástupný symbol pro datum 2">
            <a:extLst>
              <a:ext uri="{FF2B5EF4-FFF2-40B4-BE49-F238E27FC236}">
                <a16:creationId xmlns:a16="http://schemas.microsoft.com/office/drawing/2014/main" id="{EA6EC667-2842-2819-D2B0-46816BF474D4}"/>
              </a:ext>
            </a:extLst>
          </p:cNvPr>
          <p:cNvSpPr>
            <a:spLocks noGrp="1"/>
          </p:cNvSpPr>
          <p:nvPr>
            <p:ph type="dt" sz="half" idx="10"/>
          </p:nvPr>
        </p:nvSpPr>
        <p:spPr/>
        <p:txBody>
          <a:bodyPr/>
          <a:lstStyle/>
          <a:p>
            <a:fld id="{5B79B397-A688-4604-91A9-31A825709B71}" type="datetimeFigureOut">
              <a:rPr lang="en-US" smtClean="0"/>
              <a:t>6/2/2024</a:t>
            </a:fld>
            <a:endParaRPr lang="en-US" dirty="0"/>
          </a:p>
        </p:txBody>
      </p:sp>
      <p:sp>
        <p:nvSpPr>
          <p:cNvPr id="4" name="Zástupný symbol pro zápatí 3">
            <a:extLst>
              <a:ext uri="{FF2B5EF4-FFF2-40B4-BE49-F238E27FC236}">
                <a16:creationId xmlns:a16="http://schemas.microsoft.com/office/drawing/2014/main" id="{995D106D-70E4-2C45-05F3-B2E2CB276BFD}"/>
              </a:ext>
            </a:extLst>
          </p:cNvPr>
          <p:cNvSpPr>
            <a:spLocks noGrp="1"/>
          </p:cNvSpPr>
          <p:nvPr>
            <p:ph type="ftr" sz="quarter" idx="11"/>
          </p:nvPr>
        </p:nvSpPr>
        <p:spPr/>
        <p:txBody>
          <a:bodyPr/>
          <a:lstStyle/>
          <a:p>
            <a:endParaRPr lang="en-US" dirty="0"/>
          </a:p>
        </p:txBody>
      </p:sp>
      <p:sp>
        <p:nvSpPr>
          <p:cNvPr id="5" name="Zástupný symbol pro číslo snímku 4">
            <a:extLst>
              <a:ext uri="{FF2B5EF4-FFF2-40B4-BE49-F238E27FC236}">
                <a16:creationId xmlns:a16="http://schemas.microsoft.com/office/drawing/2014/main" id="{7835F2B2-248C-877B-C885-A3F67F896847}"/>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43492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D44C8D0D-4EF6-6D92-8348-CB5EB1C1A6C5}"/>
              </a:ext>
            </a:extLst>
          </p:cNvPr>
          <p:cNvSpPr>
            <a:spLocks noGrp="1"/>
          </p:cNvSpPr>
          <p:nvPr>
            <p:ph type="dt" sz="half" idx="10"/>
          </p:nvPr>
        </p:nvSpPr>
        <p:spPr/>
        <p:txBody>
          <a:bodyPr/>
          <a:lstStyle/>
          <a:p>
            <a:fld id="{5B79B397-A688-4604-91A9-31A825709B71}" type="datetimeFigureOut">
              <a:rPr lang="en-US" smtClean="0"/>
              <a:t>6/2/2024</a:t>
            </a:fld>
            <a:endParaRPr lang="en-US" dirty="0"/>
          </a:p>
        </p:txBody>
      </p:sp>
      <p:sp>
        <p:nvSpPr>
          <p:cNvPr id="3" name="Zástupný symbol pro zápatí 2">
            <a:extLst>
              <a:ext uri="{FF2B5EF4-FFF2-40B4-BE49-F238E27FC236}">
                <a16:creationId xmlns:a16="http://schemas.microsoft.com/office/drawing/2014/main" id="{27C4C1CB-D407-DBEB-5205-C28908D2C679}"/>
              </a:ext>
            </a:extLst>
          </p:cNvPr>
          <p:cNvSpPr>
            <a:spLocks noGrp="1"/>
          </p:cNvSpPr>
          <p:nvPr>
            <p:ph type="ftr" sz="quarter" idx="11"/>
          </p:nvPr>
        </p:nvSpPr>
        <p:spPr/>
        <p:txBody>
          <a:bodyPr/>
          <a:lstStyle/>
          <a:p>
            <a:endParaRPr lang="en-US" dirty="0"/>
          </a:p>
        </p:txBody>
      </p:sp>
      <p:sp>
        <p:nvSpPr>
          <p:cNvPr id="4" name="Zástupný symbol pro číslo snímku 3">
            <a:extLst>
              <a:ext uri="{FF2B5EF4-FFF2-40B4-BE49-F238E27FC236}">
                <a16:creationId xmlns:a16="http://schemas.microsoft.com/office/drawing/2014/main" id="{351CCDC1-D4CB-7D3C-20B8-A5DEA81D23F6}"/>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429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6AC40F2-9BAF-074F-1868-FE1923107C05}"/>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US"/>
          </a:p>
        </p:txBody>
      </p:sp>
      <p:sp>
        <p:nvSpPr>
          <p:cNvPr id="3" name="Zástupný obsah 2">
            <a:extLst>
              <a:ext uri="{FF2B5EF4-FFF2-40B4-BE49-F238E27FC236}">
                <a16:creationId xmlns:a16="http://schemas.microsoft.com/office/drawing/2014/main" id="{23895F46-5D50-CCF7-03C4-A0EFEE576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text 3">
            <a:extLst>
              <a:ext uri="{FF2B5EF4-FFF2-40B4-BE49-F238E27FC236}">
                <a16:creationId xmlns:a16="http://schemas.microsoft.com/office/drawing/2014/main" id="{FE4FBA1D-CCA9-B009-9C39-1101B2CA1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429A56F2-1BAF-236F-1933-D370A60F013B}"/>
              </a:ext>
            </a:extLst>
          </p:cNvPr>
          <p:cNvSpPr>
            <a:spLocks noGrp="1"/>
          </p:cNvSpPr>
          <p:nvPr>
            <p:ph type="dt" sz="half" idx="10"/>
          </p:nvPr>
        </p:nvSpPr>
        <p:spPr/>
        <p:txBody>
          <a:bodyPr/>
          <a:lstStyle/>
          <a:p>
            <a:fld id="{5B79B397-A688-4604-91A9-31A825709B71}" type="datetimeFigureOut">
              <a:rPr lang="en-US" smtClean="0"/>
              <a:t>6/2/2024</a:t>
            </a:fld>
            <a:endParaRPr lang="en-US" dirty="0"/>
          </a:p>
        </p:txBody>
      </p:sp>
      <p:sp>
        <p:nvSpPr>
          <p:cNvPr id="6" name="Zástupný symbol pro zápatí 5">
            <a:extLst>
              <a:ext uri="{FF2B5EF4-FFF2-40B4-BE49-F238E27FC236}">
                <a16:creationId xmlns:a16="http://schemas.microsoft.com/office/drawing/2014/main" id="{E1854DDC-4F95-BD24-FE78-EAC74632B359}"/>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3228AB6C-7D58-4E7A-90FE-72A39607607E}"/>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9640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673F6D-E6F1-B82D-F28B-8D6555B56EE1}"/>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US"/>
          </a:p>
        </p:txBody>
      </p:sp>
      <p:sp>
        <p:nvSpPr>
          <p:cNvPr id="3" name="Zástupný symbol obrázku 2">
            <a:extLst>
              <a:ext uri="{FF2B5EF4-FFF2-40B4-BE49-F238E27FC236}">
                <a16:creationId xmlns:a16="http://schemas.microsoft.com/office/drawing/2014/main" id="{55525713-84C3-6991-DE26-24BB9E967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Zástupný text 3">
            <a:extLst>
              <a:ext uri="{FF2B5EF4-FFF2-40B4-BE49-F238E27FC236}">
                <a16:creationId xmlns:a16="http://schemas.microsoft.com/office/drawing/2014/main" id="{AAC48CE9-5B02-50D6-1392-099289592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7D35DD06-2E76-F942-CC62-F49C051FFBED}"/>
              </a:ext>
            </a:extLst>
          </p:cNvPr>
          <p:cNvSpPr>
            <a:spLocks noGrp="1"/>
          </p:cNvSpPr>
          <p:nvPr>
            <p:ph type="dt" sz="half" idx="10"/>
          </p:nvPr>
        </p:nvSpPr>
        <p:spPr/>
        <p:txBody>
          <a:bodyPr/>
          <a:lstStyle/>
          <a:p>
            <a:fld id="{5B79B397-A688-4604-91A9-31A825709B71}" type="datetimeFigureOut">
              <a:rPr lang="en-US" smtClean="0"/>
              <a:t>6/2/2024</a:t>
            </a:fld>
            <a:endParaRPr lang="en-US" dirty="0"/>
          </a:p>
        </p:txBody>
      </p:sp>
      <p:sp>
        <p:nvSpPr>
          <p:cNvPr id="6" name="Zástupný symbol pro zápatí 5">
            <a:extLst>
              <a:ext uri="{FF2B5EF4-FFF2-40B4-BE49-F238E27FC236}">
                <a16:creationId xmlns:a16="http://schemas.microsoft.com/office/drawing/2014/main" id="{2981C63B-8A83-8FE2-71A9-D9FA8537560A}"/>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E07D8BA3-3E75-A5A2-307C-8CFF56376A7E}"/>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83658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B1C389A0-76C2-10ED-BA62-3D861A74B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endParaRPr lang="en-US"/>
          </a:p>
        </p:txBody>
      </p:sp>
      <p:sp>
        <p:nvSpPr>
          <p:cNvPr id="3" name="Zástupný text 2">
            <a:extLst>
              <a:ext uri="{FF2B5EF4-FFF2-40B4-BE49-F238E27FC236}">
                <a16:creationId xmlns:a16="http://schemas.microsoft.com/office/drawing/2014/main" id="{D1136E1B-D1DF-BBA7-491F-493E48024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378BA664-81F4-98D1-BA49-C11AD4CFA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9B397-A688-4604-91A9-31A825709B71}" type="datetimeFigureOut">
              <a:rPr lang="en-US" smtClean="0"/>
              <a:t>6/2/2024</a:t>
            </a:fld>
            <a:endParaRPr lang="en-US" dirty="0"/>
          </a:p>
        </p:txBody>
      </p:sp>
      <p:sp>
        <p:nvSpPr>
          <p:cNvPr id="5" name="Zástupný symbol pro zápatí 4">
            <a:extLst>
              <a:ext uri="{FF2B5EF4-FFF2-40B4-BE49-F238E27FC236}">
                <a16:creationId xmlns:a16="http://schemas.microsoft.com/office/drawing/2014/main" id="{7739EBD2-94B2-56DC-94F0-C8C47E2EE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Zástupný symbol pro číslo snímku 5">
            <a:extLst>
              <a:ext uri="{FF2B5EF4-FFF2-40B4-BE49-F238E27FC236}">
                <a16:creationId xmlns:a16="http://schemas.microsoft.com/office/drawing/2014/main" id="{46A43C2B-44CB-89ED-765E-DD814E669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CB573-4951-44C1-B078-06F15BCF4D9A}" type="slidenum">
              <a:rPr lang="en-US" smtClean="0"/>
              <a:t>‹#›</a:t>
            </a:fld>
            <a:endParaRPr lang="en-US" dirty="0"/>
          </a:p>
        </p:txBody>
      </p:sp>
    </p:spTree>
    <p:extLst>
      <p:ext uri="{BB962C8B-B14F-4D97-AF65-F5344CB8AC3E}">
        <p14:creationId xmlns:p14="http://schemas.microsoft.com/office/powerpoint/2010/main" val="482971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book.realworldhaskell.org/read/using-parsec.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iki.haskell.org/Applications_and_libraries/Concurrency_and_parallelis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BB3F53C-3BEA-E137-D3A9-D86678A2E339}"/>
              </a:ext>
            </a:extLst>
          </p:cNvPr>
          <p:cNvSpPr>
            <a:spLocks noGrp="1"/>
          </p:cNvSpPr>
          <p:nvPr>
            <p:ph type="ctrTitle"/>
          </p:nvPr>
        </p:nvSpPr>
        <p:spPr/>
        <p:txBody>
          <a:bodyPr/>
          <a:lstStyle/>
          <a:p>
            <a:r>
              <a:rPr lang="en-US" dirty="0"/>
              <a:t>Tacit programming, n</a:t>
            </a:r>
            <a:r>
              <a:rPr lang="cs-CZ" dirty="0"/>
              <a:t>ávrh a implementace </a:t>
            </a:r>
            <a:r>
              <a:rPr lang="en-US" dirty="0"/>
              <a:t>DSL</a:t>
            </a:r>
          </a:p>
        </p:txBody>
      </p:sp>
      <p:sp>
        <p:nvSpPr>
          <p:cNvPr id="3" name="Podnadpis 2">
            <a:extLst>
              <a:ext uri="{FF2B5EF4-FFF2-40B4-BE49-F238E27FC236}">
                <a16:creationId xmlns:a16="http://schemas.microsoft.com/office/drawing/2014/main" id="{A654392D-DFF3-C57A-087A-88DF0739B319}"/>
              </a:ext>
            </a:extLst>
          </p:cNvPr>
          <p:cNvSpPr>
            <a:spLocks noGrp="1"/>
          </p:cNvSpPr>
          <p:nvPr>
            <p:ph type="subTitle" idx="1"/>
          </p:nvPr>
        </p:nvSpPr>
        <p:spPr/>
        <p:txBody>
          <a:bodyPr/>
          <a:lstStyle/>
          <a:p>
            <a:r>
              <a:rPr lang="cs-CZ" dirty="0"/>
              <a:t>Obhajoba bakalářské práce</a:t>
            </a:r>
          </a:p>
          <a:p>
            <a:endParaRPr lang="cs-CZ" dirty="0"/>
          </a:p>
          <a:p>
            <a:r>
              <a:rPr lang="cs-CZ" dirty="0"/>
              <a:t>Oleg Musijenko</a:t>
            </a:r>
          </a:p>
        </p:txBody>
      </p:sp>
    </p:spTree>
    <p:extLst>
      <p:ext uri="{BB962C8B-B14F-4D97-AF65-F5344CB8AC3E}">
        <p14:creationId xmlns:p14="http://schemas.microsoft.com/office/powerpoint/2010/main" val="1734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2871456-523C-5989-1888-BF5712E928EB}"/>
              </a:ext>
            </a:extLst>
          </p:cNvPr>
          <p:cNvSpPr>
            <a:spLocks noGrp="1"/>
          </p:cNvSpPr>
          <p:nvPr>
            <p:ph type="title"/>
          </p:nvPr>
        </p:nvSpPr>
        <p:spPr/>
        <p:txBody>
          <a:bodyPr/>
          <a:lstStyle/>
          <a:p>
            <a:r>
              <a:rPr lang="en-US" dirty="0" err="1"/>
              <a:t>Lexer</a:t>
            </a:r>
            <a:r>
              <a:rPr lang="cs-CZ" dirty="0"/>
              <a:t>, </a:t>
            </a:r>
            <a:r>
              <a:rPr lang="en-US" dirty="0"/>
              <a:t>parser</a:t>
            </a:r>
            <a:r>
              <a:rPr lang="cs-CZ" dirty="0"/>
              <a:t> a AST</a:t>
            </a:r>
            <a:endParaRPr lang="en-US" dirty="0"/>
          </a:p>
        </p:txBody>
      </p:sp>
      <p:sp>
        <p:nvSpPr>
          <p:cNvPr id="3" name="Zástupný obsah 2">
            <a:extLst>
              <a:ext uri="{FF2B5EF4-FFF2-40B4-BE49-F238E27FC236}">
                <a16:creationId xmlns:a16="http://schemas.microsoft.com/office/drawing/2014/main" id="{50F1234B-913E-DD3F-DF4A-84FA51EA54B9}"/>
              </a:ext>
            </a:extLst>
          </p:cNvPr>
          <p:cNvSpPr>
            <a:spLocks noGrp="1"/>
          </p:cNvSpPr>
          <p:nvPr>
            <p:ph idx="1"/>
          </p:nvPr>
        </p:nvSpPr>
        <p:spPr/>
        <p:txBody>
          <a:bodyPr/>
          <a:lstStyle/>
          <a:p>
            <a:r>
              <a:rPr lang="cs-CZ" dirty="0" err="1"/>
              <a:t>Parsec</a:t>
            </a:r>
            <a:endParaRPr lang="en-US" dirty="0"/>
          </a:p>
        </p:txBody>
      </p:sp>
      <p:pic>
        <p:nvPicPr>
          <p:cNvPr id="5" name="Obrázek 4">
            <a:extLst>
              <a:ext uri="{FF2B5EF4-FFF2-40B4-BE49-F238E27FC236}">
                <a16:creationId xmlns:a16="http://schemas.microsoft.com/office/drawing/2014/main" id="{2EF2E4E9-E22D-C995-453A-687D89608FDE}"/>
              </a:ext>
            </a:extLst>
          </p:cNvPr>
          <p:cNvPicPr>
            <a:picLocks noChangeAspect="1"/>
          </p:cNvPicPr>
          <p:nvPr/>
        </p:nvPicPr>
        <p:blipFill>
          <a:blip r:embed="rId3"/>
          <a:stretch>
            <a:fillRect/>
          </a:stretch>
        </p:blipFill>
        <p:spPr>
          <a:xfrm>
            <a:off x="1323309" y="2586634"/>
            <a:ext cx="9545382" cy="2829320"/>
          </a:xfrm>
          <a:prstGeom prst="rect">
            <a:avLst/>
          </a:prstGeom>
        </p:spPr>
      </p:pic>
      <p:sp>
        <p:nvSpPr>
          <p:cNvPr id="6" name="TextovéPole 5">
            <a:extLst>
              <a:ext uri="{FF2B5EF4-FFF2-40B4-BE49-F238E27FC236}">
                <a16:creationId xmlns:a16="http://schemas.microsoft.com/office/drawing/2014/main" id="{B5BEA7AC-E75C-CF81-655F-12B486A1A82F}"/>
              </a:ext>
            </a:extLst>
          </p:cNvPr>
          <p:cNvSpPr txBox="1"/>
          <p:nvPr/>
        </p:nvSpPr>
        <p:spPr>
          <a:xfrm>
            <a:off x="3795178" y="5807631"/>
            <a:ext cx="4601644" cy="369332"/>
          </a:xfrm>
          <a:prstGeom prst="rect">
            <a:avLst/>
          </a:prstGeom>
          <a:noFill/>
        </p:spPr>
        <p:txBody>
          <a:bodyPr wrap="none" rtlCol="0">
            <a:spAutoFit/>
          </a:bodyPr>
          <a:lstStyle/>
          <a:p>
            <a:r>
              <a:rPr lang="en-US" dirty="0">
                <a:hlinkClick r:id="rId4"/>
              </a:rPr>
              <a:t>Chapter 16. Using Parsec (realworldhaskell.org)</a:t>
            </a:r>
            <a:endParaRPr lang="en-US" dirty="0"/>
          </a:p>
        </p:txBody>
      </p:sp>
    </p:spTree>
    <p:extLst>
      <p:ext uri="{BB962C8B-B14F-4D97-AF65-F5344CB8AC3E}">
        <p14:creationId xmlns:p14="http://schemas.microsoft.com/office/powerpoint/2010/main" val="376165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26FBB81-EA67-2C85-A506-1FE58C7328BF}"/>
              </a:ext>
            </a:extLst>
          </p:cNvPr>
          <p:cNvSpPr>
            <a:spLocks noGrp="1"/>
          </p:cNvSpPr>
          <p:nvPr>
            <p:ph type="title"/>
          </p:nvPr>
        </p:nvSpPr>
        <p:spPr/>
        <p:txBody>
          <a:bodyPr/>
          <a:lstStyle/>
          <a:p>
            <a:r>
              <a:rPr lang="en-US" dirty="0" err="1"/>
              <a:t>Lexer</a:t>
            </a:r>
            <a:r>
              <a:rPr lang="cs-CZ" dirty="0"/>
              <a:t>, </a:t>
            </a:r>
            <a:r>
              <a:rPr lang="en-US" dirty="0"/>
              <a:t>parser</a:t>
            </a:r>
            <a:r>
              <a:rPr lang="cs-CZ" dirty="0"/>
              <a:t> a AST</a:t>
            </a:r>
            <a:endParaRPr lang="en-US" dirty="0"/>
          </a:p>
        </p:txBody>
      </p:sp>
      <p:sp>
        <p:nvSpPr>
          <p:cNvPr id="7" name="Zástupný obsah 6">
            <a:extLst>
              <a:ext uri="{FF2B5EF4-FFF2-40B4-BE49-F238E27FC236}">
                <a16:creationId xmlns:a16="http://schemas.microsoft.com/office/drawing/2014/main" id="{43C31FD0-42C3-A19B-4849-995C38409277}"/>
              </a:ext>
            </a:extLst>
          </p:cNvPr>
          <p:cNvSpPr>
            <a:spLocks noGrp="1"/>
          </p:cNvSpPr>
          <p:nvPr>
            <p:ph idx="1"/>
          </p:nvPr>
        </p:nvSpPr>
        <p:spPr/>
        <p:txBody>
          <a:bodyPr/>
          <a:lstStyle/>
          <a:p>
            <a:r>
              <a:rPr lang="cs-CZ" dirty="0"/>
              <a:t>AST </a:t>
            </a:r>
            <a:r>
              <a:rPr lang="en-US" dirty="0"/>
              <a:t>= [Expr]</a:t>
            </a:r>
          </a:p>
        </p:txBody>
      </p:sp>
      <p:pic>
        <p:nvPicPr>
          <p:cNvPr id="5" name="Obrázek 4">
            <a:extLst>
              <a:ext uri="{FF2B5EF4-FFF2-40B4-BE49-F238E27FC236}">
                <a16:creationId xmlns:a16="http://schemas.microsoft.com/office/drawing/2014/main" id="{29DE5403-C605-FF1D-4A7D-3554D6742346}"/>
              </a:ext>
            </a:extLst>
          </p:cNvPr>
          <p:cNvPicPr>
            <a:picLocks noChangeAspect="1"/>
          </p:cNvPicPr>
          <p:nvPr/>
        </p:nvPicPr>
        <p:blipFill>
          <a:blip r:embed="rId3"/>
          <a:stretch>
            <a:fillRect/>
          </a:stretch>
        </p:blipFill>
        <p:spPr>
          <a:xfrm>
            <a:off x="2309284" y="2447709"/>
            <a:ext cx="7573432" cy="3962953"/>
          </a:xfrm>
          <a:prstGeom prst="rect">
            <a:avLst/>
          </a:prstGeom>
        </p:spPr>
      </p:pic>
      <p:sp>
        <p:nvSpPr>
          <p:cNvPr id="6" name="Ovál 5">
            <a:extLst>
              <a:ext uri="{FF2B5EF4-FFF2-40B4-BE49-F238E27FC236}">
                <a16:creationId xmlns:a16="http://schemas.microsoft.com/office/drawing/2014/main" id="{6CC61B4C-2161-002F-B5AB-B857E49EAE09}"/>
              </a:ext>
            </a:extLst>
          </p:cNvPr>
          <p:cNvSpPr/>
          <p:nvPr/>
        </p:nvSpPr>
        <p:spPr>
          <a:xfrm>
            <a:off x="2309284" y="3726961"/>
            <a:ext cx="4446954" cy="381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620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26FBB81-EA67-2C85-A506-1FE58C7328BF}"/>
              </a:ext>
            </a:extLst>
          </p:cNvPr>
          <p:cNvSpPr>
            <a:spLocks noGrp="1"/>
          </p:cNvSpPr>
          <p:nvPr>
            <p:ph type="title"/>
          </p:nvPr>
        </p:nvSpPr>
        <p:spPr/>
        <p:txBody>
          <a:bodyPr/>
          <a:lstStyle/>
          <a:p>
            <a:r>
              <a:rPr lang="en-US" dirty="0" err="1"/>
              <a:t>Lexer</a:t>
            </a:r>
            <a:r>
              <a:rPr lang="cs-CZ" dirty="0"/>
              <a:t>, </a:t>
            </a:r>
            <a:r>
              <a:rPr lang="en-US" dirty="0"/>
              <a:t>parser</a:t>
            </a:r>
            <a:r>
              <a:rPr lang="cs-CZ" dirty="0"/>
              <a:t> a AST</a:t>
            </a:r>
            <a:endParaRPr lang="en-US" dirty="0"/>
          </a:p>
        </p:txBody>
      </p:sp>
      <p:pic>
        <p:nvPicPr>
          <p:cNvPr id="4" name="Obrázek 3">
            <a:extLst>
              <a:ext uri="{FF2B5EF4-FFF2-40B4-BE49-F238E27FC236}">
                <a16:creationId xmlns:a16="http://schemas.microsoft.com/office/drawing/2014/main" id="{E2169BE9-C3C6-4AD3-1B36-28A39E8932F6}"/>
              </a:ext>
            </a:extLst>
          </p:cNvPr>
          <p:cNvPicPr>
            <a:picLocks noChangeAspect="1"/>
          </p:cNvPicPr>
          <p:nvPr/>
        </p:nvPicPr>
        <p:blipFill>
          <a:blip r:embed="rId3"/>
          <a:stretch>
            <a:fillRect/>
          </a:stretch>
        </p:blipFill>
        <p:spPr>
          <a:xfrm>
            <a:off x="2828469" y="1690688"/>
            <a:ext cx="6535062" cy="3867690"/>
          </a:xfrm>
          <a:prstGeom prst="rect">
            <a:avLst/>
          </a:prstGeom>
        </p:spPr>
      </p:pic>
    </p:spTree>
    <p:extLst>
      <p:ext uri="{BB962C8B-B14F-4D97-AF65-F5344CB8AC3E}">
        <p14:creationId xmlns:p14="http://schemas.microsoft.com/office/powerpoint/2010/main" val="87092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D7F3427-63C6-ED61-6B15-3C5FB3DEE422}"/>
              </a:ext>
            </a:extLst>
          </p:cNvPr>
          <p:cNvSpPr>
            <a:spLocks noGrp="1"/>
          </p:cNvSpPr>
          <p:nvPr>
            <p:ph type="title"/>
          </p:nvPr>
        </p:nvSpPr>
        <p:spPr/>
        <p:txBody>
          <a:bodyPr/>
          <a:lstStyle/>
          <a:p>
            <a:r>
              <a:rPr lang="en-US" dirty="0" err="1"/>
              <a:t>Lexer</a:t>
            </a:r>
            <a:r>
              <a:rPr lang="en-US" dirty="0"/>
              <a:t>, parser a AST</a:t>
            </a:r>
          </a:p>
        </p:txBody>
      </p:sp>
      <p:sp>
        <p:nvSpPr>
          <p:cNvPr id="3" name="Zástupný obsah 2">
            <a:extLst>
              <a:ext uri="{FF2B5EF4-FFF2-40B4-BE49-F238E27FC236}">
                <a16:creationId xmlns:a16="http://schemas.microsoft.com/office/drawing/2014/main" id="{62B5BC36-24F2-26FE-AB2C-D8C45DAAECF4}"/>
              </a:ext>
            </a:extLst>
          </p:cNvPr>
          <p:cNvSpPr>
            <a:spLocks noGrp="1"/>
          </p:cNvSpPr>
          <p:nvPr>
            <p:ph idx="1"/>
          </p:nvPr>
        </p:nvSpPr>
        <p:spPr/>
        <p:txBody>
          <a:bodyPr/>
          <a:lstStyle/>
          <a:p>
            <a:r>
              <a:rPr lang="en-US" dirty="0"/>
              <a:t>TDD – Test Driven Development</a:t>
            </a:r>
          </a:p>
          <a:p>
            <a:r>
              <a:rPr lang="en-US" dirty="0"/>
              <a:t>Bez test</a:t>
            </a:r>
            <a:r>
              <a:rPr lang="cs-CZ" dirty="0"/>
              <a:t>ů nevznikne žádný spolehlivý </a:t>
            </a:r>
            <a:r>
              <a:rPr lang="cs-CZ" dirty="0" err="1"/>
              <a:t>parser</a:t>
            </a:r>
            <a:endParaRPr lang="en-US" dirty="0"/>
          </a:p>
        </p:txBody>
      </p:sp>
    </p:spTree>
    <p:extLst>
      <p:ext uri="{BB962C8B-B14F-4D97-AF65-F5344CB8AC3E}">
        <p14:creationId xmlns:p14="http://schemas.microsoft.com/office/powerpoint/2010/main" val="171048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42708F0-90E1-7EEC-ABDE-1CDD89006991}"/>
              </a:ext>
            </a:extLst>
          </p:cNvPr>
          <p:cNvSpPr>
            <a:spLocks noGrp="1"/>
          </p:cNvSpPr>
          <p:nvPr>
            <p:ph type="title"/>
          </p:nvPr>
        </p:nvSpPr>
        <p:spPr/>
        <p:txBody>
          <a:bodyPr/>
          <a:lstStyle/>
          <a:p>
            <a:r>
              <a:rPr lang="cs-CZ" dirty="0"/>
              <a:t>Z AST do LLVM</a:t>
            </a:r>
            <a:endParaRPr lang="en-US" dirty="0"/>
          </a:p>
        </p:txBody>
      </p:sp>
      <p:sp>
        <p:nvSpPr>
          <p:cNvPr id="3" name="Zástupný obsah 2">
            <a:extLst>
              <a:ext uri="{FF2B5EF4-FFF2-40B4-BE49-F238E27FC236}">
                <a16:creationId xmlns:a16="http://schemas.microsoft.com/office/drawing/2014/main" id="{B42FCDE0-5E4A-947B-CB3E-D2DC252DA0D1}"/>
              </a:ext>
            </a:extLst>
          </p:cNvPr>
          <p:cNvSpPr>
            <a:spLocks noGrp="1"/>
          </p:cNvSpPr>
          <p:nvPr>
            <p:ph idx="1"/>
          </p:nvPr>
        </p:nvSpPr>
        <p:spPr/>
        <p:txBody>
          <a:bodyPr/>
          <a:lstStyle/>
          <a:p>
            <a:r>
              <a:rPr lang="cs-CZ" dirty="0"/>
              <a:t>Jedná se o front end kompilátorů </a:t>
            </a:r>
            <a:r>
              <a:rPr lang="en-US" dirty="0"/>
              <a:t>– clang, Jai, Odin</a:t>
            </a:r>
            <a:endParaRPr lang="cs-CZ" dirty="0"/>
          </a:p>
          <a:p>
            <a:r>
              <a:rPr lang="en-US" dirty="0"/>
              <a:t>Nen</a:t>
            </a:r>
            <a:r>
              <a:rPr lang="cs-CZ" dirty="0"/>
              <a:t>í vhodné na DSL</a:t>
            </a:r>
          </a:p>
          <a:p>
            <a:r>
              <a:rPr lang="cs-CZ" dirty="0"/>
              <a:t>Na programovací jazyk ano</a:t>
            </a:r>
          </a:p>
          <a:p>
            <a:r>
              <a:rPr lang="cs-CZ" dirty="0"/>
              <a:t>U DSL generování </a:t>
            </a:r>
            <a:r>
              <a:rPr lang="cs-CZ" dirty="0" err="1"/>
              <a:t>bindings</a:t>
            </a:r>
            <a:r>
              <a:rPr lang="cs-CZ" dirty="0"/>
              <a:t> mezi jazyky? Moc náročné.</a:t>
            </a:r>
          </a:p>
          <a:p>
            <a:endParaRPr lang="en-US" dirty="0"/>
          </a:p>
        </p:txBody>
      </p:sp>
    </p:spTree>
    <p:extLst>
      <p:ext uri="{BB962C8B-B14F-4D97-AF65-F5344CB8AC3E}">
        <p14:creationId xmlns:p14="http://schemas.microsoft.com/office/powerpoint/2010/main" val="145793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0E68E30-9393-DFD6-2780-82EE14116189}"/>
              </a:ext>
            </a:extLst>
          </p:cNvPr>
          <p:cNvSpPr>
            <a:spLocks noGrp="1"/>
          </p:cNvSpPr>
          <p:nvPr>
            <p:ph type="title"/>
          </p:nvPr>
        </p:nvSpPr>
        <p:spPr/>
        <p:txBody>
          <a:bodyPr/>
          <a:lstStyle/>
          <a:p>
            <a:r>
              <a:rPr lang="cs-CZ" dirty="0"/>
              <a:t>Z AST do </a:t>
            </a:r>
            <a:r>
              <a:rPr lang="cs-CZ" dirty="0" err="1"/>
              <a:t>Template</a:t>
            </a:r>
            <a:r>
              <a:rPr lang="cs-CZ" dirty="0"/>
              <a:t> </a:t>
            </a:r>
            <a:r>
              <a:rPr lang="cs-CZ" dirty="0" err="1"/>
              <a:t>Haskell</a:t>
            </a:r>
            <a:endParaRPr lang="en-US" dirty="0"/>
          </a:p>
        </p:txBody>
      </p:sp>
      <p:sp>
        <p:nvSpPr>
          <p:cNvPr id="3" name="Zástupný obsah 2">
            <a:extLst>
              <a:ext uri="{FF2B5EF4-FFF2-40B4-BE49-F238E27FC236}">
                <a16:creationId xmlns:a16="http://schemas.microsoft.com/office/drawing/2014/main" id="{5AE5D365-4357-4354-3507-E9079FB0202C}"/>
              </a:ext>
            </a:extLst>
          </p:cNvPr>
          <p:cNvSpPr>
            <a:spLocks noGrp="1"/>
          </p:cNvSpPr>
          <p:nvPr>
            <p:ph idx="1"/>
          </p:nvPr>
        </p:nvSpPr>
        <p:spPr>
          <a:xfrm>
            <a:off x="838200" y="1528641"/>
            <a:ext cx="10515600" cy="4351338"/>
          </a:xfrm>
        </p:spPr>
        <p:txBody>
          <a:bodyPr/>
          <a:lstStyle/>
          <a:p>
            <a:r>
              <a:rPr lang="cs-CZ" dirty="0" err="1"/>
              <a:t>Template</a:t>
            </a:r>
            <a:r>
              <a:rPr lang="cs-CZ" dirty="0"/>
              <a:t> </a:t>
            </a:r>
            <a:r>
              <a:rPr lang="cs-CZ" dirty="0" err="1"/>
              <a:t>Haskell</a:t>
            </a:r>
            <a:r>
              <a:rPr lang="cs-CZ" dirty="0"/>
              <a:t> </a:t>
            </a:r>
            <a:r>
              <a:rPr lang="en-US" dirty="0"/>
              <a:t>= Template metaprogramming</a:t>
            </a:r>
          </a:p>
          <a:p>
            <a:r>
              <a:rPr lang="en-US" dirty="0" err="1"/>
              <a:t>Generov</a:t>
            </a:r>
            <a:r>
              <a:rPr lang="cs-CZ" dirty="0" err="1"/>
              <a:t>ání</a:t>
            </a:r>
            <a:r>
              <a:rPr lang="cs-CZ" dirty="0"/>
              <a:t> funkcí při kompilaci, protože je umožněn přístup k samotným tokenům jazyka</a:t>
            </a:r>
          </a:p>
        </p:txBody>
      </p:sp>
      <p:pic>
        <p:nvPicPr>
          <p:cNvPr id="7" name="Obrázek 6">
            <a:extLst>
              <a:ext uri="{FF2B5EF4-FFF2-40B4-BE49-F238E27FC236}">
                <a16:creationId xmlns:a16="http://schemas.microsoft.com/office/drawing/2014/main" id="{1B1402EC-3057-55F4-90F1-21F2FC686724}"/>
              </a:ext>
            </a:extLst>
          </p:cNvPr>
          <p:cNvPicPr>
            <a:picLocks noChangeAspect="1"/>
          </p:cNvPicPr>
          <p:nvPr/>
        </p:nvPicPr>
        <p:blipFill>
          <a:blip r:embed="rId3"/>
          <a:stretch>
            <a:fillRect/>
          </a:stretch>
        </p:blipFill>
        <p:spPr>
          <a:xfrm>
            <a:off x="2247363" y="3007487"/>
            <a:ext cx="7621064" cy="1343212"/>
          </a:xfrm>
          <a:prstGeom prst="rect">
            <a:avLst/>
          </a:prstGeom>
        </p:spPr>
      </p:pic>
      <p:pic>
        <p:nvPicPr>
          <p:cNvPr id="9" name="Obrázek 8">
            <a:extLst>
              <a:ext uri="{FF2B5EF4-FFF2-40B4-BE49-F238E27FC236}">
                <a16:creationId xmlns:a16="http://schemas.microsoft.com/office/drawing/2014/main" id="{52AE4B71-D37A-D985-2DF0-B7CB719BC2F5}"/>
              </a:ext>
            </a:extLst>
          </p:cNvPr>
          <p:cNvPicPr>
            <a:picLocks noChangeAspect="1"/>
          </p:cNvPicPr>
          <p:nvPr/>
        </p:nvPicPr>
        <p:blipFill>
          <a:blip r:embed="rId4"/>
          <a:stretch>
            <a:fillRect/>
          </a:stretch>
        </p:blipFill>
        <p:spPr>
          <a:xfrm>
            <a:off x="2247363" y="4350699"/>
            <a:ext cx="7697274" cy="2448267"/>
          </a:xfrm>
          <a:prstGeom prst="rect">
            <a:avLst/>
          </a:prstGeom>
        </p:spPr>
      </p:pic>
    </p:spTree>
    <p:extLst>
      <p:ext uri="{BB962C8B-B14F-4D97-AF65-F5344CB8AC3E}">
        <p14:creationId xmlns:p14="http://schemas.microsoft.com/office/powerpoint/2010/main" val="1008054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9486D57-DFCE-C974-4AF1-CA4A502A2D19}"/>
              </a:ext>
            </a:extLst>
          </p:cNvPr>
          <p:cNvSpPr>
            <a:spLocks noGrp="1"/>
          </p:cNvSpPr>
          <p:nvPr>
            <p:ph type="title"/>
          </p:nvPr>
        </p:nvSpPr>
        <p:spPr/>
        <p:txBody>
          <a:bodyPr/>
          <a:lstStyle/>
          <a:p>
            <a:r>
              <a:rPr lang="cs-CZ" dirty="0"/>
              <a:t>Příklady užití </a:t>
            </a:r>
            <a:r>
              <a:rPr lang="en-US" dirty="0"/>
              <a:t>– 3D</a:t>
            </a:r>
          </a:p>
        </p:txBody>
      </p:sp>
      <p:sp>
        <p:nvSpPr>
          <p:cNvPr id="4" name="Zástupný obsah 3">
            <a:extLst>
              <a:ext uri="{FF2B5EF4-FFF2-40B4-BE49-F238E27FC236}">
                <a16:creationId xmlns:a16="http://schemas.microsoft.com/office/drawing/2014/main" id="{93B3EFE5-CF69-0629-8ED2-15B90AD66794}"/>
              </a:ext>
            </a:extLst>
          </p:cNvPr>
          <p:cNvSpPr>
            <a:spLocks noGrp="1"/>
          </p:cNvSpPr>
          <p:nvPr>
            <p:ph sz="half" idx="1"/>
          </p:nvPr>
        </p:nvSpPr>
        <p:spPr/>
        <p:txBody>
          <a:bodyPr/>
          <a:lstStyle/>
          <a:p>
            <a:r>
              <a:rPr lang="cs-CZ" dirty="0"/>
              <a:t>Zpracování scén v 3D editoru</a:t>
            </a:r>
            <a:endParaRPr lang="en-US" dirty="0"/>
          </a:p>
        </p:txBody>
      </p:sp>
      <p:pic>
        <p:nvPicPr>
          <p:cNvPr id="7" name="Obrázek 6">
            <a:extLst>
              <a:ext uri="{FF2B5EF4-FFF2-40B4-BE49-F238E27FC236}">
                <a16:creationId xmlns:a16="http://schemas.microsoft.com/office/drawing/2014/main" id="{86CBC30B-36A2-A3FC-C30E-D1BDCD966AE0}"/>
              </a:ext>
            </a:extLst>
          </p:cNvPr>
          <p:cNvPicPr>
            <a:picLocks noChangeAspect="1"/>
          </p:cNvPicPr>
          <p:nvPr/>
        </p:nvPicPr>
        <p:blipFill>
          <a:blip r:embed="rId3"/>
          <a:stretch>
            <a:fillRect/>
          </a:stretch>
        </p:blipFill>
        <p:spPr>
          <a:xfrm>
            <a:off x="0" y="3098462"/>
            <a:ext cx="6031210" cy="1805663"/>
          </a:xfrm>
          <a:prstGeom prst="rect">
            <a:avLst/>
          </a:prstGeom>
        </p:spPr>
      </p:pic>
      <p:pic>
        <p:nvPicPr>
          <p:cNvPr id="9" name="Obrázek 8">
            <a:extLst>
              <a:ext uri="{FF2B5EF4-FFF2-40B4-BE49-F238E27FC236}">
                <a16:creationId xmlns:a16="http://schemas.microsoft.com/office/drawing/2014/main" id="{962E4B82-C720-27C5-17F4-C73603999A04}"/>
              </a:ext>
            </a:extLst>
          </p:cNvPr>
          <p:cNvPicPr>
            <a:picLocks noChangeAspect="1"/>
          </p:cNvPicPr>
          <p:nvPr/>
        </p:nvPicPr>
        <p:blipFill>
          <a:blip r:embed="rId4"/>
          <a:stretch>
            <a:fillRect/>
          </a:stretch>
        </p:blipFill>
        <p:spPr>
          <a:xfrm>
            <a:off x="6581551" y="1690688"/>
            <a:ext cx="5405596" cy="4943231"/>
          </a:xfrm>
          <a:prstGeom prst="rect">
            <a:avLst/>
          </a:prstGeom>
        </p:spPr>
      </p:pic>
    </p:spTree>
    <p:extLst>
      <p:ext uri="{BB962C8B-B14F-4D97-AF65-F5344CB8AC3E}">
        <p14:creationId xmlns:p14="http://schemas.microsoft.com/office/powerpoint/2010/main" val="3308568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4773B1C-060C-496E-9D70-6F0BCC2ACFF1}"/>
              </a:ext>
            </a:extLst>
          </p:cNvPr>
          <p:cNvSpPr>
            <a:spLocks noGrp="1"/>
          </p:cNvSpPr>
          <p:nvPr>
            <p:ph type="title"/>
          </p:nvPr>
        </p:nvSpPr>
        <p:spPr/>
        <p:txBody>
          <a:bodyPr/>
          <a:lstStyle/>
          <a:p>
            <a:r>
              <a:rPr lang="cs-CZ" dirty="0"/>
              <a:t>Příklady užití</a:t>
            </a:r>
            <a:r>
              <a:rPr lang="en-US" dirty="0"/>
              <a:t> – web scraping</a:t>
            </a:r>
          </a:p>
        </p:txBody>
      </p:sp>
      <p:pic>
        <p:nvPicPr>
          <p:cNvPr id="11" name="Zástupný obsah 10">
            <a:extLst>
              <a:ext uri="{FF2B5EF4-FFF2-40B4-BE49-F238E27FC236}">
                <a16:creationId xmlns:a16="http://schemas.microsoft.com/office/drawing/2014/main" id="{2C0EDA1F-1CDD-D5B1-8F80-9E76B80A4553}"/>
              </a:ext>
            </a:extLst>
          </p:cNvPr>
          <p:cNvPicPr>
            <a:picLocks noGrp="1" noChangeAspect="1"/>
          </p:cNvPicPr>
          <p:nvPr>
            <p:ph sz="half" idx="1"/>
          </p:nvPr>
        </p:nvPicPr>
        <p:blipFill>
          <a:blip r:embed="rId2"/>
          <a:stretch>
            <a:fillRect/>
          </a:stretch>
        </p:blipFill>
        <p:spPr>
          <a:xfrm>
            <a:off x="635000" y="1466117"/>
            <a:ext cx="4874846" cy="5295301"/>
          </a:xfrm>
        </p:spPr>
      </p:pic>
      <p:grpSp>
        <p:nvGrpSpPr>
          <p:cNvPr id="9" name="Skupina 8">
            <a:extLst>
              <a:ext uri="{FF2B5EF4-FFF2-40B4-BE49-F238E27FC236}">
                <a16:creationId xmlns:a16="http://schemas.microsoft.com/office/drawing/2014/main" id="{50458FCD-3754-3BE3-EA3D-37B5FC20DCF8}"/>
              </a:ext>
            </a:extLst>
          </p:cNvPr>
          <p:cNvGrpSpPr/>
          <p:nvPr/>
        </p:nvGrpSpPr>
        <p:grpSpPr>
          <a:xfrm>
            <a:off x="5924062" y="2719754"/>
            <a:ext cx="6096000" cy="2160195"/>
            <a:chOff x="341750" y="1535531"/>
            <a:chExt cx="7725853" cy="2151621"/>
          </a:xfrm>
        </p:grpSpPr>
        <p:pic>
          <p:nvPicPr>
            <p:cNvPr id="6" name="Obrázek 5">
              <a:extLst>
                <a:ext uri="{FF2B5EF4-FFF2-40B4-BE49-F238E27FC236}">
                  <a16:creationId xmlns:a16="http://schemas.microsoft.com/office/drawing/2014/main" id="{5FADCC47-6CB4-D881-22D0-70B32024D3AC}"/>
                </a:ext>
              </a:extLst>
            </p:cNvPr>
            <p:cNvPicPr>
              <a:picLocks noChangeAspect="1"/>
            </p:cNvPicPr>
            <p:nvPr/>
          </p:nvPicPr>
          <p:blipFill rotWithShape="1">
            <a:blip r:embed="rId3"/>
            <a:srcRect b="67995"/>
            <a:stretch/>
          </p:blipFill>
          <p:spPr>
            <a:xfrm>
              <a:off x="341750" y="1535531"/>
              <a:ext cx="7725853" cy="1442131"/>
            </a:xfrm>
            <a:prstGeom prst="rect">
              <a:avLst/>
            </a:prstGeom>
          </p:spPr>
        </p:pic>
        <p:pic>
          <p:nvPicPr>
            <p:cNvPr id="8" name="Obrázek 7">
              <a:extLst>
                <a:ext uri="{FF2B5EF4-FFF2-40B4-BE49-F238E27FC236}">
                  <a16:creationId xmlns:a16="http://schemas.microsoft.com/office/drawing/2014/main" id="{BA91218A-D5D2-85A8-71C3-D61F2A79F423}"/>
                </a:ext>
              </a:extLst>
            </p:cNvPr>
            <p:cNvPicPr>
              <a:picLocks noChangeAspect="1"/>
            </p:cNvPicPr>
            <p:nvPr/>
          </p:nvPicPr>
          <p:blipFill rotWithShape="1">
            <a:blip r:embed="rId3"/>
            <a:srcRect t="84254"/>
            <a:stretch/>
          </p:blipFill>
          <p:spPr>
            <a:xfrm>
              <a:off x="341750" y="2977662"/>
              <a:ext cx="7725853" cy="709490"/>
            </a:xfrm>
            <a:prstGeom prst="rect">
              <a:avLst/>
            </a:prstGeom>
          </p:spPr>
        </p:pic>
      </p:grpSp>
    </p:spTree>
    <p:extLst>
      <p:ext uri="{BB962C8B-B14F-4D97-AF65-F5344CB8AC3E}">
        <p14:creationId xmlns:p14="http://schemas.microsoft.com/office/powerpoint/2010/main" val="154865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7B00136-E347-B07F-2229-9CB77680BFE9}"/>
              </a:ext>
            </a:extLst>
          </p:cNvPr>
          <p:cNvSpPr>
            <a:spLocks noGrp="1"/>
          </p:cNvSpPr>
          <p:nvPr>
            <p:ph type="title"/>
          </p:nvPr>
        </p:nvSpPr>
        <p:spPr/>
        <p:txBody>
          <a:bodyPr/>
          <a:lstStyle/>
          <a:p>
            <a:r>
              <a:rPr lang="en-US" dirty="0"/>
              <a:t>P</a:t>
            </a:r>
            <a:r>
              <a:rPr lang="cs-CZ" dirty="0" err="1"/>
              <a:t>říklady</a:t>
            </a:r>
            <a:r>
              <a:rPr lang="cs-CZ" dirty="0"/>
              <a:t> užití </a:t>
            </a:r>
            <a:r>
              <a:rPr lang="en-US" dirty="0"/>
              <a:t>– clustering</a:t>
            </a:r>
          </a:p>
        </p:txBody>
      </p:sp>
      <p:pic>
        <p:nvPicPr>
          <p:cNvPr id="6" name="Zástupný obsah 5">
            <a:extLst>
              <a:ext uri="{FF2B5EF4-FFF2-40B4-BE49-F238E27FC236}">
                <a16:creationId xmlns:a16="http://schemas.microsoft.com/office/drawing/2014/main" id="{0EE6D78A-7D00-838D-C3DA-C2517F5125F0}"/>
              </a:ext>
            </a:extLst>
          </p:cNvPr>
          <p:cNvPicPr>
            <a:picLocks noGrp="1" noChangeAspect="1"/>
          </p:cNvPicPr>
          <p:nvPr>
            <p:ph sz="half" idx="1"/>
          </p:nvPr>
        </p:nvPicPr>
        <p:blipFill>
          <a:blip r:embed="rId3"/>
          <a:stretch>
            <a:fillRect/>
          </a:stretch>
        </p:blipFill>
        <p:spPr>
          <a:xfrm>
            <a:off x="1268123" y="1690688"/>
            <a:ext cx="3936924" cy="4942485"/>
          </a:xfrm>
        </p:spPr>
      </p:pic>
      <p:pic>
        <p:nvPicPr>
          <p:cNvPr id="8" name="Obrázek 7">
            <a:extLst>
              <a:ext uri="{FF2B5EF4-FFF2-40B4-BE49-F238E27FC236}">
                <a16:creationId xmlns:a16="http://schemas.microsoft.com/office/drawing/2014/main" id="{79635D71-5155-D24A-833D-F9F9B4F7BEF9}"/>
              </a:ext>
            </a:extLst>
          </p:cNvPr>
          <p:cNvPicPr>
            <a:picLocks noChangeAspect="1"/>
          </p:cNvPicPr>
          <p:nvPr/>
        </p:nvPicPr>
        <p:blipFill>
          <a:blip r:embed="rId4"/>
          <a:stretch>
            <a:fillRect/>
          </a:stretch>
        </p:blipFill>
        <p:spPr>
          <a:xfrm>
            <a:off x="7308502" y="1618301"/>
            <a:ext cx="3136124" cy="4874574"/>
          </a:xfrm>
          <a:prstGeom prst="rect">
            <a:avLst/>
          </a:prstGeom>
        </p:spPr>
      </p:pic>
    </p:spTree>
    <p:extLst>
      <p:ext uri="{BB962C8B-B14F-4D97-AF65-F5344CB8AC3E}">
        <p14:creationId xmlns:p14="http://schemas.microsoft.com/office/powerpoint/2010/main" val="831992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AEA8285-8E98-6EBC-FB7C-9FA474BFBE6B}"/>
              </a:ext>
            </a:extLst>
          </p:cNvPr>
          <p:cNvSpPr>
            <a:spLocks noGrp="1"/>
          </p:cNvSpPr>
          <p:nvPr>
            <p:ph type="title"/>
          </p:nvPr>
        </p:nvSpPr>
        <p:spPr/>
        <p:txBody>
          <a:bodyPr/>
          <a:lstStyle/>
          <a:p>
            <a:r>
              <a:rPr lang="cs-CZ" dirty="0"/>
              <a:t>Výsledek?</a:t>
            </a:r>
            <a:endParaRPr lang="en-US" dirty="0"/>
          </a:p>
        </p:txBody>
      </p:sp>
      <p:pic>
        <p:nvPicPr>
          <p:cNvPr id="6" name="Obrázek 5">
            <a:extLst>
              <a:ext uri="{FF2B5EF4-FFF2-40B4-BE49-F238E27FC236}">
                <a16:creationId xmlns:a16="http://schemas.microsoft.com/office/drawing/2014/main" id="{35F47512-7641-2EBE-3643-12F5C285D0BB}"/>
              </a:ext>
            </a:extLst>
          </p:cNvPr>
          <p:cNvPicPr>
            <a:picLocks noChangeAspect="1"/>
          </p:cNvPicPr>
          <p:nvPr/>
        </p:nvPicPr>
        <p:blipFill>
          <a:blip r:embed="rId3"/>
          <a:stretch>
            <a:fillRect/>
          </a:stretch>
        </p:blipFill>
        <p:spPr>
          <a:xfrm>
            <a:off x="2175915" y="1433234"/>
            <a:ext cx="7840169" cy="3991532"/>
          </a:xfrm>
          <a:prstGeom prst="rect">
            <a:avLst/>
          </a:prstGeom>
        </p:spPr>
      </p:pic>
      <p:sp>
        <p:nvSpPr>
          <p:cNvPr id="7" name="Ovál 6">
            <a:extLst>
              <a:ext uri="{FF2B5EF4-FFF2-40B4-BE49-F238E27FC236}">
                <a16:creationId xmlns:a16="http://schemas.microsoft.com/office/drawing/2014/main" id="{E0898835-E82A-6C4F-3D3D-ED571FD73E2F}"/>
              </a:ext>
            </a:extLst>
          </p:cNvPr>
          <p:cNvSpPr/>
          <p:nvPr/>
        </p:nvSpPr>
        <p:spPr>
          <a:xfrm>
            <a:off x="2254576" y="2790057"/>
            <a:ext cx="4446954" cy="381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ál 7">
            <a:extLst>
              <a:ext uri="{FF2B5EF4-FFF2-40B4-BE49-F238E27FC236}">
                <a16:creationId xmlns:a16="http://schemas.microsoft.com/office/drawing/2014/main" id="{43F9581C-15CF-C40E-F122-E682462A8424}"/>
              </a:ext>
            </a:extLst>
          </p:cNvPr>
          <p:cNvSpPr/>
          <p:nvPr/>
        </p:nvSpPr>
        <p:spPr>
          <a:xfrm>
            <a:off x="2254576" y="4492868"/>
            <a:ext cx="4446954" cy="381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41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A3B800-1838-2717-B99D-95D663BAB46E}"/>
              </a:ext>
            </a:extLst>
          </p:cNvPr>
          <p:cNvSpPr>
            <a:spLocks noGrp="1"/>
          </p:cNvSpPr>
          <p:nvPr>
            <p:ph type="title"/>
          </p:nvPr>
        </p:nvSpPr>
        <p:spPr/>
        <p:txBody>
          <a:bodyPr/>
          <a:lstStyle/>
          <a:p>
            <a:r>
              <a:rPr lang="en-US" dirty="0"/>
              <a:t>Tacit programming</a:t>
            </a:r>
          </a:p>
        </p:txBody>
      </p:sp>
      <p:sp>
        <p:nvSpPr>
          <p:cNvPr id="3" name="Zástupný obsah 2">
            <a:extLst>
              <a:ext uri="{FF2B5EF4-FFF2-40B4-BE49-F238E27FC236}">
                <a16:creationId xmlns:a16="http://schemas.microsoft.com/office/drawing/2014/main" id="{FC592830-F270-EED8-5A15-D15F6171D02F}"/>
              </a:ext>
            </a:extLst>
          </p:cNvPr>
          <p:cNvSpPr>
            <a:spLocks noGrp="1"/>
          </p:cNvSpPr>
          <p:nvPr>
            <p:ph idx="1"/>
          </p:nvPr>
        </p:nvSpPr>
        <p:spPr/>
        <p:txBody>
          <a:bodyPr/>
          <a:lstStyle/>
          <a:p>
            <a:r>
              <a:rPr lang="en-US" dirty="0" err="1"/>
              <a:t>Funkce</a:t>
            </a:r>
            <a:r>
              <a:rPr lang="cs-CZ" dirty="0"/>
              <a:t> implicitně pracují s jejími argumenty</a:t>
            </a:r>
          </a:p>
          <a:p>
            <a:endParaRPr lang="cs-CZ" dirty="0"/>
          </a:p>
        </p:txBody>
      </p:sp>
      <p:pic>
        <p:nvPicPr>
          <p:cNvPr id="5" name="Obrázek 4">
            <a:extLst>
              <a:ext uri="{FF2B5EF4-FFF2-40B4-BE49-F238E27FC236}">
                <a16:creationId xmlns:a16="http://schemas.microsoft.com/office/drawing/2014/main" id="{2D4F65B8-C97F-712B-43BD-7BD87CC4D019}"/>
              </a:ext>
            </a:extLst>
          </p:cNvPr>
          <p:cNvPicPr>
            <a:picLocks noChangeAspect="1"/>
          </p:cNvPicPr>
          <p:nvPr/>
        </p:nvPicPr>
        <p:blipFill>
          <a:blip r:embed="rId2"/>
          <a:stretch>
            <a:fillRect/>
          </a:stretch>
        </p:blipFill>
        <p:spPr>
          <a:xfrm>
            <a:off x="2337863" y="2395393"/>
            <a:ext cx="7516274" cy="2067213"/>
          </a:xfrm>
          <a:prstGeom prst="rect">
            <a:avLst/>
          </a:prstGeom>
        </p:spPr>
      </p:pic>
      <p:pic>
        <p:nvPicPr>
          <p:cNvPr id="7" name="Obrázek 6">
            <a:extLst>
              <a:ext uri="{FF2B5EF4-FFF2-40B4-BE49-F238E27FC236}">
                <a16:creationId xmlns:a16="http://schemas.microsoft.com/office/drawing/2014/main" id="{B18E0B06-AD54-5F7D-3D3C-DFFAAA73909E}"/>
              </a:ext>
            </a:extLst>
          </p:cNvPr>
          <p:cNvPicPr>
            <a:picLocks noChangeAspect="1"/>
          </p:cNvPicPr>
          <p:nvPr/>
        </p:nvPicPr>
        <p:blipFill>
          <a:blip r:embed="rId3"/>
          <a:stretch>
            <a:fillRect/>
          </a:stretch>
        </p:blipFill>
        <p:spPr>
          <a:xfrm>
            <a:off x="2280705" y="4619758"/>
            <a:ext cx="7630590" cy="1981477"/>
          </a:xfrm>
          <a:prstGeom prst="rect">
            <a:avLst/>
          </a:prstGeom>
        </p:spPr>
      </p:pic>
    </p:spTree>
    <p:extLst>
      <p:ext uri="{BB962C8B-B14F-4D97-AF65-F5344CB8AC3E}">
        <p14:creationId xmlns:p14="http://schemas.microsoft.com/office/powerpoint/2010/main" val="3302633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42C4A87-CCE7-99BF-E3C7-07048926E1F5}"/>
              </a:ext>
            </a:extLst>
          </p:cNvPr>
          <p:cNvSpPr>
            <a:spLocks noGrp="1"/>
          </p:cNvSpPr>
          <p:nvPr>
            <p:ph type="title"/>
          </p:nvPr>
        </p:nvSpPr>
        <p:spPr/>
        <p:txBody>
          <a:bodyPr/>
          <a:lstStyle/>
          <a:p>
            <a:r>
              <a:rPr lang="cs-CZ" dirty="0"/>
              <a:t>Vylepšení do budoucna</a:t>
            </a:r>
            <a:endParaRPr lang="en-US" dirty="0"/>
          </a:p>
        </p:txBody>
      </p:sp>
      <p:sp>
        <p:nvSpPr>
          <p:cNvPr id="6" name="Zástupný obsah 5">
            <a:extLst>
              <a:ext uri="{FF2B5EF4-FFF2-40B4-BE49-F238E27FC236}">
                <a16:creationId xmlns:a16="http://schemas.microsoft.com/office/drawing/2014/main" id="{F57CDACE-F58F-10E7-503C-D8DF0A06A505}"/>
              </a:ext>
            </a:extLst>
          </p:cNvPr>
          <p:cNvSpPr>
            <a:spLocks noGrp="1"/>
          </p:cNvSpPr>
          <p:nvPr>
            <p:ph idx="1"/>
          </p:nvPr>
        </p:nvSpPr>
        <p:spPr/>
        <p:txBody>
          <a:bodyPr/>
          <a:lstStyle/>
          <a:p>
            <a:r>
              <a:rPr lang="cs-CZ" dirty="0"/>
              <a:t>Tvorba </a:t>
            </a:r>
            <a:r>
              <a:rPr lang="cs-CZ" dirty="0" err="1"/>
              <a:t>threadů</a:t>
            </a:r>
            <a:r>
              <a:rPr lang="cs-CZ" dirty="0"/>
              <a:t> na začátku programu a udržet je na živu</a:t>
            </a:r>
          </a:p>
          <a:p>
            <a:r>
              <a:rPr lang="cs-CZ" dirty="0" err="1"/>
              <a:t>Haskelyzer</a:t>
            </a:r>
            <a:r>
              <a:rPr lang="cs-CZ" dirty="0"/>
              <a:t> momentálně nepodporuje základní konstanty</a:t>
            </a:r>
          </a:p>
          <a:p>
            <a:r>
              <a:rPr lang="cs-CZ" dirty="0" err="1"/>
              <a:t>Caching</a:t>
            </a:r>
            <a:r>
              <a:rPr lang="cs-CZ" dirty="0"/>
              <a:t> a duplikace </a:t>
            </a:r>
            <a:r>
              <a:rPr lang="cs-CZ"/>
              <a:t>stejných funkcí</a:t>
            </a:r>
          </a:p>
        </p:txBody>
      </p:sp>
    </p:spTree>
    <p:extLst>
      <p:ext uri="{BB962C8B-B14F-4D97-AF65-F5344CB8AC3E}">
        <p14:creationId xmlns:p14="http://schemas.microsoft.com/office/powerpoint/2010/main" val="2386523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7D8719CF-C106-7F5C-671F-F382C0164FB7}"/>
              </a:ext>
            </a:extLst>
          </p:cNvPr>
          <p:cNvSpPr>
            <a:spLocks noGrp="1"/>
          </p:cNvSpPr>
          <p:nvPr>
            <p:ph type="title"/>
          </p:nvPr>
        </p:nvSpPr>
        <p:spPr>
          <a:xfrm>
            <a:off x="838200" y="2766218"/>
            <a:ext cx="10515600" cy="1325563"/>
          </a:xfrm>
        </p:spPr>
        <p:txBody>
          <a:bodyPr/>
          <a:lstStyle/>
          <a:p>
            <a:pPr algn="ctr"/>
            <a:r>
              <a:rPr lang="cs-CZ" dirty="0"/>
              <a:t>Děkuji za pozornost</a:t>
            </a:r>
            <a:endParaRPr lang="en-US" dirty="0"/>
          </a:p>
        </p:txBody>
      </p:sp>
    </p:spTree>
    <p:extLst>
      <p:ext uri="{BB962C8B-B14F-4D97-AF65-F5344CB8AC3E}">
        <p14:creationId xmlns:p14="http://schemas.microsoft.com/office/powerpoint/2010/main" val="125441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42DB06-CB1B-CFBE-4FBF-9574F0CB9544}"/>
              </a:ext>
            </a:extLst>
          </p:cNvPr>
          <p:cNvSpPr>
            <a:spLocks noGrp="1"/>
          </p:cNvSpPr>
          <p:nvPr>
            <p:ph type="title"/>
          </p:nvPr>
        </p:nvSpPr>
        <p:spPr/>
        <p:txBody>
          <a:bodyPr/>
          <a:lstStyle/>
          <a:p>
            <a:r>
              <a:rPr lang="en-US" dirty="0"/>
              <a:t>Currying a</a:t>
            </a:r>
            <a:r>
              <a:rPr lang="cs-CZ" dirty="0"/>
              <a:t> kompozice funkcí</a:t>
            </a:r>
            <a:endParaRPr lang="en-US" dirty="0"/>
          </a:p>
        </p:txBody>
      </p:sp>
      <p:sp>
        <p:nvSpPr>
          <p:cNvPr id="3" name="Zástupný obsah 2">
            <a:extLst>
              <a:ext uri="{FF2B5EF4-FFF2-40B4-BE49-F238E27FC236}">
                <a16:creationId xmlns:a16="http://schemas.microsoft.com/office/drawing/2014/main" id="{5FF6275E-E68B-5523-4E13-3BCB46DED1A2}"/>
              </a:ext>
            </a:extLst>
          </p:cNvPr>
          <p:cNvSpPr>
            <a:spLocks noGrp="1"/>
          </p:cNvSpPr>
          <p:nvPr>
            <p:ph idx="1"/>
          </p:nvPr>
        </p:nvSpPr>
        <p:spPr/>
        <p:txBody>
          <a:bodyPr/>
          <a:lstStyle/>
          <a:p>
            <a:r>
              <a:rPr lang="en-US" dirty="0"/>
              <a:t>f:: (a, b) -&gt; c po </a:t>
            </a:r>
            <a:r>
              <a:rPr lang="en-US" dirty="0" err="1"/>
              <a:t>curryingu</a:t>
            </a:r>
            <a:r>
              <a:rPr lang="en-US" dirty="0"/>
              <a:t> f:: a -&gt; (b -&gt; c) </a:t>
            </a:r>
            <a:r>
              <a:rPr lang="en-US" dirty="0" err="1"/>
              <a:t>nebo</a:t>
            </a:r>
            <a:r>
              <a:rPr lang="en-US" dirty="0"/>
              <a:t>-li f:: a -&gt; b -&gt; c</a:t>
            </a:r>
          </a:p>
          <a:p>
            <a:r>
              <a:rPr lang="en-US" dirty="0"/>
              <a:t>Currying je </a:t>
            </a:r>
            <a:r>
              <a:rPr lang="en-US" dirty="0" err="1"/>
              <a:t>zabudovan</a:t>
            </a:r>
            <a:r>
              <a:rPr lang="cs-CZ" dirty="0"/>
              <a:t>ý v GHC</a:t>
            </a:r>
          </a:p>
          <a:p>
            <a:r>
              <a:rPr lang="cs-CZ" dirty="0"/>
              <a:t>Kompozice </a:t>
            </a:r>
            <a:r>
              <a:rPr lang="en-US" dirty="0"/>
              <a:t>(.):: (b -&gt; c) -&gt; (a -&gt; b) -&gt; a -&gt; c</a:t>
            </a:r>
          </a:p>
          <a:p>
            <a:pPr marL="0" indent="0">
              <a:buNone/>
            </a:pPr>
            <a:endParaRPr lang="en-US" dirty="0"/>
          </a:p>
        </p:txBody>
      </p:sp>
      <p:pic>
        <p:nvPicPr>
          <p:cNvPr id="5" name="Obrázek 4">
            <a:extLst>
              <a:ext uri="{FF2B5EF4-FFF2-40B4-BE49-F238E27FC236}">
                <a16:creationId xmlns:a16="http://schemas.microsoft.com/office/drawing/2014/main" id="{E3E0A320-9B7A-03DE-F67B-29F92CCC7E6D}"/>
              </a:ext>
            </a:extLst>
          </p:cNvPr>
          <p:cNvPicPr>
            <a:picLocks noChangeAspect="1"/>
          </p:cNvPicPr>
          <p:nvPr/>
        </p:nvPicPr>
        <p:blipFill>
          <a:blip r:embed="rId2"/>
          <a:stretch>
            <a:fillRect/>
          </a:stretch>
        </p:blipFill>
        <p:spPr>
          <a:xfrm>
            <a:off x="1899652" y="3552777"/>
            <a:ext cx="8392696" cy="1886213"/>
          </a:xfrm>
          <a:prstGeom prst="rect">
            <a:avLst/>
          </a:prstGeom>
        </p:spPr>
      </p:pic>
      <p:sp>
        <p:nvSpPr>
          <p:cNvPr id="6" name="TextovéPole 5">
            <a:extLst>
              <a:ext uri="{FF2B5EF4-FFF2-40B4-BE49-F238E27FC236}">
                <a16:creationId xmlns:a16="http://schemas.microsoft.com/office/drawing/2014/main" id="{EB2941C1-560C-AFA5-77EB-00D5C8159037}"/>
              </a:ext>
            </a:extLst>
          </p:cNvPr>
          <p:cNvSpPr txBox="1"/>
          <p:nvPr/>
        </p:nvSpPr>
        <p:spPr>
          <a:xfrm>
            <a:off x="4709402" y="5573927"/>
            <a:ext cx="2773195" cy="369332"/>
          </a:xfrm>
          <a:prstGeom prst="rect">
            <a:avLst/>
          </a:prstGeom>
          <a:noFill/>
        </p:spPr>
        <p:txBody>
          <a:bodyPr wrap="none" rtlCol="0">
            <a:spAutoFit/>
          </a:bodyPr>
          <a:lstStyle/>
          <a:p>
            <a:r>
              <a:rPr lang="en-US" dirty="0"/>
              <a:t>f(x) = (sin x) ^ 2 + (cos x) ^ 2</a:t>
            </a:r>
          </a:p>
        </p:txBody>
      </p:sp>
    </p:spTree>
    <p:extLst>
      <p:ext uri="{BB962C8B-B14F-4D97-AF65-F5344CB8AC3E}">
        <p14:creationId xmlns:p14="http://schemas.microsoft.com/office/powerpoint/2010/main" val="1041731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D1BA813-165F-EC54-B941-2445CEF6DB89}"/>
              </a:ext>
            </a:extLst>
          </p:cNvPr>
          <p:cNvSpPr>
            <a:spLocks noGrp="1"/>
          </p:cNvSpPr>
          <p:nvPr>
            <p:ph type="title"/>
          </p:nvPr>
        </p:nvSpPr>
        <p:spPr/>
        <p:txBody>
          <a:bodyPr/>
          <a:lstStyle/>
          <a:p>
            <a:r>
              <a:rPr lang="en-US" dirty="0"/>
              <a:t>Tacit programming</a:t>
            </a:r>
          </a:p>
        </p:txBody>
      </p:sp>
      <p:grpSp>
        <p:nvGrpSpPr>
          <p:cNvPr id="24" name="Skupina 23">
            <a:extLst>
              <a:ext uri="{FF2B5EF4-FFF2-40B4-BE49-F238E27FC236}">
                <a16:creationId xmlns:a16="http://schemas.microsoft.com/office/drawing/2014/main" id="{EF93D086-417E-E9CA-0FD8-AD154EE60C4F}"/>
              </a:ext>
            </a:extLst>
          </p:cNvPr>
          <p:cNvGrpSpPr/>
          <p:nvPr/>
        </p:nvGrpSpPr>
        <p:grpSpPr>
          <a:xfrm>
            <a:off x="2266415" y="1690688"/>
            <a:ext cx="7659169" cy="1194180"/>
            <a:chOff x="2266415" y="1690688"/>
            <a:chExt cx="7659169" cy="1194180"/>
          </a:xfrm>
        </p:grpSpPr>
        <p:grpSp>
          <p:nvGrpSpPr>
            <p:cNvPr id="19" name="Skupina 18">
              <a:extLst>
                <a:ext uri="{FF2B5EF4-FFF2-40B4-BE49-F238E27FC236}">
                  <a16:creationId xmlns:a16="http://schemas.microsoft.com/office/drawing/2014/main" id="{F7CA9148-DDAD-C693-C302-C4050875A6BD}"/>
                </a:ext>
              </a:extLst>
            </p:cNvPr>
            <p:cNvGrpSpPr/>
            <p:nvPr/>
          </p:nvGrpSpPr>
          <p:grpSpPr>
            <a:xfrm>
              <a:off x="2266415" y="1690688"/>
              <a:ext cx="7659169" cy="1194180"/>
              <a:chOff x="2266415" y="1690688"/>
              <a:chExt cx="7659169" cy="1194180"/>
            </a:xfrm>
          </p:grpSpPr>
          <p:grpSp>
            <p:nvGrpSpPr>
              <p:cNvPr id="14" name="Skupina 13">
                <a:extLst>
                  <a:ext uri="{FF2B5EF4-FFF2-40B4-BE49-F238E27FC236}">
                    <a16:creationId xmlns:a16="http://schemas.microsoft.com/office/drawing/2014/main" id="{F28CCD0A-58DA-F6C2-8CE9-C5B4FAC5B57C}"/>
                  </a:ext>
                </a:extLst>
              </p:cNvPr>
              <p:cNvGrpSpPr/>
              <p:nvPr/>
            </p:nvGrpSpPr>
            <p:grpSpPr>
              <a:xfrm>
                <a:off x="2266415" y="1690688"/>
                <a:ext cx="7659169" cy="952633"/>
                <a:chOff x="2266415" y="1690688"/>
                <a:chExt cx="7659169" cy="952633"/>
              </a:xfrm>
            </p:grpSpPr>
            <p:pic>
              <p:nvPicPr>
                <p:cNvPr id="11" name="Obrázek 10">
                  <a:extLst>
                    <a:ext uri="{FF2B5EF4-FFF2-40B4-BE49-F238E27FC236}">
                      <a16:creationId xmlns:a16="http://schemas.microsoft.com/office/drawing/2014/main" id="{83972936-0A63-E500-711F-40742888D412}"/>
                    </a:ext>
                  </a:extLst>
                </p:cNvPr>
                <p:cNvPicPr>
                  <a:picLocks noChangeAspect="1"/>
                </p:cNvPicPr>
                <p:nvPr/>
              </p:nvPicPr>
              <p:blipFill>
                <a:blip r:embed="rId3"/>
                <a:stretch>
                  <a:fillRect/>
                </a:stretch>
              </p:blipFill>
              <p:spPr>
                <a:xfrm>
                  <a:off x="2266415" y="1690688"/>
                  <a:ext cx="7659169" cy="952633"/>
                </a:xfrm>
                <a:prstGeom prst="rect">
                  <a:avLst/>
                </a:prstGeom>
              </p:spPr>
            </p:pic>
            <p:pic>
              <p:nvPicPr>
                <p:cNvPr id="13" name="Obrázek 12">
                  <a:extLst>
                    <a:ext uri="{FF2B5EF4-FFF2-40B4-BE49-F238E27FC236}">
                      <a16:creationId xmlns:a16="http://schemas.microsoft.com/office/drawing/2014/main" id="{E8978CE0-AF5B-C373-1256-E3A5BEF82793}"/>
                    </a:ext>
                  </a:extLst>
                </p:cNvPr>
                <p:cNvPicPr>
                  <a:picLocks noChangeAspect="1"/>
                </p:cNvPicPr>
                <p:nvPr/>
              </p:nvPicPr>
              <p:blipFill>
                <a:blip r:embed="rId4"/>
                <a:stretch>
                  <a:fillRect/>
                </a:stretch>
              </p:blipFill>
              <p:spPr>
                <a:xfrm>
                  <a:off x="7372468" y="2429691"/>
                  <a:ext cx="129844" cy="142210"/>
                </a:xfrm>
                <a:prstGeom prst="rect">
                  <a:avLst/>
                </a:prstGeom>
              </p:spPr>
            </p:pic>
          </p:grpSp>
          <p:pic>
            <p:nvPicPr>
              <p:cNvPr id="16" name="Obrázek 15">
                <a:extLst>
                  <a:ext uri="{FF2B5EF4-FFF2-40B4-BE49-F238E27FC236}">
                    <a16:creationId xmlns:a16="http://schemas.microsoft.com/office/drawing/2014/main" id="{0B97B01B-2210-46B2-9EFE-C8999CFACBEB}"/>
                  </a:ext>
                </a:extLst>
              </p:cNvPr>
              <p:cNvPicPr>
                <a:picLocks noChangeAspect="1"/>
              </p:cNvPicPr>
              <p:nvPr/>
            </p:nvPicPr>
            <p:blipFill>
              <a:blip r:embed="rId5"/>
              <a:stretch>
                <a:fillRect/>
              </a:stretch>
            </p:blipFill>
            <p:spPr>
              <a:xfrm>
                <a:off x="2266415" y="2646710"/>
                <a:ext cx="7649643" cy="238158"/>
              </a:xfrm>
              <a:prstGeom prst="rect">
                <a:avLst/>
              </a:prstGeom>
            </p:spPr>
          </p:pic>
          <p:pic>
            <p:nvPicPr>
              <p:cNvPr id="18" name="Obrázek 17">
                <a:extLst>
                  <a:ext uri="{FF2B5EF4-FFF2-40B4-BE49-F238E27FC236}">
                    <a16:creationId xmlns:a16="http://schemas.microsoft.com/office/drawing/2014/main" id="{21590C39-6D8E-5DAF-1438-3E6F3C906E7A}"/>
                  </a:ext>
                </a:extLst>
              </p:cNvPr>
              <p:cNvPicPr>
                <a:picLocks noChangeAspect="1"/>
              </p:cNvPicPr>
              <p:nvPr/>
            </p:nvPicPr>
            <p:blipFill>
              <a:blip r:embed="rId6"/>
              <a:stretch>
                <a:fillRect/>
              </a:stretch>
            </p:blipFill>
            <p:spPr>
              <a:xfrm>
                <a:off x="2283013" y="2699104"/>
                <a:ext cx="209579" cy="133369"/>
              </a:xfrm>
              <a:prstGeom prst="rect">
                <a:avLst/>
              </a:prstGeom>
            </p:spPr>
          </p:pic>
        </p:grpSp>
        <p:pic>
          <p:nvPicPr>
            <p:cNvPr id="23" name="Obrázek 22">
              <a:extLst>
                <a:ext uri="{FF2B5EF4-FFF2-40B4-BE49-F238E27FC236}">
                  <a16:creationId xmlns:a16="http://schemas.microsoft.com/office/drawing/2014/main" id="{D6B2533B-CCEE-B5F7-2F4D-7EBF3D047288}"/>
                </a:ext>
              </a:extLst>
            </p:cNvPr>
            <p:cNvPicPr>
              <a:picLocks noChangeAspect="1"/>
            </p:cNvPicPr>
            <p:nvPr/>
          </p:nvPicPr>
          <p:blipFill>
            <a:blip r:embed="rId7"/>
            <a:stretch>
              <a:fillRect/>
            </a:stretch>
          </p:blipFill>
          <p:spPr>
            <a:xfrm>
              <a:off x="2309137" y="2643321"/>
              <a:ext cx="3118480" cy="238158"/>
            </a:xfrm>
            <a:prstGeom prst="rect">
              <a:avLst/>
            </a:prstGeom>
          </p:spPr>
        </p:pic>
      </p:grpSp>
      <p:grpSp>
        <p:nvGrpSpPr>
          <p:cNvPr id="28" name="Skupina 27">
            <a:extLst>
              <a:ext uri="{FF2B5EF4-FFF2-40B4-BE49-F238E27FC236}">
                <a16:creationId xmlns:a16="http://schemas.microsoft.com/office/drawing/2014/main" id="{528BD5FF-3CDD-7F5F-7046-37AD09079439}"/>
              </a:ext>
            </a:extLst>
          </p:cNvPr>
          <p:cNvGrpSpPr/>
          <p:nvPr/>
        </p:nvGrpSpPr>
        <p:grpSpPr>
          <a:xfrm>
            <a:off x="2459971" y="3429000"/>
            <a:ext cx="7262530" cy="2831690"/>
            <a:chOff x="2237292" y="1384133"/>
            <a:chExt cx="7262530" cy="2831690"/>
          </a:xfrm>
        </p:grpSpPr>
        <p:pic>
          <p:nvPicPr>
            <p:cNvPr id="29" name="Obrázek 28">
              <a:extLst>
                <a:ext uri="{FF2B5EF4-FFF2-40B4-BE49-F238E27FC236}">
                  <a16:creationId xmlns:a16="http://schemas.microsoft.com/office/drawing/2014/main" id="{D2387287-B428-4C9C-3A9F-5C2444103BA4}"/>
                </a:ext>
              </a:extLst>
            </p:cNvPr>
            <p:cNvPicPr>
              <a:picLocks noChangeAspect="1"/>
            </p:cNvPicPr>
            <p:nvPr/>
          </p:nvPicPr>
          <p:blipFill rotWithShape="1">
            <a:blip r:embed="rId8"/>
            <a:srcRect b="58817"/>
            <a:stretch/>
          </p:blipFill>
          <p:spPr>
            <a:xfrm>
              <a:off x="2237292" y="1384133"/>
              <a:ext cx="7262530" cy="2044868"/>
            </a:xfrm>
            <a:prstGeom prst="rect">
              <a:avLst/>
            </a:prstGeom>
          </p:spPr>
        </p:pic>
        <p:pic>
          <p:nvPicPr>
            <p:cNvPr id="30" name="Obrázek 29">
              <a:extLst>
                <a:ext uri="{FF2B5EF4-FFF2-40B4-BE49-F238E27FC236}">
                  <a16:creationId xmlns:a16="http://schemas.microsoft.com/office/drawing/2014/main" id="{86BDABD3-C3C0-AB6D-7B03-494BA55B9AB9}"/>
                </a:ext>
              </a:extLst>
            </p:cNvPr>
            <p:cNvPicPr>
              <a:picLocks noChangeAspect="1"/>
            </p:cNvPicPr>
            <p:nvPr/>
          </p:nvPicPr>
          <p:blipFill rotWithShape="1">
            <a:blip r:embed="rId8"/>
            <a:srcRect t="84154"/>
            <a:stretch/>
          </p:blipFill>
          <p:spPr>
            <a:xfrm>
              <a:off x="2237292" y="3429000"/>
              <a:ext cx="7262530" cy="786823"/>
            </a:xfrm>
            <a:prstGeom prst="rect">
              <a:avLst/>
            </a:prstGeom>
          </p:spPr>
        </p:pic>
      </p:grpSp>
    </p:spTree>
    <p:extLst>
      <p:ext uri="{BB962C8B-B14F-4D97-AF65-F5344CB8AC3E}">
        <p14:creationId xmlns:p14="http://schemas.microsoft.com/office/powerpoint/2010/main" val="61000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86826CF-612F-2D3C-A642-3879D4DEBD19}"/>
              </a:ext>
            </a:extLst>
          </p:cNvPr>
          <p:cNvSpPr>
            <a:spLocks noGrp="1"/>
          </p:cNvSpPr>
          <p:nvPr>
            <p:ph type="title"/>
          </p:nvPr>
        </p:nvSpPr>
        <p:spPr/>
        <p:txBody>
          <a:bodyPr/>
          <a:lstStyle/>
          <a:p>
            <a:r>
              <a:rPr lang="cs-CZ" dirty="0"/>
              <a:t>Co je </a:t>
            </a:r>
            <a:r>
              <a:rPr lang="en-US" dirty="0"/>
              <a:t>DSL</a:t>
            </a:r>
          </a:p>
        </p:txBody>
      </p:sp>
      <p:sp>
        <p:nvSpPr>
          <p:cNvPr id="3" name="Zástupný obsah 2">
            <a:extLst>
              <a:ext uri="{FF2B5EF4-FFF2-40B4-BE49-F238E27FC236}">
                <a16:creationId xmlns:a16="http://schemas.microsoft.com/office/drawing/2014/main" id="{19A2B0DC-FA7D-5B63-D2CC-5C036DF4FB88}"/>
              </a:ext>
            </a:extLst>
          </p:cNvPr>
          <p:cNvSpPr>
            <a:spLocks noGrp="1"/>
          </p:cNvSpPr>
          <p:nvPr>
            <p:ph idx="1"/>
          </p:nvPr>
        </p:nvSpPr>
        <p:spPr/>
        <p:txBody>
          <a:bodyPr/>
          <a:lstStyle/>
          <a:p>
            <a:r>
              <a:rPr lang="en-US" dirty="0"/>
              <a:t>Dom</a:t>
            </a:r>
            <a:r>
              <a:rPr lang="cs-CZ" dirty="0" err="1"/>
              <a:t>énově</a:t>
            </a:r>
            <a:r>
              <a:rPr lang="cs-CZ" dirty="0"/>
              <a:t> specifický jazyk (</a:t>
            </a:r>
            <a:r>
              <a:rPr lang="cs-CZ" dirty="0" err="1"/>
              <a:t>doman</a:t>
            </a:r>
            <a:r>
              <a:rPr lang="cs-CZ" dirty="0"/>
              <a:t> </a:t>
            </a:r>
            <a:r>
              <a:rPr lang="cs-CZ" dirty="0" err="1"/>
              <a:t>specific</a:t>
            </a:r>
            <a:r>
              <a:rPr lang="cs-CZ" dirty="0"/>
              <a:t> </a:t>
            </a:r>
            <a:r>
              <a:rPr lang="cs-CZ" dirty="0" err="1"/>
              <a:t>language</a:t>
            </a:r>
            <a:r>
              <a:rPr lang="cs-CZ" dirty="0"/>
              <a:t>), který by měl řešit pouze problém domény.</a:t>
            </a:r>
          </a:p>
          <a:p>
            <a:r>
              <a:rPr lang="cs-CZ" dirty="0"/>
              <a:t>Ghetto </a:t>
            </a:r>
            <a:r>
              <a:rPr lang="cs-CZ" dirty="0" err="1"/>
              <a:t>language</a:t>
            </a:r>
            <a:endParaRPr lang="cs-CZ" dirty="0"/>
          </a:p>
          <a:p>
            <a:r>
              <a:rPr lang="cs-CZ" dirty="0"/>
              <a:t>CSS a HTML, XAML, GLSL, SQL, </a:t>
            </a:r>
            <a:r>
              <a:rPr lang="cs-CZ" dirty="0" err="1"/>
              <a:t>Verilog</a:t>
            </a:r>
            <a:r>
              <a:rPr lang="cs-CZ" dirty="0"/>
              <a:t> a VHDL, </a:t>
            </a:r>
            <a:r>
              <a:rPr lang="cs-CZ" dirty="0" err="1"/>
              <a:t>Makefile</a:t>
            </a:r>
            <a:r>
              <a:rPr lang="cs-CZ" dirty="0"/>
              <a:t>, </a:t>
            </a:r>
            <a:r>
              <a:rPr lang="cs-CZ" dirty="0" err="1"/>
              <a:t>cmake</a:t>
            </a:r>
            <a:r>
              <a:rPr lang="cs-CZ" dirty="0"/>
              <a:t> </a:t>
            </a:r>
            <a:r>
              <a:rPr lang="cs-CZ" dirty="0" err="1"/>
              <a:t>file</a:t>
            </a:r>
            <a:endParaRPr lang="cs-CZ" dirty="0"/>
          </a:p>
          <a:p>
            <a:endParaRPr lang="en-US" dirty="0"/>
          </a:p>
        </p:txBody>
      </p:sp>
    </p:spTree>
    <p:extLst>
      <p:ext uri="{BB962C8B-B14F-4D97-AF65-F5344CB8AC3E}">
        <p14:creationId xmlns:p14="http://schemas.microsoft.com/office/powerpoint/2010/main" val="2865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24F1B41-961A-82D0-65A8-F2E3C55C598A}"/>
              </a:ext>
            </a:extLst>
          </p:cNvPr>
          <p:cNvSpPr>
            <a:spLocks noGrp="1"/>
          </p:cNvSpPr>
          <p:nvPr>
            <p:ph type="title"/>
          </p:nvPr>
        </p:nvSpPr>
        <p:spPr/>
        <p:txBody>
          <a:bodyPr/>
          <a:lstStyle/>
          <a:p>
            <a:r>
              <a:rPr lang="cs-CZ" dirty="0"/>
              <a:t>Proč </a:t>
            </a:r>
            <a:r>
              <a:rPr lang="cs-CZ" dirty="0" err="1"/>
              <a:t>haskell</a:t>
            </a:r>
            <a:r>
              <a:rPr lang="cs-CZ" dirty="0"/>
              <a:t>? Konkurence?</a:t>
            </a:r>
            <a:endParaRPr lang="en-US" dirty="0"/>
          </a:p>
        </p:txBody>
      </p:sp>
      <p:pic>
        <p:nvPicPr>
          <p:cNvPr id="9" name="Zástupný obsah 8" descr="Haskell offers a broad spectrum of tools for developing parallel or concurrent programs. For parallelism, Haskell libraries enable concise high-level parallel programs with results that are guaranteed to be deterministic, i.e., independent of the number of cores and the scheduling being used. Concurrency is supported with lightweight threads and high level abstractions such as software transactional memory for managing information shared across threads. Distributed programming is still mainly a research area. Some low-level tools (MPI bindings) and research prototypes are available and new approaches being developed, such as Cloud Haskell (Erlang-style actors as a Haskell library).">
            <a:extLst>
              <a:ext uri="{FF2B5EF4-FFF2-40B4-BE49-F238E27FC236}">
                <a16:creationId xmlns:a16="http://schemas.microsoft.com/office/drawing/2014/main" id="{496E54D6-8974-4274-A288-72FE13F028E6}"/>
              </a:ext>
            </a:extLst>
          </p:cNvPr>
          <p:cNvPicPr>
            <a:picLocks noGrp="1" noChangeAspect="1"/>
          </p:cNvPicPr>
          <p:nvPr>
            <p:ph idx="1"/>
          </p:nvPr>
        </p:nvPicPr>
        <p:blipFill>
          <a:blip r:embed="rId3"/>
          <a:stretch>
            <a:fillRect/>
          </a:stretch>
        </p:blipFill>
        <p:spPr>
          <a:xfrm>
            <a:off x="838200" y="1950405"/>
            <a:ext cx="10515600" cy="2611752"/>
          </a:xfrm>
        </p:spPr>
      </p:pic>
      <p:sp>
        <p:nvSpPr>
          <p:cNvPr id="11" name="TextovéPole 10">
            <a:extLst>
              <a:ext uri="{FF2B5EF4-FFF2-40B4-BE49-F238E27FC236}">
                <a16:creationId xmlns:a16="http://schemas.microsoft.com/office/drawing/2014/main" id="{1FC871ED-04BD-537D-AE4D-C2206AD16F3C}"/>
              </a:ext>
            </a:extLst>
          </p:cNvPr>
          <p:cNvSpPr txBox="1"/>
          <p:nvPr/>
        </p:nvSpPr>
        <p:spPr>
          <a:xfrm>
            <a:off x="2786184" y="4821874"/>
            <a:ext cx="6619631" cy="369332"/>
          </a:xfrm>
          <a:prstGeom prst="rect">
            <a:avLst/>
          </a:prstGeom>
          <a:noFill/>
        </p:spPr>
        <p:txBody>
          <a:bodyPr wrap="square">
            <a:spAutoFit/>
          </a:bodyPr>
          <a:lstStyle/>
          <a:p>
            <a:r>
              <a:rPr lang="en-US" dirty="0">
                <a:hlinkClick r:id="rId4"/>
              </a:rPr>
              <a:t>Applications and libraries/Concurrency and parallelism - </a:t>
            </a:r>
            <a:r>
              <a:rPr lang="en-US" dirty="0" err="1">
                <a:hlinkClick r:id="rId4"/>
              </a:rPr>
              <a:t>HaskellWiki</a:t>
            </a:r>
            <a:endParaRPr lang="en-US" dirty="0"/>
          </a:p>
        </p:txBody>
      </p:sp>
    </p:spTree>
    <p:extLst>
      <p:ext uri="{BB962C8B-B14F-4D97-AF65-F5344CB8AC3E}">
        <p14:creationId xmlns:p14="http://schemas.microsoft.com/office/powerpoint/2010/main" val="226988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5B09B86-A72A-8656-9D10-A0CFEE7AF3A8}"/>
              </a:ext>
            </a:extLst>
          </p:cNvPr>
          <p:cNvSpPr>
            <a:spLocks noGrp="1"/>
          </p:cNvSpPr>
          <p:nvPr>
            <p:ph type="title"/>
          </p:nvPr>
        </p:nvSpPr>
        <p:spPr/>
        <p:txBody>
          <a:bodyPr/>
          <a:lstStyle/>
          <a:p>
            <a:r>
              <a:rPr lang="cs-CZ" dirty="0"/>
              <a:t>Návrh </a:t>
            </a:r>
            <a:r>
              <a:rPr lang="cs-CZ" dirty="0" err="1"/>
              <a:t>tacitního</a:t>
            </a:r>
            <a:r>
              <a:rPr lang="cs-CZ" dirty="0"/>
              <a:t> DSL</a:t>
            </a:r>
            <a:endParaRPr lang="en-US" dirty="0"/>
          </a:p>
        </p:txBody>
      </p:sp>
      <p:pic>
        <p:nvPicPr>
          <p:cNvPr id="5" name="Zástupný obsah 4">
            <a:extLst>
              <a:ext uri="{FF2B5EF4-FFF2-40B4-BE49-F238E27FC236}">
                <a16:creationId xmlns:a16="http://schemas.microsoft.com/office/drawing/2014/main" id="{233B950F-99F7-5688-32CB-C73C0BD8B041}"/>
              </a:ext>
            </a:extLst>
          </p:cNvPr>
          <p:cNvPicPr>
            <a:picLocks noGrp="1" noChangeAspect="1"/>
          </p:cNvPicPr>
          <p:nvPr>
            <p:ph idx="1"/>
          </p:nvPr>
        </p:nvPicPr>
        <p:blipFill>
          <a:blip r:embed="rId3"/>
          <a:stretch>
            <a:fillRect/>
          </a:stretch>
        </p:blipFill>
        <p:spPr>
          <a:xfrm>
            <a:off x="2838529" y="1966302"/>
            <a:ext cx="6514942" cy="4351338"/>
          </a:xfrm>
        </p:spPr>
      </p:pic>
    </p:spTree>
    <p:extLst>
      <p:ext uri="{BB962C8B-B14F-4D97-AF65-F5344CB8AC3E}">
        <p14:creationId xmlns:p14="http://schemas.microsoft.com/office/powerpoint/2010/main" val="384975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3EB58E0-9A30-5FB9-9BCE-34C2234E63F8}"/>
              </a:ext>
            </a:extLst>
          </p:cNvPr>
          <p:cNvSpPr>
            <a:spLocks noGrp="1"/>
          </p:cNvSpPr>
          <p:nvPr>
            <p:ph type="title"/>
          </p:nvPr>
        </p:nvSpPr>
        <p:spPr/>
        <p:txBody>
          <a:bodyPr/>
          <a:lstStyle/>
          <a:p>
            <a:r>
              <a:rPr lang="cs-CZ" dirty="0"/>
              <a:t>Návrh </a:t>
            </a:r>
            <a:r>
              <a:rPr lang="cs-CZ" dirty="0" err="1"/>
              <a:t>tacitního</a:t>
            </a:r>
            <a:r>
              <a:rPr lang="cs-CZ" dirty="0"/>
              <a:t> DSL</a:t>
            </a:r>
            <a:endParaRPr lang="en-US" dirty="0"/>
          </a:p>
        </p:txBody>
      </p:sp>
      <p:pic>
        <p:nvPicPr>
          <p:cNvPr id="5" name="Zástupný obsah 4">
            <a:extLst>
              <a:ext uri="{FF2B5EF4-FFF2-40B4-BE49-F238E27FC236}">
                <a16:creationId xmlns:a16="http://schemas.microsoft.com/office/drawing/2014/main" id="{CC7D2C2E-9F04-E6A6-58FB-AC26DC321587}"/>
              </a:ext>
            </a:extLst>
          </p:cNvPr>
          <p:cNvPicPr>
            <a:picLocks noGrp="1" noChangeAspect="1"/>
          </p:cNvPicPr>
          <p:nvPr>
            <p:ph idx="1"/>
          </p:nvPr>
        </p:nvPicPr>
        <p:blipFill>
          <a:blip r:embed="rId3"/>
          <a:stretch>
            <a:fillRect/>
          </a:stretch>
        </p:blipFill>
        <p:spPr>
          <a:xfrm>
            <a:off x="1985389" y="2557341"/>
            <a:ext cx="8221222" cy="1743318"/>
          </a:xfrm>
        </p:spPr>
      </p:pic>
    </p:spTree>
    <p:extLst>
      <p:ext uri="{BB962C8B-B14F-4D97-AF65-F5344CB8AC3E}">
        <p14:creationId xmlns:p14="http://schemas.microsoft.com/office/powerpoint/2010/main" val="206479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4761754-3E19-F001-A63E-8C55A7F13F13}"/>
              </a:ext>
            </a:extLst>
          </p:cNvPr>
          <p:cNvSpPr>
            <a:spLocks noGrp="1"/>
          </p:cNvSpPr>
          <p:nvPr>
            <p:ph type="title"/>
          </p:nvPr>
        </p:nvSpPr>
        <p:spPr/>
        <p:txBody>
          <a:bodyPr/>
          <a:lstStyle/>
          <a:p>
            <a:r>
              <a:rPr lang="en-US" dirty="0"/>
              <a:t>Jak</a:t>
            </a:r>
            <a:r>
              <a:rPr lang="cs-CZ" dirty="0"/>
              <a:t> obecně</a:t>
            </a:r>
            <a:r>
              <a:rPr lang="en-US" dirty="0"/>
              <a:t> implementovat DSL</a:t>
            </a:r>
          </a:p>
        </p:txBody>
      </p:sp>
      <p:pic>
        <p:nvPicPr>
          <p:cNvPr id="5" name="Zástupný obsah 4">
            <a:extLst>
              <a:ext uri="{FF2B5EF4-FFF2-40B4-BE49-F238E27FC236}">
                <a16:creationId xmlns:a16="http://schemas.microsoft.com/office/drawing/2014/main" id="{330131FD-FAD7-6FFA-2D32-9FF212A70D9F}"/>
              </a:ext>
            </a:extLst>
          </p:cNvPr>
          <p:cNvPicPr>
            <a:picLocks noGrp="1" noChangeAspect="1"/>
          </p:cNvPicPr>
          <p:nvPr>
            <p:ph idx="1"/>
          </p:nvPr>
        </p:nvPicPr>
        <p:blipFill>
          <a:blip r:embed="rId3"/>
          <a:stretch>
            <a:fillRect/>
          </a:stretch>
        </p:blipFill>
        <p:spPr>
          <a:xfrm>
            <a:off x="2237836" y="2657367"/>
            <a:ext cx="7716327" cy="1543265"/>
          </a:xfrm>
        </p:spPr>
      </p:pic>
    </p:spTree>
    <p:extLst>
      <p:ext uri="{BB962C8B-B14F-4D97-AF65-F5344CB8AC3E}">
        <p14:creationId xmlns:p14="http://schemas.microsoft.com/office/powerpoint/2010/main" val="1306260350"/>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1050</Words>
  <Application>Microsoft Office PowerPoint</Application>
  <PresentationFormat>Širokoúhlá obrazovka</PresentationFormat>
  <Paragraphs>86</Paragraphs>
  <Slides>21</Slides>
  <Notes>15</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21</vt:i4>
      </vt:variant>
    </vt:vector>
  </HeadingPairs>
  <TitlesOfParts>
    <vt:vector size="25" baseType="lpstr">
      <vt:lpstr>Arial</vt:lpstr>
      <vt:lpstr>Calibri</vt:lpstr>
      <vt:lpstr>Calibri Light</vt:lpstr>
      <vt:lpstr>Motiv Office</vt:lpstr>
      <vt:lpstr>Tacit programming, návrh a implementace DSL</vt:lpstr>
      <vt:lpstr>Tacit programming</vt:lpstr>
      <vt:lpstr>Currying a kompozice funkcí</vt:lpstr>
      <vt:lpstr>Tacit programming</vt:lpstr>
      <vt:lpstr>Co je DSL</vt:lpstr>
      <vt:lpstr>Proč haskell? Konkurence?</vt:lpstr>
      <vt:lpstr>Návrh tacitního DSL</vt:lpstr>
      <vt:lpstr>Návrh tacitního DSL</vt:lpstr>
      <vt:lpstr>Jak obecně implementovat DSL</vt:lpstr>
      <vt:lpstr>Lexer, parser a AST</vt:lpstr>
      <vt:lpstr>Lexer, parser a AST</vt:lpstr>
      <vt:lpstr>Lexer, parser a AST</vt:lpstr>
      <vt:lpstr>Lexer, parser a AST</vt:lpstr>
      <vt:lpstr>Z AST do LLVM</vt:lpstr>
      <vt:lpstr>Z AST do Template Haskell</vt:lpstr>
      <vt:lpstr>Příklady užití – 3D</vt:lpstr>
      <vt:lpstr>Příklady užití – web scraping</vt:lpstr>
      <vt:lpstr>Příklady užití – clustering</vt:lpstr>
      <vt:lpstr>Výsledek?</vt:lpstr>
      <vt:lpstr>Vylepšení do budoucna</vt:lpstr>
      <vt:lpstr>Děkuji za pozornost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Oleg Musijenko</dc:creator>
  <cp:lastModifiedBy>Oleg Musijenko</cp:lastModifiedBy>
  <cp:revision>31</cp:revision>
  <dcterms:created xsi:type="dcterms:W3CDTF">2024-06-01T15:03:15Z</dcterms:created>
  <dcterms:modified xsi:type="dcterms:W3CDTF">2024-06-02T16:13:27Z</dcterms:modified>
</cp:coreProperties>
</file>