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1A7290DD-4B40-B84D-198C-C15B7F0E18C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6340764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4CA26BFA-30D1-86AC-1038-3B5D0B3B68D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9290394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2D4B72F0-ED53-CE31-929D-24C305CAB70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2282962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38AE1CCB-C23A-5013-21F4-BE8C07FA1BC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7873547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1D94E0C5-BEC8-9FAE-C10B-BF1C76F195C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182145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39B1EE29-085A-DF52-C944-D38DDC390A0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5642524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B97019ED-446D-6C01-C9A2-7B42AA40326C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6161371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E3614CBE-5BAA-C16C-F432-9F7572F8104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9238393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DD520686-4AAC-6FEC-7442-26B22D08C57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442664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CA733C28-D528-E7F5-E955-B9CFD075F14C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70042189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559234E1-705B-9822-9EB4-5F3ADF27555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8982804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10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cap="none" spc="10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all" spc="10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4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13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b="0" kern="1200" spc="5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6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6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E4911-EF1B-49B0-E1CE-8E88BFF8F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133601"/>
            <a:ext cx="4800600" cy="3766268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Excel Final Assesment</a:t>
            </a:r>
            <a:endParaRPr lang="en-IN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35137-7C5B-2C59-5600-8008BDBB8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762000"/>
            <a:ext cx="4800600" cy="1066800"/>
          </a:xfrm>
        </p:spPr>
        <p:txBody>
          <a:bodyPr>
            <a:normAutofit/>
          </a:bodyPr>
          <a:lstStyle/>
          <a:p>
            <a:pPr algn="l">
              <a:lnSpc>
                <a:spcPct val="104000"/>
              </a:lnSpc>
            </a:pPr>
            <a:r>
              <a:rPr lang="en-US" sz="1200" dirty="0">
                <a:solidFill>
                  <a:schemeClr val="tx2">
                    <a:alpha val="60000"/>
                  </a:schemeClr>
                </a:solidFill>
              </a:rPr>
              <a:t>Danduprolu Stuthi</a:t>
            </a:r>
          </a:p>
          <a:p>
            <a:pPr algn="l">
              <a:lnSpc>
                <a:spcPct val="104000"/>
              </a:lnSpc>
            </a:pPr>
            <a:r>
              <a:rPr lang="en-US" sz="1200" dirty="0">
                <a:solidFill>
                  <a:schemeClr val="tx2">
                    <a:alpha val="60000"/>
                  </a:schemeClr>
                </a:solidFill>
              </a:rPr>
              <a:t>4273 - </a:t>
            </a:r>
            <a:r>
              <a:rPr lang="en-IN" sz="1200" b="0" i="0" dirty="0">
                <a:solidFill>
                  <a:schemeClr val="tx2">
                    <a:alpha val="60000"/>
                  </a:schemeClr>
                </a:solidFill>
                <a:effectLst/>
                <a:latin typeface="arial" panose="020B0604020202020204" pitchFamily="34" charset="0"/>
              </a:rPr>
              <a:t> LVADSUSR80</a:t>
            </a:r>
            <a:endParaRPr lang="en-US" sz="1200" b="0" i="0" dirty="0">
              <a:solidFill>
                <a:schemeClr val="tx2">
                  <a:alpha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algn="l">
              <a:lnSpc>
                <a:spcPct val="104000"/>
              </a:lnSpc>
            </a:pPr>
            <a:r>
              <a:rPr lang="en-US" sz="1200" dirty="0">
                <a:solidFill>
                  <a:schemeClr val="tx2">
                    <a:alpha val="60000"/>
                  </a:schemeClr>
                </a:solidFill>
                <a:latin typeface="arial" panose="020B0604020202020204" pitchFamily="34" charset="0"/>
              </a:rPr>
              <a:t>28-02-2024</a:t>
            </a:r>
            <a:endParaRPr lang="en-IN" sz="1200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F155B6-ACA8-4C58-AAB6-CAFC981FF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796" y="0"/>
            <a:ext cx="6098204" cy="688272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1428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BB765-1759-9B24-B738-B82C2775D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2018" r="24978" b="2"/>
          <a:stretch/>
        </p:blipFill>
        <p:spPr>
          <a:xfrm>
            <a:off x="6096000" y="10"/>
            <a:ext cx="6083807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92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59A2-63F0-BC81-8043-90BB253E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Q9-Filtering by Conditions</a:t>
            </a:r>
            <a:endParaRPr lang="en-IN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3498DB18-295E-3A72-F547-D3AE601E39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9856"/>
            <a:ext cx="5181600" cy="291465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DF695-3650-1EC4-3166-8A7C81196B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Views Are less on specific months like June and high on months like </a:t>
            </a:r>
            <a:r>
              <a:rPr lang="en-US" dirty="0" err="1"/>
              <a:t>december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3620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51B9D-72A8-438B-45C6-B2ACEF79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Q10-Growth Analysis</a:t>
            </a:r>
            <a:endParaRPr lang="en-IN" dirty="0"/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DEFE089E-A22B-48CD-3829-AD024427B2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655" y="2659856"/>
            <a:ext cx="5181600" cy="2914650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8D7D6BB-F049-AE07-9522-D097341A99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Growth is Good in 2017 compared to 2018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7599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138D-6965-079C-D7EA-23706022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Q16-Geographic Analysis</a:t>
            </a:r>
            <a:endParaRPr lang="en-IN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E1617795-A677-0045-6CF0-35F2FFC820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9856"/>
            <a:ext cx="5181600" cy="291465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F9E2F-7D2A-F15B-6B13-4895D2DF74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Got Data According to the states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7487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0C6E8-9C73-DE66-21E1-3860E064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Q18-Trend Analysis</a:t>
            </a:r>
            <a:endParaRPr lang="en-IN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E145565E-1388-2D44-36E7-3A0C6DE1CB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9856"/>
            <a:ext cx="5181600" cy="291465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803FA-B7B6-CF3C-CF0F-8141084125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650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7839-BF30-7AB8-3189-1FAC0B08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Q1-19-Growth Analysis</a:t>
            </a:r>
            <a:endParaRPr lang="en-IN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AB02A56D-5B14-9F75-3828-D0FA56C889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9856"/>
            <a:ext cx="5181600" cy="291465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93BDC-5578-991D-8769-4362ADFA33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305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B6A9-D90D-26E0-0A71-3AE50D88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Q17-Outlier Detection</a:t>
            </a:r>
            <a:endParaRPr lang="en-IN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BF20A719-5844-CCC3-4FFA-46BAF6B507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9856"/>
            <a:ext cx="5181600" cy="291465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E584D-1225-EC57-E45E-FB6557C0D4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5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2294-59DF-99A3-A7F7-BC268106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Q1-Data Cleaning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8432E-313F-48E8-9D04-8BEE94380A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Removed Duplicate values and remaining Data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750594F-F3A3-7194-2D3F-6D3FB6FF7D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9856"/>
            <a:ext cx="5181600" cy="2914650"/>
          </a:xfrm>
        </p:spPr>
      </p:pic>
    </p:spTree>
    <p:extLst>
      <p:ext uri="{BB962C8B-B14F-4D97-AF65-F5344CB8AC3E}">
        <p14:creationId xmlns:p14="http://schemas.microsoft.com/office/powerpoint/2010/main" val="1216678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51385-766A-30D4-C101-5D22342D3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Q2-Time Analysis</a:t>
            </a:r>
            <a:endParaRPr lang="en-IN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DEF60F8B-D649-EDB2-6F5D-33BCE545E8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9856"/>
            <a:ext cx="5181600" cy="291465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9902A-F9DB-7711-1947-45CBF10E9A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Average gap b/w publish day and trending day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2.221284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1043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6D9A9-3C75-222A-BB64-78F86BA85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Q3-Catogory Analysis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0AB0B-02D6-86D9-E6CE-3EF4B50ED9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formulas used =SUMIF('YouTube data'!Q:Q,'Q3'!A4,'YouTube </a:t>
            </a:r>
            <a:r>
              <a:rPr lang="en-IN" dirty="0" err="1"/>
              <a:t>data'!H:H</a:t>
            </a:r>
            <a:r>
              <a:rPr lang="en-IN" dirty="0"/>
              <a:t>)/1198274,AVERAGEIF('YouTube data'!Q:Q,'Q3'!A3,'YouTube </a:t>
            </a:r>
            <a:r>
              <a:rPr lang="en-IN" dirty="0" err="1"/>
              <a:t>data'!G:G</a:t>
            </a:r>
            <a:r>
              <a:rPr lang="en-IN" dirty="0"/>
              <a:t>), and </a:t>
            </a:r>
            <a:r>
              <a:rPr lang="en-IN" dirty="0" err="1"/>
              <a:t>Xlookup</a:t>
            </a:r>
            <a:r>
              <a:rPr lang="en-IN" dirty="0"/>
              <a:t> formula</a:t>
            </a:r>
          </a:p>
          <a:p>
            <a:r>
              <a:rPr lang="en-IN" dirty="0"/>
              <a:t>Highest Engagement Rate is for </a:t>
            </a:r>
            <a:r>
              <a:rPr lang="en-IN" dirty="0" err="1"/>
              <a:t>Entartainment</a:t>
            </a:r>
            <a:endParaRPr lang="en-IN" dirty="0"/>
          </a:p>
          <a:p>
            <a:endParaRPr lang="en-IN" dirty="0"/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196D20DC-0251-61E3-032D-A76894441B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9856"/>
            <a:ext cx="5181600" cy="2914650"/>
          </a:xfrm>
        </p:spPr>
      </p:pic>
    </p:spTree>
    <p:extLst>
      <p:ext uri="{BB962C8B-B14F-4D97-AF65-F5344CB8AC3E}">
        <p14:creationId xmlns:p14="http://schemas.microsoft.com/office/powerpoint/2010/main" val="258209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5985B-8CF8-13CD-33CC-54C9953A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Q4-Filter &amp; </a:t>
            </a:r>
            <a:r>
              <a:rPr lang="en-US" dirty="0" err="1"/>
              <a:t>Xlookup</a:t>
            </a:r>
            <a:endParaRPr lang="en-IN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628CCAEB-D2EE-9D8D-17F3-28D697C451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9856"/>
            <a:ext cx="5181600" cy="291465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65C72-5CCD-A1E0-F18D-09616410F2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Xlookup</a:t>
            </a:r>
            <a:r>
              <a:rPr lang="en-US" dirty="0"/>
              <a:t> and filter formula </a:t>
            </a:r>
          </a:p>
          <a:p>
            <a:r>
              <a:rPr lang="en-US" dirty="0"/>
              <a:t>We got the specific channel name on specific </a:t>
            </a:r>
            <a:r>
              <a:rPr lang="en-US" dirty="0" err="1"/>
              <a:t>catogory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8570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E285-E31E-24B1-B35C-571D9E436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Q5-Text Analysis</a:t>
            </a:r>
            <a:endParaRPr lang="en-IN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03A00F8B-6DBD-43C1-D222-F5616A7489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9856"/>
            <a:ext cx="5181600" cy="291465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02497-A7B8-DAB3-BDD4-D820368482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textjoin</a:t>
            </a:r>
            <a:r>
              <a:rPr lang="en-US" dirty="0"/>
              <a:t> and </a:t>
            </a:r>
            <a:r>
              <a:rPr lang="en-US" dirty="0" err="1"/>
              <a:t>Concat</a:t>
            </a:r>
            <a:r>
              <a:rPr lang="en-US" dirty="0"/>
              <a:t> we </a:t>
            </a:r>
            <a:r>
              <a:rPr lang="en-US" dirty="0" err="1"/>
              <a:t>counld</a:t>
            </a:r>
            <a:r>
              <a:rPr lang="en-US" dirty="0"/>
              <a:t> able to do Sentiment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131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6BCE-869D-0BA4-8A6E-10907E51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Q6-Comments Analysis</a:t>
            </a:r>
            <a:endParaRPr lang="en-IN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2A6F6772-69B2-CB91-DDB1-E66D80470B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9856"/>
            <a:ext cx="5181600" cy="291465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FC3D2-CFC6-C5FA-FF66-692E8203DB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Used pivot table </a:t>
            </a:r>
          </a:p>
          <a:p>
            <a:r>
              <a:rPr lang="en-US" dirty="0"/>
              <a:t>The average comments are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1481.797572</a:t>
            </a:r>
            <a:r>
              <a:rPr lang="en-IN" dirty="0"/>
              <a:t> 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5782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4CFB-FC1F-8209-4F18-F013916B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Q7-Visual Creation</a:t>
            </a:r>
            <a:endParaRPr lang="en-IN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41182EAB-387C-C749-938A-0908CFC7B9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9856"/>
            <a:ext cx="5181600" cy="291465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41285-D1A9-D755-6E6F-5CA1695147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Obtained the visual Creation for specific channel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1393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85CF-CE91-9A03-4D85-BF8F62D00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Q8-Top 5                 Bottom 5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A1F3F93-8455-F4A3-4D18-96EB229FBDE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77444947"/>
              </p:ext>
            </p:extLst>
          </p:nvPr>
        </p:nvGraphicFramePr>
        <p:xfrm>
          <a:off x="1166648" y="1968672"/>
          <a:ext cx="4761185" cy="41195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237">
                  <a:extLst>
                    <a:ext uri="{9D8B030D-6E8A-4147-A177-3AD203B41FA5}">
                      <a16:colId xmlns:a16="http://schemas.microsoft.com/office/drawing/2014/main" val="3728545842"/>
                    </a:ext>
                  </a:extLst>
                </a:gridCol>
                <a:gridCol w="952237">
                  <a:extLst>
                    <a:ext uri="{9D8B030D-6E8A-4147-A177-3AD203B41FA5}">
                      <a16:colId xmlns:a16="http://schemas.microsoft.com/office/drawing/2014/main" val="3147994825"/>
                    </a:ext>
                  </a:extLst>
                </a:gridCol>
                <a:gridCol w="952237">
                  <a:extLst>
                    <a:ext uri="{9D8B030D-6E8A-4147-A177-3AD203B41FA5}">
                      <a16:colId xmlns:a16="http://schemas.microsoft.com/office/drawing/2014/main" val="1964519488"/>
                    </a:ext>
                  </a:extLst>
                </a:gridCol>
                <a:gridCol w="952237">
                  <a:extLst>
                    <a:ext uri="{9D8B030D-6E8A-4147-A177-3AD203B41FA5}">
                      <a16:colId xmlns:a16="http://schemas.microsoft.com/office/drawing/2014/main" val="2622283435"/>
                    </a:ext>
                  </a:extLst>
                </a:gridCol>
                <a:gridCol w="952237">
                  <a:extLst>
                    <a:ext uri="{9D8B030D-6E8A-4147-A177-3AD203B41FA5}">
                      <a16:colId xmlns:a16="http://schemas.microsoft.com/office/drawing/2014/main" val="2187273456"/>
                    </a:ext>
                  </a:extLst>
                </a:gridCol>
              </a:tblGrid>
              <a:tr h="377028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Row Labels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0" marR="4260" marT="4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Sum of views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0" marR="4260" marT="4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Sum of likes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0" marR="4260" marT="4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Sum of comment_count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0" marR="4260" marT="4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Engagement Rate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0" marR="4260" marT="4260" marB="0" anchor="b"/>
                </a:tc>
                <a:extLst>
                  <a:ext uri="{0D108BD9-81ED-4DB2-BD59-A6C34878D82A}">
                    <a16:rowId xmlns:a16="http://schemas.microsoft.com/office/drawing/2014/main" val="510142317"/>
                  </a:ext>
                </a:extLst>
              </a:tr>
              <a:tr h="69277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YouTube Rewind: The Shape of 2017 | #YouTubeRewind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0" marR="4260" marT="42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1.25E+08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0" marR="4260" marT="42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2912710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0" marR="4260" marT="42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807558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0" marR="4260" marT="42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25.13338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0" marR="4260" marT="4260" marB="0" anchor="b"/>
                </a:tc>
                <a:extLst>
                  <a:ext uri="{0D108BD9-81ED-4DB2-BD59-A6C34878D82A}">
                    <a16:rowId xmlns:a16="http://schemas.microsoft.com/office/drawing/2014/main" val="2707210740"/>
                  </a:ext>
                </a:extLst>
              </a:tr>
              <a:tr h="69277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Marvel Studios' Avengers: Infinity War Official Trailer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0" marR="4260" marT="42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89930713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0" marR="4260" marT="42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2606663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0" marR="4260" marT="42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347982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0" marR="4260" marT="42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19.96099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0" marR="4260" marT="4260" marB="0" anchor="b"/>
                </a:tc>
                <a:extLst>
                  <a:ext uri="{0D108BD9-81ED-4DB2-BD59-A6C34878D82A}">
                    <a16:rowId xmlns:a16="http://schemas.microsoft.com/office/drawing/2014/main" val="4073472895"/>
                  </a:ext>
                </a:extLst>
              </a:tr>
              <a:tr h="69277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Taylor Swift - End Game ft. Ed Sheeran, Future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0" marR="4260" marT="42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42019590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0" marR="4260" marT="42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1804377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0" marR="4260" marT="42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146917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0" marR="4260" marT="42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13.18255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0" marR="4260" marT="4260" marB="0" anchor="b"/>
                </a:tc>
                <a:extLst>
                  <a:ext uri="{0D108BD9-81ED-4DB2-BD59-A6C34878D82A}">
                    <a16:rowId xmlns:a16="http://schemas.microsoft.com/office/drawing/2014/main" val="2460778548"/>
                  </a:ext>
                </a:extLst>
              </a:tr>
              <a:tr h="59439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Ed Sheeran - Perfect (Official Music Video)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0" marR="4260" marT="42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39082222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0" marR="4260" marT="42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1721384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0" marR="4260" marT="42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90352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0" marR="4260" marT="42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12.23972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0" marR="4260" marT="4260" marB="0" anchor="b"/>
                </a:tc>
                <a:extLst>
                  <a:ext uri="{0D108BD9-81ED-4DB2-BD59-A6C34878D82A}">
                    <a16:rowId xmlns:a16="http://schemas.microsoft.com/office/drawing/2014/main" val="2710256185"/>
                  </a:ext>
                </a:extLst>
              </a:tr>
              <a:tr h="377028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Taylor Swift - Delicate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0" marR="4260" marT="42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43738208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0" marR="4260" marT="42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1658756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0" marR="4260" marT="42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148548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0" marR="4260" marT="42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12.20978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0" marR="4260" marT="4260" marB="0" anchor="b"/>
                </a:tc>
                <a:extLst>
                  <a:ext uri="{0D108BD9-81ED-4DB2-BD59-A6C34878D82A}">
                    <a16:rowId xmlns:a16="http://schemas.microsoft.com/office/drawing/2014/main" val="1311813068"/>
                  </a:ext>
                </a:extLst>
              </a:tr>
              <a:tr h="69277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Marvel Studios' Avengers: Infinity War - Official Trailer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0" marR="4260" marT="42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45064699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0" marR="4260" marT="42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1494997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0" marR="4260" marT="42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186005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0" marR="4260" marT="42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 dirty="0">
                          <a:effectLst/>
                        </a:rPr>
                        <a:t>11.35651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0" marR="4260" marT="4260" marB="0" anchor="b"/>
                </a:tc>
                <a:extLst>
                  <a:ext uri="{0D108BD9-81ED-4DB2-BD59-A6C34878D82A}">
                    <a16:rowId xmlns:a16="http://schemas.microsoft.com/office/drawing/2014/main" val="3241349573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EB35650-CF96-C2D7-28E6-09663440E7D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86748657"/>
              </p:ext>
            </p:extLst>
          </p:nvPr>
        </p:nvGraphicFramePr>
        <p:xfrm>
          <a:off x="6432330" y="1578226"/>
          <a:ext cx="4761185" cy="45987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237">
                  <a:extLst>
                    <a:ext uri="{9D8B030D-6E8A-4147-A177-3AD203B41FA5}">
                      <a16:colId xmlns:a16="http://schemas.microsoft.com/office/drawing/2014/main" val="4288676778"/>
                    </a:ext>
                  </a:extLst>
                </a:gridCol>
                <a:gridCol w="952237">
                  <a:extLst>
                    <a:ext uri="{9D8B030D-6E8A-4147-A177-3AD203B41FA5}">
                      <a16:colId xmlns:a16="http://schemas.microsoft.com/office/drawing/2014/main" val="4046245468"/>
                    </a:ext>
                  </a:extLst>
                </a:gridCol>
                <a:gridCol w="952237">
                  <a:extLst>
                    <a:ext uri="{9D8B030D-6E8A-4147-A177-3AD203B41FA5}">
                      <a16:colId xmlns:a16="http://schemas.microsoft.com/office/drawing/2014/main" val="246387458"/>
                    </a:ext>
                  </a:extLst>
                </a:gridCol>
                <a:gridCol w="952237">
                  <a:extLst>
                    <a:ext uri="{9D8B030D-6E8A-4147-A177-3AD203B41FA5}">
                      <a16:colId xmlns:a16="http://schemas.microsoft.com/office/drawing/2014/main" val="2199001841"/>
                    </a:ext>
                  </a:extLst>
                </a:gridCol>
                <a:gridCol w="952237">
                  <a:extLst>
                    <a:ext uri="{9D8B030D-6E8A-4147-A177-3AD203B41FA5}">
                      <a16:colId xmlns:a16="http://schemas.microsoft.com/office/drawing/2014/main" val="1715920593"/>
                    </a:ext>
                  </a:extLst>
                </a:gridCol>
              </a:tblGrid>
              <a:tr h="185679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u="none" strike="noStrike">
                          <a:effectLst/>
                        </a:rPr>
                        <a:t>Row Labels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9" marR="2279" marT="22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u="none" strike="noStrike">
                          <a:effectLst/>
                        </a:rPr>
                        <a:t>Sum of views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9" marR="2279" marT="22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u="none" strike="noStrike">
                          <a:effectLst/>
                        </a:rPr>
                        <a:t>Sum of likes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9" marR="2279" marT="22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u="none" strike="noStrike">
                          <a:effectLst/>
                        </a:rPr>
                        <a:t>Sum of comment_count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9" marR="2279" marT="22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u="none" strike="noStrike">
                          <a:effectLst/>
                        </a:rPr>
                        <a:t>Engagement Rate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9" marR="2279" marT="2279" marB="0" anchor="b"/>
                </a:tc>
                <a:extLst>
                  <a:ext uri="{0D108BD9-81ED-4DB2-BD59-A6C34878D82A}">
                    <a16:rowId xmlns:a16="http://schemas.microsoft.com/office/drawing/2014/main" val="427150438"/>
                  </a:ext>
                </a:extLst>
              </a:tr>
              <a:tr h="73508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1 December, 2017  The Hindu Discussion, Data Protection, Child abduction,Padmavati, wild life, FP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9" marR="2279" marT="2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u="none" strike="noStrike">
                          <a:effectLst/>
                        </a:rPr>
                        <a:t>25005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9" marR="2279" marT="2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u="none" strike="noStrike">
                          <a:effectLst/>
                        </a:rPr>
                        <a:t>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9" marR="2279" marT="2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u="none" strike="noStrike">
                          <a:effectLst/>
                        </a:rPr>
                        <a:t>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9" marR="2279" marT="2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u="none" strike="noStrike">
                          <a:effectLst/>
                        </a:rPr>
                        <a:t>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9" marR="2279" marT="2279" marB="0" anchor="b"/>
                </a:tc>
                <a:extLst>
                  <a:ext uri="{0D108BD9-81ED-4DB2-BD59-A6C34878D82A}">
                    <a16:rowId xmlns:a16="http://schemas.microsoft.com/office/drawing/2014/main" val="3722265352"/>
                  </a:ext>
                </a:extLst>
              </a:tr>
              <a:tr h="36881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1 January, 2018  prelim booster news discussion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9" marR="2279" marT="2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u="none" strike="noStrike">
                          <a:effectLst/>
                        </a:rPr>
                        <a:t>23076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9" marR="2279" marT="2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u="none" strike="noStrike">
                          <a:effectLst/>
                        </a:rPr>
                        <a:t>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9" marR="2279" marT="2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u="none" strike="noStrike">
                          <a:effectLst/>
                        </a:rPr>
                        <a:t>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9" marR="2279" marT="2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u="none" strike="noStrike">
                          <a:effectLst/>
                        </a:rPr>
                        <a:t>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9" marR="2279" marT="2279" marB="0" anchor="b"/>
                </a:tc>
                <a:extLst>
                  <a:ext uri="{0D108BD9-81ED-4DB2-BD59-A6C34878D82A}">
                    <a16:rowId xmlns:a16="http://schemas.microsoft.com/office/drawing/2014/main" val="1265451154"/>
                  </a:ext>
                </a:extLst>
              </a:tr>
              <a:tr h="42986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10 February, 2018 The Hindu Discussion, FRBM Act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9" marR="2279" marT="2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u="none" strike="noStrike">
                          <a:effectLst/>
                        </a:rPr>
                        <a:t>29709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9" marR="2279" marT="2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u="none" strike="noStrike">
                          <a:effectLst/>
                        </a:rPr>
                        <a:t>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9" marR="2279" marT="2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u="none" strike="noStrike">
                          <a:effectLst/>
                        </a:rPr>
                        <a:t>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9" marR="2279" marT="2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u="none" strike="noStrike">
                          <a:effectLst/>
                        </a:rPr>
                        <a:t>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9" marR="2279" marT="2279" marB="0" anchor="b"/>
                </a:tc>
                <a:extLst>
                  <a:ext uri="{0D108BD9-81ED-4DB2-BD59-A6C34878D82A}">
                    <a16:rowId xmlns:a16="http://schemas.microsoft.com/office/drawing/2014/main" val="770915301"/>
                  </a:ext>
                </a:extLst>
              </a:tr>
              <a:tr h="42986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10 March, 2018 Prelim Booster News Discussion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9" marR="2279" marT="2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u="none" strike="noStrike">
                          <a:effectLst/>
                        </a:rPr>
                        <a:t>33472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9" marR="2279" marT="2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u="none" strike="noStrike">
                          <a:effectLst/>
                        </a:rPr>
                        <a:t>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9" marR="2279" marT="2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u="none" strike="noStrike">
                          <a:effectLst/>
                        </a:rPr>
                        <a:t>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9" marR="2279" marT="2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u="none" strike="noStrike">
                          <a:effectLst/>
                        </a:rPr>
                        <a:t>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9" marR="2279" marT="2279" marB="0" anchor="b"/>
                </a:tc>
                <a:extLst>
                  <a:ext uri="{0D108BD9-81ED-4DB2-BD59-A6C34878D82A}">
                    <a16:rowId xmlns:a16="http://schemas.microsoft.com/office/drawing/2014/main" val="3259291833"/>
                  </a:ext>
                </a:extLst>
              </a:tr>
              <a:tr h="857176">
                <a:tc>
                  <a:txBody>
                    <a:bodyPr/>
                    <a:lstStyle/>
                    <a:p>
                      <a:pPr algn="l" fontAlgn="b"/>
                      <a:r>
                        <a:rPr lang="te-IN" sz="400" u="none" strike="noStrike">
                          <a:effectLst/>
                        </a:rPr>
                        <a:t>10రోజుల ముందే శ్రీదేవి చనిపోతుందని ఈ జ్యోతిషుడు ఎందుకు చెప్పాడో తెలిస్తేషాక్ అవుతారు || </a:t>
                      </a:r>
                      <a:r>
                        <a:rPr lang="en-IN" sz="400" u="none" strike="noStrike">
                          <a:effectLst/>
                        </a:rPr>
                        <a:t>Sridevi News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9" marR="2279" marT="2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u="none" strike="noStrike">
                          <a:effectLst/>
                        </a:rPr>
                        <a:t>161813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9" marR="2279" marT="2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u="none" strike="noStrike">
                          <a:effectLst/>
                        </a:rPr>
                        <a:t>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9" marR="2279" marT="2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u="none" strike="noStrike">
                          <a:effectLst/>
                        </a:rPr>
                        <a:t>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9" marR="2279" marT="2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u="none" strike="noStrike">
                          <a:effectLst/>
                        </a:rPr>
                        <a:t>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9" marR="2279" marT="2279" marB="0" anchor="b"/>
                </a:tc>
                <a:extLst>
                  <a:ext uri="{0D108BD9-81ED-4DB2-BD59-A6C34878D82A}">
                    <a16:rowId xmlns:a16="http://schemas.microsoft.com/office/drawing/2014/main" val="757589240"/>
                  </a:ext>
                </a:extLst>
              </a:tr>
              <a:tr h="85717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11 January, 2018 The Hindu Discussion, National Anthem, Rural Distress,Reservation, Reservation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9" marR="2279" marT="2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u="none" strike="noStrike">
                          <a:effectLst/>
                        </a:rPr>
                        <a:t>30418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9" marR="2279" marT="2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u="none" strike="noStrike">
                          <a:effectLst/>
                        </a:rPr>
                        <a:t>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9" marR="2279" marT="2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u="none" strike="noStrike">
                          <a:effectLst/>
                        </a:rPr>
                        <a:t>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9" marR="2279" marT="2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u="none" strike="noStrike">
                          <a:effectLst/>
                        </a:rPr>
                        <a:t>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9" marR="2279" marT="2279" marB="0" anchor="b"/>
                </a:tc>
                <a:extLst>
                  <a:ext uri="{0D108BD9-81ED-4DB2-BD59-A6C34878D82A}">
                    <a16:rowId xmlns:a16="http://schemas.microsoft.com/office/drawing/2014/main" val="3430590784"/>
                  </a:ext>
                </a:extLst>
              </a:tr>
              <a:tr h="73508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12  December, 2017  Prelim Booster Discussion, Mahanadi, CISF, Vyaas, Horn bill, RIC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9" marR="2279" marT="2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u="none" strike="noStrike">
                          <a:effectLst/>
                        </a:rPr>
                        <a:t>23689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9" marR="2279" marT="2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u="none" strike="noStrike">
                          <a:effectLst/>
                        </a:rPr>
                        <a:t>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9" marR="2279" marT="2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u="none" strike="noStrike">
                          <a:effectLst/>
                        </a:rPr>
                        <a:t>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9" marR="2279" marT="2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u="none" strike="noStrike" dirty="0">
                          <a:effectLst/>
                        </a:rPr>
                        <a:t>0</a:t>
                      </a:r>
                      <a:endParaRPr lang="en-IN" sz="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9" marR="2279" marT="2279" marB="0" anchor="b"/>
                </a:tc>
                <a:extLst>
                  <a:ext uri="{0D108BD9-81ED-4DB2-BD59-A6C34878D82A}">
                    <a16:rowId xmlns:a16="http://schemas.microsoft.com/office/drawing/2014/main" val="2595467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234562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LightSeedRightStep">
      <a:dk1>
        <a:srgbClr val="000000"/>
      </a:dk1>
      <a:lt1>
        <a:srgbClr val="FFFFFF"/>
      </a:lt1>
      <a:dk2>
        <a:srgbClr val="2C3A21"/>
      </a:dk2>
      <a:lt2>
        <a:srgbClr val="E2E6E8"/>
      </a:lt2>
      <a:accent1>
        <a:srgbClr val="C79783"/>
      </a:accent1>
      <a:accent2>
        <a:srgbClr val="B3A06E"/>
      </a:accent2>
      <a:accent3>
        <a:srgbClr val="9EA573"/>
      </a:accent3>
      <a:accent4>
        <a:srgbClr val="88AD6A"/>
      </a:accent4>
      <a:accent5>
        <a:srgbClr val="79B077"/>
      </a:accent5>
      <a:accent6>
        <a:srgbClr val="6BAF85"/>
      </a:accent6>
      <a:hlink>
        <a:srgbClr val="5E899C"/>
      </a:hlink>
      <a:folHlink>
        <a:srgbClr val="7F7F7F"/>
      </a:folHlink>
    </a:clrScheme>
    <a:fontScheme name="Custom 51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ede72118-9264-4cd9-9fb7-4bf7960744f8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4287E142-51A3-47F5-BFA7-0C90949D7078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190</TotalTime>
  <Words>411</Words>
  <Application>Microsoft Office PowerPoint</Application>
  <PresentationFormat>Widescreen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Microsoft GothicNeo</vt:lpstr>
      <vt:lpstr>Arial</vt:lpstr>
      <vt:lpstr>Arial</vt:lpstr>
      <vt:lpstr>Microsoft Sans Serif</vt:lpstr>
      <vt:lpstr>Wingdings</vt:lpstr>
      <vt:lpstr>LuminousVTI</vt:lpstr>
      <vt:lpstr>Excel Final Assesment</vt:lpstr>
      <vt:lpstr>Q1-Data Cleaning</vt:lpstr>
      <vt:lpstr>Q2-Time Analysis</vt:lpstr>
      <vt:lpstr>Q3-Catogory Analysis</vt:lpstr>
      <vt:lpstr>Q4-Filter &amp; Xlookup</vt:lpstr>
      <vt:lpstr>Q5-Text Analysis</vt:lpstr>
      <vt:lpstr>Q6-Comments Analysis</vt:lpstr>
      <vt:lpstr>Q7-Visual Creation</vt:lpstr>
      <vt:lpstr>Q8-Top 5                 Bottom 5</vt:lpstr>
      <vt:lpstr>Q9-Filtering by Conditions</vt:lpstr>
      <vt:lpstr>Q10-Growth Analysis</vt:lpstr>
      <vt:lpstr>Q16-Geographic Analysis</vt:lpstr>
      <vt:lpstr>Q18-Trend Analysis</vt:lpstr>
      <vt:lpstr>Q1-19-Growth Analysis</vt:lpstr>
      <vt:lpstr>Q17-Outlier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Final Assesment</dc:title>
  <dc:creator>Danduprolu Stuthi</dc:creator>
  <cp:keywords>Classification=LV_C0NF1D3NT1AL</cp:keywords>
  <cp:lastModifiedBy>Danduprolu Stuthi</cp:lastModifiedBy>
  <cp:revision>1</cp:revision>
  <dcterms:created xsi:type="dcterms:W3CDTF">2024-02-28T08:52:37Z</dcterms:created>
  <dcterms:modified xsi:type="dcterms:W3CDTF">2024-02-28T12:03:20Z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ede72118-9264-4cd9-9fb7-4bf7960744f8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