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>
        <p:scale>
          <a:sx n="50" d="100"/>
          <a:sy n="50" d="100"/>
        </p:scale>
        <p:origin x="115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2399-1F08-D83D-A97A-0271E1F22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23308-8212-D891-7E0F-3359AA4F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2177-8747-111D-5563-91972A4C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053E-4335-42D8-8F6F-A32EF9F69AC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A6F2-06DD-8925-BBE4-4C824B8C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1CB5-9E91-C1E3-B793-5F860F93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6DC7-188A-460E-A2A5-749EC4FEB4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Restricted Contains PII: No">
            <a:extLst>
              <a:ext uri="{FF2B5EF4-FFF2-40B4-BE49-F238E27FC236}">
                <a16:creationId xmlns:a16="http://schemas.microsoft.com/office/drawing/2014/main" id="{8BE3C941-6F8D-0FA9-8385-9FFCC4DFAF1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772854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ABA7-5248-B384-10BF-9A083637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A1972-482B-F337-D5AA-FBE9C76E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51582-82CB-69FE-3839-12748FC7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053E-4335-42D8-8F6F-A32EF9F69AC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2508-282C-E925-F9F1-8F8BF9FF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2571-EECE-4FA3-9420-81AACE40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6DC7-188A-460E-A2A5-749EC4FEB4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Restricted Contains PII: No">
            <a:extLst>
              <a:ext uri="{FF2B5EF4-FFF2-40B4-BE49-F238E27FC236}">
                <a16:creationId xmlns:a16="http://schemas.microsoft.com/office/drawing/2014/main" id="{421F0519-94B7-B8D4-A65E-B652D3A2556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183088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D428D-92EA-A11A-6BC0-FE38E849E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2D3AC-265C-AAC6-A0DA-19E1250B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FD6FF-BA0B-2F5D-0769-41326BED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053E-4335-42D8-8F6F-A32EF9F69AC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E422-71E9-32D6-78E1-944E4E53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B9C70-851D-2988-AE7C-E913C7C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6DC7-188A-460E-A2A5-749EC4FEB4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Restricted Contains PII: No">
            <a:extLst>
              <a:ext uri="{FF2B5EF4-FFF2-40B4-BE49-F238E27FC236}">
                <a16:creationId xmlns:a16="http://schemas.microsoft.com/office/drawing/2014/main" id="{B91E8F03-4D66-B99F-FB0E-CE31956F659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393750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44AA-60E1-099B-18E9-94E244C8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5B2F-ABF3-2564-A90A-3E0D4B23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FC91-08A4-2EF5-ACBF-6456E2B5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053E-4335-42D8-8F6F-A32EF9F69AC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3786-7C54-DB15-4EA4-2B7A4570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44FDC-D828-BF1C-3ED6-FAC2BCB0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6DC7-188A-460E-A2A5-749EC4FEB4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Restricted Contains PII: No">
            <a:extLst>
              <a:ext uri="{FF2B5EF4-FFF2-40B4-BE49-F238E27FC236}">
                <a16:creationId xmlns:a16="http://schemas.microsoft.com/office/drawing/2014/main" id="{42910666-FFAF-C84F-E5EB-965C4A5256E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411412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07F5-4605-0289-1D9E-F32D5817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0501-6FB4-7637-0F48-E02F72418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DC0C6-9025-655C-E476-E015775A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053E-4335-42D8-8F6F-A32EF9F69AC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6CB2F-1F9F-37BB-52BC-9AFE73D9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68D3-A128-8B16-D8A3-509683D7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6DC7-188A-460E-A2A5-749EC4FEB4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Restricted Contains PII: No">
            <a:extLst>
              <a:ext uri="{FF2B5EF4-FFF2-40B4-BE49-F238E27FC236}">
                <a16:creationId xmlns:a16="http://schemas.microsoft.com/office/drawing/2014/main" id="{98109E22-AA9F-2468-E3B7-EC71A73827C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519974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9C91-B45F-E51D-D48F-177CA20A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0C13-EEA2-5875-552F-E41306F14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ACDC1-714B-DAB2-B512-28CB9F5AE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728FA-CB61-FAE3-2887-B7D6F8A2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053E-4335-42D8-8F6F-A32EF9F69AC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3B166-88FB-A0A1-AF54-CBCA2374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4344E-15C5-16E4-58D1-EF42D6D2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6DC7-188A-460E-A2A5-749EC4FEB4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Restricted Contains PII: No">
            <a:extLst>
              <a:ext uri="{FF2B5EF4-FFF2-40B4-BE49-F238E27FC236}">
                <a16:creationId xmlns:a16="http://schemas.microsoft.com/office/drawing/2014/main" id="{56760219-4A66-CB5E-DC63-28884CCC120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313522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4BD3-3560-B56B-6CCC-CAB42BFD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0267A-F241-F39B-675F-BB4EDCBD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A0CE6-E0DA-2881-AA29-26430C607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AB281-96B7-551F-6E50-5EDC4D058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EE771-1B9A-9F98-3379-A3BE69506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37572-DE0D-2B05-726B-6FB4CF2A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053E-4335-42D8-8F6F-A32EF9F69AC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55FDA-A175-CB10-3F04-5DB439E3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E5FB9-352F-8885-E431-83E25F0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6DC7-188A-460E-A2A5-749EC4FEB48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Restricted Contains PII: No">
            <a:extLst>
              <a:ext uri="{FF2B5EF4-FFF2-40B4-BE49-F238E27FC236}">
                <a16:creationId xmlns:a16="http://schemas.microsoft.com/office/drawing/2014/main" id="{F53257F9-050F-EE8C-8A8E-5C7CB488B68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56432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A696-0453-F1A5-E2D2-8F0ACB06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E21DB-88EC-EA11-A4CC-4344B801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053E-4335-42D8-8F6F-A32EF9F69AC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6F1EF-CC0B-AED9-5DDA-04875AE6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60902-BD7A-8FD4-3398-DA0E5169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6DC7-188A-460E-A2A5-749EC4FEB48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Restricted Contains PII: No">
            <a:extLst>
              <a:ext uri="{FF2B5EF4-FFF2-40B4-BE49-F238E27FC236}">
                <a16:creationId xmlns:a16="http://schemas.microsoft.com/office/drawing/2014/main" id="{3E43D037-C1E0-BFB5-58EE-66EAC259CEF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941300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2CD27-A16C-BEC1-C366-61FF1824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053E-4335-42D8-8F6F-A32EF9F69AC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544E4-10F0-1E52-63EE-531B740B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0D9E7-65BE-6C7C-779C-A81E9847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6DC7-188A-460E-A2A5-749EC4FEB48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Restricted Contains PII: No">
            <a:extLst>
              <a:ext uri="{FF2B5EF4-FFF2-40B4-BE49-F238E27FC236}">
                <a16:creationId xmlns:a16="http://schemas.microsoft.com/office/drawing/2014/main" id="{0BF8E9A6-C9FB-717A-92EA-593DCBC961D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81264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A080-81AF-C3E6-ACD6-0ABA27D8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365A-28BE-C683-0DD4-E7A8554AA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3AA60-4AEB-161C-0B54-58AA90201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5DC9-2A67-9E3D-C0E0-DF83A8E6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053E-4335-42D8-8F6F-A32EF9F69AC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E2485-6F9B-FAEB-7999-76C1C898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FA132-0EDF-0639-41D9-09A64E52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6DC7-188A-460E-A2A5-749EC4FEB4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Restricted Contains PII: No">
            <a:extLst>
              <a:ext uri="{FF2B5EF4-FFF2-40B4-BE49-F238E27FC236}">
                <a16:creationId xmlns:a16="http://schemas.microsoft.com/office/drawing/2014/main" id="{C40874BF-B564-FAEA-BCC0-228F0EB0A4D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56164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4F35-063C-B4E9-14DB-75B2990F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D8DFD-D4BF-5D40-F9F5-220FBB28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D231B-952A-713F-F207-61397158F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EEFCC-8901-9DC4-A26C-C2BDCF85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053E-4335-42D8-8F6F-A32EF9F69AC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36C50-0AF9-92DE-8C83-E9FC2316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A9061-CE85-20B8-CEDF-29D1F722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6DC7-188A-460E-A2A5-749EC4FEB4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Restricted Contains PII: No">
            <a:extLst>
              <a:ext uri="{FF2B5EF4-FFF2-40B4-BE49-F238E27FC236}">
                <a16:creationId xmlns:a16="http://schemas.microsoft.com/office/drawing/2014/main" id="{932C7641-25AF-40AA-550D-FBC7C30A0C8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67213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C2CDB-B4B5-0B85-2052-6A75B8A1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B4C8B-1E2F-64C1-A4D1-5C8AFCEC2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BED29-44C3-2C61-17C7-00BEB36F4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2053E-4335-42D8-8F6F-A32EF9F69AC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F5D0D-3D9D-6241-841E-515EEDE5F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E726A-66CF-A997-02C2-7F6AF9D78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9B6DC7-188A-460E-A2A5-749EC4FEB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74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2CE3-268F-9DCE-971F-7592297FF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TASK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55BFF-C00E-4551-07F4-E02C6C320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4000"/>
              </a:lnSpc>
            </a:pPr>
            <a:r>
              <a:rPr lang="en-US" sz="2400" dirty="0">
                <a:solidFill>
                  <a:schemeClr val="tx2">
                    <a:alpha val="60000"/>
                  </a:schemeClr>
                </a:solidFill>
              </a:rPr>
              <a:t>Danduprolu Stuthi</a:t>
            </a:r>
          </a:p>
          <a:p>
            <a:pPr algn="l">
              <a:lnSpc>
                <a:spcPct val="104000"/>
              </a:lnSpc>
            </a:pPr>
            <a:r>
              <a:rPr lang="en-US" sz="2400" dirty="0">
                <a:solidFill>
                  <a:schemeClr val="tx2">
                    <a:alpha val="60000"/>
                  </a:schemeClr>
                </a:solidFill>
              </a:rPr>
              <a:t>4273 - </a:t>
            </a:r>
            <a:r>
              <a:rPr lang="en-IN" sz="2400" b="0" i="0" dirty="0">
                <a:solidFill>
                  <a:schemeClr val="tx2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 LVADSUSR80</a:t>
            </a:r>
            <a:endParaRPr lang="en-US" sz="2400" b="0" i="0" dirty="0">
              <a:solidFill>
                <a:schemeClr val="tx2">
                  <a:alpha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04000"/>
              </a:lnSpc>
            </a:pPr>
            <a:r>
              <a:rPr lang="en-US" sz="2400" dirty="0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</a:rPr>
              <a:t>28-02-2024</a:t>
            </a:r>
            <a:endParaRPr lang="en-IN" sz="2400" dirty="0">
              <a:solidFill>
                <a:schemeClr val="tx2">
                  <a:alpha val="6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14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5D00-27D4-4683-9F66-F399776F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Data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1BBDB-75FC-B737-926D-54853EB4F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2723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717D-0089-13A2-03A1-BE11CDC2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Physical Data Model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380A5F-17C5-30D7-B162-2F1E2A0A7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2210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1B86-E108-F97C-38EA-3878FECB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6843-C350-3FEA-3E44-39266EC0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CREATE TABLE Country (</a:t>
            </a:r>
          </a:p>
          <a:p>
            <a:r>
              <a:rPr lang="en-US" dirty="0"/>
              <a:t>    </a:t>
            </a:r>
            <a:r>
              <a:rPr lang="en-US" dirty="0" err="1"/>
              <a:t>Country_ID</a:t>
            </a:r>
            <a:r>
              <a:rPr lang="en-US" dirty="0"/>
              <a:t> INT PRIMARY KEY,</a:t>
            </a:r>
          </a:p>
          <a:p>
            <a:r>
              <a:rPr lang="en-US" dirty="0"/>
              <a:t>    </a:t>
            </a:r>
            <a:r>
              <a:rPr lang="en-US" dirty="0" err="1"/>
              <a:t>Country_Name</a:t>
            </a:r>
            <a:r>
              <a:rPr lang="en-US" dirty="0"/>
              <a:t> VARCHAR(100)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Company (</a:t>
            </a:r>
          </a:p>
          <a:p>
            <a:r>
              <a:rPr lang="en-US" dirty="0"/>
              <a:t>    </a:t>
            </a:r>
            <a:r>
              <a:rPr lang="en-US" dirty="0" err="1"/>
              <a:t>Company_ID</a:t>
            </a:r>
            <a:r>
              <a:rPr lang="en-US" dirty="0"/>
              <a:t> INT PRIMARY KEY,</a:t>
            </a:r>
          </a:p>
          <a:p>
            <a:r>
              <a:rPr lang="en-US" dirty="0"/>
              <a:t>    </a:t>
            </a:r>
            <a:r>
              <a:rPr lang="en-US" dirty="0" err="1"/>
              <a:t>Company_Name</a:t>
            </a:r>
            <a:r>
              <a:rPr lang="en-US" dirty="0"/>
              <a:t> VARCHAR(100),</a:t>
            </a:r>
          </a:p>
          <a:p>
            <a:r>
              <a:rPr lang="en-US" dirty="0"/>
              <a:t>    </a:t>
            </a:r>
            <a:r>
              <a:rPr lang="en-US" dirty="0" err="1"/>
              <a:t>Country_ID</a:t>
            </a:r>
            <a:r>
              <a:rPr lang="en-US" dirty="0"/>
              <a:t> INT,</a:t>
            </a:r>
          </a:p>
          <a:p>
            <a:r>
              <a:rPr lang="en-US" dirty="0"/>
              <a:t>    FOREIGN KEY (</a:t>
            </a:r>
            <a:r>
              <a:rPr lang="en-US" dirty="0" err="1"/>
              <a:t>Country_ID</a:t>
            </a:r>
            <a:r>
              <a:rPr lang="en-US" dirty="0"/>
              <a:t>) REFERENCES Country(</a:t>
            </a:r>
            <a:r>
              <a:rPr lang="en-US" dirty="0" err="1"/>
              <a:t>Country_ID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Currency (</a:t>
            </a:r>
          </a:p>
          <a:p>
            <a:r>
              <a:rPr lang="en-US" dirty="0"/>
              <a:t>    </a:t>
            </a:r>
            <a:r>
              <a:rPr lang="en-US" dirty="0" err="1"/>
              <a:t>Currency_Code</a:t>
            </a:r>
            <a:r>
              <a:rPr lang="en-US" dirty="0"/>
              <a:t> VARCHAR(3) PRIMARY KEY,</a:t>
            </a:r>
          </a:p>
          <a:p>
            <a:r>
              <a:rPr lang="en-US" dirty="0"/>
              <a:t>    </a:t>
            </a:r>
            <a:r>
              <a:rPr lang="en-US" dirty="0" err="1"/>
              <a:t>Currency_Name</a:t>
            </a:r>
            <a:r>
              <a:rPr lang="en-US" dirty="0"/>
              <a:t> VARCHAR(100)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-- Create tables for </a:t>
            </a:r>
            <a:r>
              <a:rPr lang="en-US" dirty="0" err="1"/>
              <a:t>Posting_Period</a:t>
            </a:r>
            <a:r>
              <a:rPr lang="en-US" dirty="0"/>
              <a:t>, </a:t>
            </a:r>
            <a:r>
              <a:rPr lang="en-US" dirty="0" err="1"/>
              <a:t>Exchange_Rate</a:t>
            </a:r>
            <a:r>
              <a:rPr lang="en-US" dirty="0"/>
              <a:t>, </a:t>
            </a:r>
            <a:r>
              <a:rPr lang="en-US" dirty="0" err="1"/>
              <a:t>Fiscal_Year</a:t>
            </a:r>
            <a:r>
              <a:rPr lang="en-US" dirty="0"/>
              <a:t>, </a:t>
            </a:r>
            <a:r>
              <a:rPr lang="en-US" dirty="0" err="1"/>
              <a:t>Cost_Centre</a:t>
            </a:r>
            <a:r>
              <a:rPr lang="en-US" dirty="0"/>
              <a:t>,</a:t>
            </a:r>
          </a:p>
          <a:p>
            <a:r>
              <a:rPr lang="en-US" dirty="0"/>
              <a:t>-- </a:t>
            </a:r>
            <a:r>
              <a:rPr lang="en-US" dirty="0" err="1"/>
              <a:t>GL_Account</a:t>
            </a:r>
            <a:r>
              <a:rPr lang="en-US" dirty="0"/>
              <a:t>, </a:t>
            </a:r>
            <a:r>
              <a:rPr lang="en-US" dirty="0" err="1"/>
              <a:t>GL_Account_Group</a:t>
            </a:r>
            <a:r>
              <a:rPr lang="en-US" dirty="0"/>
              <a:t>, and </a:t>
            </a:r>
            <a:r>
              <a:rPr lang="en-US" dirty="0" err="1"/>
              <a:t>GL_Posting</a:t>
            </a:r>
            <a:r>
              <a:rPr lang="en-US" dirty="0"/>
              <a:t> similarly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92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4B5E-F25C-8E33-C1BC-4150B148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BC28-44F3-A298-72D7-DA373DB2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TABLE </a:t>
            </a:r>
            <a:r>
              <a:rPr lang="en-US" dirty="0" err="1"/>
              <a:t>Exchange_Rate</a:t>
            </a:r>
            <a:r>
              <a:rPr lang="en-US" dirty="0"/>
              <a:t> (</a:t>
            </a:r>
          </a:p>
          <a:p>
            <a:r>
              <a:rPr lang="en-US" dirty="0"/>
              <a:t>    </a:t>
            </a:r>
            <a:r>
              <a:rPr lang="en-US" dirty="0" err="1"/>
              <a:t>Exchange_Rate_ID</a:t>
            </a:r>
            <a:r>
              <a:rPr lang="en-US" dirty="0"/>
              <a:t> INT PRIMARY KEY,</a:t>
            </a:r>
          </a:p>
          <a:p>
            <a:r>
              <a:rPr lang="en-US" dirty="0"/>
              <a:t>    </a:t>
            </a:r>
            <a:r>
              <a:rPr lang="en-US" dirty="0" err="1"/>
              <a:t>From_Currency_Code</a:t>
            </a:r>
            <a:r>
              <a:rPr lang="en-US" dirty="0"/>
              <a:t> VARCHAR(3),</a:t>
            </a:r>
          </a:p>
          <a:p>
            <a:r>
              <a:rPr lang="en-US" dirty="0"/>
              <a:t>    </a:t>
            </a:r>
            <a:r>
              <a:rPr lang="en-US" dirty="0" err="1"/>
              <a:t>To_Currency_Code</a:t>
            </a:r>
            <a:r>
              <a:rPr lang="en-US" dirty="0"/>
              <a:t> VARCHAR(3),</a:t>
            </a:r>
          </a:p>
          <a:p>
            <a:r>
              <a:rPr lang="en-US" dirty="0"/>
              <a:t>    Rate DECIMAL(18,6),</a:t>
            </a:r>
          </a:p>
          <a:p>
            <a:r>
              <a:rPr lang="en-US" dirty="0"/>
              <a:t>    </a:t>
            </a:r>
            <a:r>
              <a:rPr lang="en-US" dirty="0" err="1"/>
              <a:t>Exchange_Date</a:t>
            </a:r>
            <a:r>
              <a:rPr lang="en-US" dirty="0"/>
              <a:t> DATE,</a:t>
            </a:r>
          </a:p>
          <a:p>
            <a:r>
              <a:rPr lang="en-US" dirty="0"/>
              <a:t>    FOREIGN KEY (</a:t>
            </a:r>
            <a:r>
              <a:rPr lang="en-US" dirty="0" err="1"/>
              <a:t>From_Currency_Code</a:t>
            </a:r>
            <a:r>
              <a:rPr lang="en-US" dirty="0"/>
              <a:t>) REFERENCES Currency(</a:t>
            </a:r>
            <a:r>
              <a:rPr lang="en-US" dirty="0" err="1"/>
              <a:t>Currency_Code</a:t>
            </a:r>
            <a:r>
              <a:rPr lang="en-US" dirty="0"/>
              <a:t>),</a:t>
            </a:r>
          </a:p>
          <a:p>
            <a:r>
              <a:rPr lang="en-US" dirty="0"/>
              <a:t>    FOREIGN KEY (</a:t>
            </a:r>
            <a:r>
              <a:rPr lang="en-US" dirty="0" err="1"/>
              <a:t>To_Currency_Code</a:t>
            </a:r>
            <a:r>
              <a:rPr lang="en-US" dirty="0"/>
              <a:t>) REFERENCES Currency(</a:t>
            </a:r>
            <a:r>
              <a:rPr lang="en-US" dirty="0" err="1"/>
              <a:t>Currency_Code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-- Similarly, create tables for other entities mentioned in the logical data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61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A7F3-09BA-E451-7E66-967652E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5-Adding Another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C98E-8080-B9DF-4A63-8096DC21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Customer</a:t>
            </a:r>
          </a:p>
          <a:p>
            <a:r>
              <a:rPr lang="en-US" dirty="0"/>
              <a:t>ADD COLUMN Feedback TEXT,</a:t>
            </a:r>
          </a:p>
          <a:p>
            <a:r>
              <a:rPr lang="en-US" dirty="0"/>
              <a:t>ADD COLUMN Sentiment VARCHAR(20);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19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8C67-54E2-D1C4-EDF0-3B98EF5C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FED6-4CAB-F063-E4FE-EDAF89B1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6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B08E-A52A-6C2D-8DD2-3F6CD155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Q1-Difference b/w Database and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066D-6917-C693-27EE-53D7B793E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is any collection of data. The data in a database is usually organized in such a way that the information is easily accessible. A schema is basically a formal description of how a database is formed and where everything is located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8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F28F-F6B5-926E-03C4-11F8FB85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Q2-Real world examples of Constraints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9430-0392-77A6-4444-A31BF3A9F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Not Null –  </a:t>
            </a:r>
            <a:r>
              <a:rPr lang="en-US" dirty="0"/>
              <a:t>name, employee_id,student_id,username,password</a:t>
            </a:r>
          </a:p>
          <a:p>
            <a:r>
              <a:rPr lang="en-US" b="1" u="sng" dirty="0"/>
              <a:t>Unique – </a:t>
            </a:r>
            <a:r>
              <a:rPr lang="en-US" dirty="0"/>
              <a:t>phone number , Gmail, username , employee_id, </a:t>
            </a:r>
            <a:r>
              <a:rPr lang="en-US" dirty="0" err="1"/>
              <a:t>student_id</a:t>
            </a:r>
            <a:r>
              <a:rPr lang="en-US" dirty="0"/>
              <a:t> , username, password</a:t>
            </a:r>
          </a:p>
          <a:p>
            <a:r>
              <a:rPr lang="en-US" b="1" u="sng" dirty="0"/>
              <a:t>Primary Key –  </a:t>
            </a:r>
            <a:r>
              <a:rPr lang="en-US" dirty="0"/>
              <a:t>employee_id , student_id ,username</a:t>
            </a:r>
          </a:p>
          <a:p>
            <a:r>
              <a:rPr lang="en-US" b="1" u="sng" dirty="0"/>
              <a:t>Foreign Key-  </a:t>
            </a:r>
            <a:r>
              <a:rPr lang="en-US" dirty="0"/>
              <a:t>order_id , </a:t>
            </a:r>
            <a:r>
              <a:rPr lang="en-US" dirty="0" err="1"/>
              <a:t>product_id</a:t>
            </a:r>
            <a:r>
              <a:rPr lang="en-US" dirty="0"/>
              <a:t> , </a:t>
            </a:r>
            <a:r>
              <a:rPr lang="en-US" dirty="0" err="1"/>
              <a:t>customer_id</a:t>
            </a:r>
            <a:endParaRPr lang="en-US" dirty="0"/>
          </a:p>
          <a:p>
            <a:r>
              <a:rPr lang="en-US" b="1" u="sng" dirty="0"/>
              <a:t>Check –  </a:t>
            </a:r>
            <a:r>
              <a:rPr lang="en-US" dirty="0"/>
              <a:t>Category , class , veg/non-</a:t>
            </a:r>
            <a:r>
              <a:rPr lang="en-US" dirty="0" err="1"/>
              <a:t>veg,food_coupon</a:t>
            </a:r>
            <a:r>
              <a:rPr lang="en-US" dirty="0"/>
              <a:t> opt-in/opt-out</a:t>
            </a:r>
          </a:p>
          <a:p>
            <a:r>
              <a:rPr lang="en-US" b="1" u="sng" dirty="0"/>
              <a:t>Default-</a:t>
            </a:r>
            <a:r>
              <a:rPr lang="en-US" dirty="0" err="1"/>
              <a:t>Country,state,college,location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4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F77A-402C-A244-FAB7-88FA1153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Q3-SALES DATA MODEL (Conceptual Data Model)</a:t>
            </a:r>
            <a:endParaRPr lang="en-IN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135E5C04-ABE7-AA7C-4C74-9DEE66D38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0538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736C-BDF2-6073-EA4E-D17650DC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Data Model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0A0B0B-EE4C-EC2C-EA3F-05A214973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095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433C-4008-BF6C-49FB-86F105F4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Physical data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ECDD3-AA00-FD66-5237-AA8FCEDFF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1315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A916-508A-D2DA-C294-4D9E28C9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A8F37A-FB5E-335E-978A-FE52C45B3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1332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EBCD-8369-A76C-FA17-EC7E1D25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D099-8F6A-D56B-67B5-069077BF4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CREATE TABLE Unit (</a:t>
            </a:r>
          </a:p>
          <a:p>
            <a:r>
              <a:rPr lang="en-US" dirty="0"/>
              <a:t>    </a:t>
            </a:r>
            <a:r>
              <a:rPr lang="en-US" dirty="0" err="1"/>
              <a:t>Unit_ID</a:t>
            </a:r>
            <a:r>
              <a:rPr lang="en-US" dirty="0"/>
              <a:t> INT PRIMARY KEY,</a:t>
            </a:r>
          </a:p>
          <a:p>
            <a:r>
              <a:rPr lang="en-US" dirty="0"/>
              <a:t>    Name VARCHAR(50)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Currency (</a:t>
            </a:r>
          </a:p>
          <a:p>
            <a:r>
              <a:rPr lang="en-US" dirty="0"/>
              <a:t>    </a:t>
            </a:r>
            <a:r>
              <a:rPr lang="en-US" dirty="0" err="1"/>
              <a:t>Currency_Code</a:t>
            </a:r>
            <a:r>
              <a:rPr lang="en-US" dirty="0"/>
              <a:t> VARCHAR(3) PRIMARY KEY,</a:t>
            </a:r>
          </a:p>
          <a:p>
            <a:r>
              <a:rPr lang="en-US" dirty="0"/>
              <a:t>    Name VARCHAR(50)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Location (</a:t>
            </a:r>
          </a:p>
          <a:p>
            <a:r>
              <a:rPr lang="en-US" dirty="0"/>
              <a:t>    </a:t>
            </a:r>
            <a:r>
              <a:rPr lang="en-US" dirty="0" err="1"/>
              <a:t>Location_ID</a:t>
            </a:r>
            <a:r>
              <a:rPr lang="en-US" dirty="0"/>
              <a:t> INT PRIMARY KEY,</a:t>
            </a:r>
          </a:p>
          <a:p>
            <a:r>
              <a:rPr lang="en-US" dirty="0"/>
              <a:t>    Name VARCHAR(100),</a:t>
            </a:r>
          </a:p>
          <a:p>
            <a:r>
              <a:rPr lang="en-US" dirty="0"/>
              <a:t>    Address VARCHAR(255),</a:t>
            </a:r>
          </a:p>
          <a:p>
            <a:r>
              <a:rPr lang="en-US" dirty="0"/>
              <a:t>    City VARCHAR(100),</a:t>
            </a:r>
          </a:p>
          <a:p>
            <a:r>
              <a:rPr lang="en-US" dirty="0"/>
              <a:t>    State VARCHAR(100),</a:t>
            </a:r>
          </a:p>
          <a:p>
            <a:r>
              <a:rPr lang="en-US" dirty="0"/>
              <a:t>    Country VARCHAR(100)</a:t>
            </a:r>
          </a:p>
          <a:p>
            <a:r>
              <a:rPr lang="en-US" dirty="0"/>
              <a:t>    -- Add more columns as needed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-- Similarly create tables for Customer, Product, </a:t>
            </a:r>
            <a:r>
              <a:rPr lang="en-US" dirty="0" err="1"/>
              <a:t>Product_Group</a:t>
            </a:r>
            <a:r>
              <a:rPr lang="en-US" dirty="0"/>
              <a:t>,</a:t>
            </a:r>
          </a:p>
          <a:p>
            <a:r>
              <a:rPr lang="en-US" dirty="0"/>
              <a:t>-- </a:t>
            </a:r>
            <a:r>
              <a:rPr lang="en-US" dirty="0" err="1"/>
              <a:t>Loyalty_Program</a:t>
            </a:r>
            <a:r>
              <a:rPr lang="en-US" dirty="0"/>
              <a:t>, Discount, Promotion, </a:t>
            </a:r>
            <a:r>
              <a:rPr lang="en-US" dirty="0" err="1"/>
              <a:t>Sales_Period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AFEE6-873A-4E93-AB96-C7E3238040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-- Similarly create tables for Customer, Product, </a:t>
            </a:r>
            <a:r>
              <a:rPr lang="en-US" dirty="0" err="1"/>
              <a:t>Product_Group</a:t>
            </a:r>
            <a:r>
              <a:rPr lang="en-US" dirty="0"/>
              <a:t>,</a:t>
            </a:r>
          </a:p>
          <a:p>
            <a:r>
              <a:rPr lang="en-US" dirty="0"/>
              <a:t>-- </a:t>
            </a:r>
            <a:r>
              <a:rPr lang="en-US" dirty="0" err="1"/>
              <a:t>Loyalty_Program</a:t>
            </a:r>
            <a:r>
              <a:rPr lang="en-US" dirty="0"/>
              <a:t>, Discount, Promotion, </a:t>
            </a:r>
            <a:r>
              <a:rPr lang="en-US" dirty="0" err="1"/>
              <a:t>Sales_Period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TABLE Sales (</a:t>
            </a:r>
          </a:p>
          <a:p>
            <a:r>
              <a:rPr lang="en-US" dirty="0"/>
              <a:t>    </a:t>
            </a:r>
            <a:r>
              <a:rPr lang="en-US" dirty="0" err="1"/>
              <a:t>Sales_ID</a:t>
            </a:r>
            <a:r>
              <a:rPr lang="en-US" dirty="0"/>
              <a:t> INT PRIMARY KEY,</a:t>
            </a:r>
          </a:p>
          <a:p>
            <a:r>
              <a:rPr lang="en-US" dirty="0"/>
              <a:t>    Date </a:t>
            </a:r>
            <a:r>
              <a:rPr lang="en-US" dirty="0" err="1"/>
              <a:t>DATE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Customer_ID</a:t>
            </a:r>
            <a:r>
              <a:rPr lang="en-US" dirty="0"/>
              <a:t> INT,</a:t>
            </a:r>
          </a:p>
          <a:p>
            <a:r>
              <a:rPr lang="en-US" dirty="0"/>
              <a:t>    </a:t>
            </a:r>
            <a:r>
              <a:rPr lang="en-US" dirty="0" err="1"/>
              <a:t>Location_ID</a:t>
            </a:r>
            <a:r>
              <a:rPr lang="en-US" dirty="0"/>
              <a:t> INT,</a:t>
            </a:r>
          </a:p>
          <a:p>
            <a:r>
              <a:rPr lang="en-US" dirty="0"/>
              <a:t>    </a:t>
            </a:r>
            <a:r>
              <a:rPr lang="en-US" dirty="0" err="1"/>
              <a:t>Product_ID</a:t>
            </a:r>
            <a:r>
              <a:rPr lang="en-US" dirty="0"/>
              <a:t> INT,</a:t>
            </a:r>
          </a:p>
          <a:p>
            <a:r>
              <a:rPr lang="en-US" dirty="0"/>
              <a:t>    Quantity INT,</a:t>
            </a:r>
          </a:p>
          <a:p>
            <a:r>
              <a:rPr lang="en-US" dirty="0"/>
              <a:t>    </a:t>
            </a:r>
            <a:r>
              <a:rPr lang="en-US" dirty="0" err="1"/>
              <a:t>Currency_Code</a:t>
            </a:r>
            <a:r>
              <a:rPr lang="en-US" dirty="0"/>
              <a:t> VARCHAR(3),</a:t>
            </a:r>
          </a:p>
          <a:p>
            <a:r>
              <a:rPr lang="en-US" dirty="0"/>
              <a:t>    </a:t>
            </a:r>
            <a:r>
              <a:rPr lang="en-US" dirty="0" err="1"/>
              <a:t>Discount_ID</a:t>
            </a:r>
            <a:r>
              <a:rPr lang="en-US" dirty="0"/>
              <a:t> INT,</a:t>
            </a:r>
          </a:p>
          <a:p>
            <a:r>
              <a:rPr lang="en-US" dirty="0"/>
              <a:t>    </a:t>
            </a:r>
            <a:r>
              <a:rPr lang="en-US" dirty="0" err="1"/>
              <a:t>Promotion_ID</a:t>
            </a:r>
            <a:r>
              <a:rPr lang="en-US" dirty="0"/>
              <a:t> INT,</a:t>
            </a:r>
          </a:p>
          <a:p>
            <a:r>
              <a:rPr lang="en-US" dirty="0"/>
              <a:t>    </a:t>
            </a:r>
            <a:r>
              <a:rPr lang="en-US" dirty="0" err="1"/>
              <a:t>Loyalty_Program_ID</a:t>
            </a:r>
            <a:r>
              <a:rPr lang="en-US" dirty="0"/>
              <a:t> INT,</a:t>
            </a:r>
          </a:p>
          <a:p>
            <a:r>
              <a:rPr lang="en-US" dirty="0"/>
              <a:t>    FOREIGN KEY (</a:t>
            </a:r>
            <a:r>
              <a:rPr lang="en-US" dirty="0" err="1"/>
              <a:t>Customer_ID</a:t>
            </a:r>
            <a:r>
              <a:rPr lang="en-US" dirty="0"/>
              <a:t>) REFERENCES Customer(</a:t>
            </a:r>
            <a:r>
              <a:rPr lang="en-US" dirty="0" err="1"/>
              <a:t>Customer_ID</a:t>
            </a:r>
            <a:r>
              <a:rPr lang="en-US" dirty="0"/>
              <a:t>),</a:t>
            </a:r>
          </a:p>
          <a:p>
            <a:r>
              <a:rPr lang="en-US" dirty="0"/>
              <a:t>    FOREIGN KEY (</a:t>
            </a:r>
            <a:r>
              <a:rPr lang="en-US" dirty="0" err="1"/>
              <a:t>Location_ID</a:t>
            </a:r>
            <a:r>
              <a:rPr lang="en-US" dirty="0"/>
              <a:t>) REFERENCES Location(</a:t>
            </a:r>
            <a:r>
              <a:rPr lang="en-US" dirty="0" err="1"/>
              <a:t>Location_ID</a:t>
            </a:r>
            <a:r>
              <a:rPr lang="en-US" dirty="0"/>
              <a:t>),</a:t>
            </a:r>
          </a:p>
          <a:p>
            <a:r>
              <a:rPr lang="en-US" dirty="0"/>
              <a:t>    FOREIGN KEY (</a:t>
            </a:r>
            <a:r>
              <a:rPr lang="en-US" dirty="0" err="1"/>
              <a:t>Product_ID</a:t>
            </a:r>
            <a:r>
              <a:rPr lang="en-US" dirty="0"/>
              <a:t>) REFERENCES Product(</a:t>
            </a:r>
            <a:r>
              <a:rPr lang="en-US" dirty="0" err="1"/>
              <a:t>Product_ID</a:t>
            </a:r>
            <a:r>
              <a:rPr lang="en-US" dirty="0"/>
              <a:t>),</a:t>
            </a:r>
          </a:p>
          <a:p>
            <a:r>
              <a:rPr lang="en-US" dirty="0"/>
              <a:t>    FOREIGN KEY (</a:t>
            </a:r>
            <a:r>
              <a:rPr lang="en-US" dirty="0" err="1"/>
              <a:t>Currency_Code</a:t>
            </a:r>
            <a:r>
              <a:rPr lang="en-US" dirty="0"/>
              <a:t>) REFERENCES Currency(</a:t>
            </a:r>
            <a:r>
              <a:rPr lang="en-US" dirty="0" err="1"/>
              <a:t>Currency_Code</a:t>
            </a:r>
            <a:r>
              <a:rPr lang="en-US" dirty="0"/>
              <a:t>),</a:t>
            </a:r>
          </a:p>
          <a:p>
            <a:r>
              <a:rPr lang="en-US" dirty="0"/>
              <a:t>    FOREIGN KEY (</a:t>
            </a:r>
            <a:r>
              <a:rPr lang="en-US" dirty="0" err="1"/>
              <a:t>Discount_ID</a:t>
            </a:r>
            <a:r>
              <a:rPr lang="en-US" dirty="0"/>
              <a:t>) REFERENCES Discount(</a:t>
            </a:r>
            <a:r>
              <a:rPr lang="en-US" dirty="0" err="1"/>
              <a:t>Discount_ID</a:t>
            </a:r>
            <a:r>
              <a:rPr lang="en-US" dirty="0"/>
              <a:t>),</a:t>
            </a:r>
          </a:p>
          <a:p>
            <a:r>
              <a:rPr lang="en-US" dirty="0"/>
              <a:t>    FOREIGN KEY (</a:t>
            </a:r>
            <a:r>
              <a:rPr lang="en-US" dirty="0" err="1"/>
              <a:t>Promotion_ID</a:t>
            </a:r>
            <a:r>
              <a:rPr lang="en-US" dirty="0"/>
              <a:t>) REFERENCES Promotion(</a:t>
            </a:r>
            <a:r>
              <a:rPr lang="en-US" dirty="0" err="1"/>
              <a:t>Promotion_ID</a:t>
            </a:r>
            <a:r>
              <a:rPr lang="en-US" dirty="0"/>
              <a:t>),</a:t>
            </a:r>
          </a:p>
          <a:p>
            <a:r>
              <a:rPr lang="en-US" dirty="0"/>
              <a:t>    FOREIGN KEY (</a:t>
            </a:r>
            <a:r>
              <a:rPr lang="en-US" dirty="0" err="1"/>
              <a:t>Loyalty_Program_ID</a:t>
            </a:r>
            <a:r>
              <a:rPr lang="en-US" dirty="0"/>
              <a:t>) REFERENCES </a:t>
            </a:r>
            <a:r>
              <a:rPr lang="en-US" dirty="0" err="1"/>
              <a:t>Loyalty_Program</a:t>
            </a:r>
            <a:r>
              <a:rPr lang="en-US" dirty="0"/>
              <a:t>(</a:t>
            </a:r>
            <a:r>
              <a:rPr lang="en-US" dirty="0" err="1"/>
              <a:t>Program_ID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23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1758-CB79-832F-5EC6-B62DC73D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Finance data model ( Conceptual data model)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03BB2A-07CD-B991-E368-7E4965552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5520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1288fb7b-9c13-42e3-b15b-43a22fa153f2</TitusGUID>
  <TitusMetadata xmlns="">eyJucyI6Imh0dHA6XC9cL3d3dy50aXR1cy5jb21cL25zXC9MYXRlbnRWaWV3IiwicHJvcHMiOlt7Im4iOiJDbGFzc2lmaWNhdGlvbiIsInZhbHMiOlt7InZhbHVlIjoiTFZfUjNTVFIxQ1QzRCJ9XX0seyJuIjoiQ29udGFpbnNQSUkiLCJ2YWxzIjpbeyJ2YWx1ZSI6Ik5vIn1dfV19</TitusMetadata>
</titus>
</file>

<file path=customXml/itemProps1.xml><?xml version="1.0" encoding="utf-8"?>
<ds:datastoreItem xmlns:ds="http://schemas.openxmlformats.org/officeDocument/2006/customXml" ds:itemID="{761E555C-0EA6-43BB-878D-FF9A54F594CE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738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Arial</vt:lpstr>
      <vt:lpstr>Microsoft Sans Serif</vt:lpstr>
      <vt:lpstr>Office Theme</vt:lpstr>
      <vt:lpstr>SQL TASK</vt:lpstr>
      <vt:lpstr>Q1-Difference b/w Database and schema</vt:lpstr>
      <vt:lpstr>Q2-Real world examples of Constraints</vt:lpstr>
      <vt:lpstr>Q3-SALES DATA MODEL (Conceptual Data Model)</vt:lpstr>
      <vt:lpstr>Logical Data Model</vt:lpstr>
      <vt:lpstr>Physical data model</vt:lpstr>
      <vt:lpstr>SQL Code</vt:lpstr>
      <vt:lpstr>Sql Code</vt:lpstr>
      <vt:lpstr>Finance data model ( Conceptual data model)</vt:lpstr>
      <vt:lpstr>Logical Data model</vt:lpstr>
      <vt:lpstr>Physical Data Model</vt:lpstr>
      <vt:lpstr>SQL Code</vt:lpstr>
      <vt:lpstr>PowerPoint Presentation</vt:lpstr>
      <vt:lpstr>5-Adding Another column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TASK</dc:title>
  <dc:creator>Danduprolu Stuthi</dc:creator>
  <cp:keywords>Classification=LV_R3STR1CT3D</cp:keywords>
  <cp:lastModifiedBy>Danduprolu Stuthi</cp:lastModifiedBy>
  <cp:revision>2</cp:revision>
  <dcterms:created xsi:type="dcterms:W3CDTF">2024-02-29T09:12:11Z</dcterms:created>
  <dcterms:modified xsi:type="dcterms:W3CDTF">2024-02-29T16:46:42Z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1288fb7b-9c13-42e3-b15b-43a22fa153f2</vt:lpwstr>
  </property>
  <property fmtid="{D5CDD505-2E9C-101B-9397-08002B2CF9AE}" pid="3" name="Classification">
    <vt:lpwstr>LV_R3STR1CT3D</vt:lpwstr>
  </property>
  <property fmtid="{D5CDD505-2E9C-101B-9397-08002B2CF9AE}" pid="4" name="ContainsPII">
    <vt:lpwstr>No</vt:lpwstr>
  </property>
</Properties>
</file>