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application/x-fontdata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media/image2.bin" ContentType="image/jpeg"/>
  <Override PartName="/ppt/media/image4.bin" ContentType="image/jpe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27.bin" ContentType="image/jpe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45.bin" ContentType="image/svg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53.bin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0">
  <p:sldMasterIdLst>
    <p:sldMasterId id="2147483672" r:id="rId1"/>
  </p:sldMasterIdLst>
  <p:sldIdLst>
    <p:sldId id="301" r:id="rId8"/>
    <p:sldId id="318" r:id="rId20"/>
    <p:sldId id="336" r:id="rId34"/>
    <p:sldId id="380" r:id="rId52"/>
    <p:sldId id="398" r:id="rId70"/>
    <p:sldId id="442" r:id="rId94"/>
    <p:sldId id="455" r:id="rId106"/>
    <p:sldId id="479" r:id="rId117"/>
    <p:sldId id="485" r:id="rId123"/>
  </p:sldIdLst>
  <p:sldSz cx="18288000" cy="10287000"/>
  <p:notesSz cx="18288000" cy="10287000"/>
  <p:embeddedFontLst>
    <p:embeddedFont>
      <p:font typeface="Libre Bodoni Medium" pitchFamily="2" charset="77"/>
      <p:regular r:id="rId6"/>
    </p:embeddedFont>
    <p:embeddedFont>
      <p:font typeface="Outfit Light" pitchFamily="2" charset="77"/>
      <p:regular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font" Target="/ppt/fonts/font.dat" Id="rId6" /><Relationship Type="http://schemas.openxmlformats.org/officeDocument/2006/relationships/font" Target="/ppt/fonts/font2.dat" Id="rId7" /><Relationship Type="http://schemas.openxmlformats.org/officeDocument/2006/relationships/slide" Target="/ppt/slides/slide1.xml" Id="rId8" /><Relationship Type="http://schemas.openxmlformats.org/officeDocument/2006/relationships/slide" Target="/ppt/slides/slide2.xml" Id="rId20" /><Relationship Type="http://schemas.openxmlformats.org/officeDocument/2006/relationships/slide" Target="/ppt/slides/slide3.xml" Id="rId34" /><Relationship Type="http://schemas.openxmlformats.org/officeDocument/2006/relationships/slide" Target="/ppt/slides/slide4.xml" Id="rId52" /><Relationship Type="http://schemas.openxmlformats.org/officeDocument/2006/relationships/slide" Target="/ppt/slides/slide5.xml" Id="rId70" /><Relationship Type="http://schemas.openxmlformats.org/officeDocument/2006/relationships/slide" Target="/ppt/slides/slide6.xml" Id="rId94" /><Relationship Type="http://schemas.openxmlformats.org/officeDocument/2006/relationships/slide" Target="/ppt/slides/slide7.xml" Id="rId106" /><Relationship Type="http://schemas.openxmlformats.org/officeDocument/2006/relationships/slide" Target="/ppt/slides/slide8.xml" Id="rId117" /><Relationship Type="http://schemas.openxmlformats.org/officeDocument/2006/relationships/slide" Target="/ppt/slides/slide9.xml" Id="rId12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9" /><Relationship Type="http://schemas.openxmlformats.org/officeDocument/2006/relationships/image" Target="/ppt/media/image.bin" Id="rId11" /><Relationship Type="http://schemas.openxmlformats.org/officeDocument/2006/relationships/image" Target="/ppt/media/image2.bin" Id="rId13" /><Relationship Type="http://schemas.openxmlformats.org/officeDocument/2006/relationships/image" Target="/ppt/media/image3.bin" Id="rId15" /><Relationship Type="http://schemas.openxmlformats.org/officeDocument/2006/relationships/image" Target="/ppt/media/image4.bin" Id="rId17" /><Relationship Type="http://schemas.openxmlformats.org/officeDocument/2006/relationships/image" Target="/ppt/media/image5.bin" Id="rId1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1" /><Relationship Type="http://schemas.openxmlformats.org/officeDocument/2006/relationships/image" Target="/ppt/media/image6.bin" Id="rId23" /><Relationship Type="http://schemas.openxmlformats.org/officeDocument/2006/relationships/image" Target="/ppt/media/image7.bin" Id="rId25" /><Relationship Type="http://schemas.openxmlformats.org/officeDocument/2006/relationships/image" Target="/ppt/media/image8.bin" Id="rId27" /><Relationship Type="http://schemas.openxmlformats.org/officeDocument/2006/relationships/image" Target="/ppt/media/image9.bin" Id="rId29" /><Relationship Type="http://schemas.openxmlformats.org/officeDocument/2006/relationships/image" Target="/ppt/media/image10.bin" Id="rId31" /><Relationship Type="http://schemas.openxmlformats.org/officeDocument/2006/relationships/image" Target="/ppt/media/image11.bin" Id="rId3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35" /><Relationship Type="http://schemas.openxmlformats.org/officeDocument/2006/relationships/image" Target="/ppt/media/image12.bin" Id="rId37" /><Relationship Type="http://schemas.openxmlformats.org/officeDocument/2006/relationships/image" Target="/ppt/media/image13.bin" Id="rId39" /><Relationship Type="http://schemas.openxmlformats.org/officeDocument/2006/relationships/image" Target="/ppt/media/image14.bin" Id="rId41" /><Relationship Type="http://schemas.openxmlformats.org/officeDocument/2006/relationships/image" Target="/ppt/media/image15.bin" Id="rId43" /><Relationship Type="http://schemas.openxmlformats.org/officeDocument/2006/relationships/image" Target="/ppt/media/image16.bin" Id="rId45" /><Relationship Type="http://schemas.openxmlformats.org/officeDocument/2006/relationships/image" Target="/ppt/media/image17.bin" Id="rId47" /><Relationship Type="http://schemas.openxmlformats.org/officeDocument/2006/relationships/image" Target="/ppt/media/image18.bin" Id="rId49" /><Relationship Type="http://schemas.openxmlformats.org/officeDocument/2006/relationships/image" Target="/ppt/media/image19.bin" Id="rId5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53" /><Relationship Type="http://schemas.openxmlformats.org/officeDocument/2006/relationships/image" Target="/ppt/media/image20.bin" Id="rId55" /><Relationship Type="http://schemas.openxmlformats.org/officeDocument/2006/relationships/image" Target="/ppt/media/image21.bin" Id="rId57" /><Relationship Type="http://schemas.openxmlformats.org/officeDocument/2006/relationships/image" Target="/ppt/media/image22.bin" Id="rId59" /><Relationship Type="http://schemas.openxmlformats.org/officeDocument/2006/relationships/image" Target="/ppt/media/image23.bin" Id="rId61" /><Relationship Type="http://schemas.openxmlformats.org/officeDocument/2006/relationships/image" Target="/ppt/media/image24.bin" Id="rId63" /><Relationship Type="http://schemas.openxmlformats.org/officeDocument/2006/relationships/image" Target="/ppt/media/image25.bin" Id="rId65" /><Relationship Type="http://schemas.openxmlformats.org/officeDocument/2006/relationships/image" Target="/ppt/media/image26.bin" Id="rId67" /><Relationship Type="http://schemas.openxmlformats.org/officeDocument/2006/relationships/image" Target="/ppt/media/image27.bin" Id="rId6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1" /><Relationship Type="http://schemas.openxmlformats.org/officeDocument/2006/relationships/image" Target="/ppt/media/image28.bin" Id="rId73" /><Relationship Type="http://schemas.openxmlformats.org/officeDocument/2006/relationships/image" Target="/ppt/media/image29.bin" Id="rId75" /><Relationship Type="http://schemas.openxmlformats.org/officeDocument/2006/relationships/image" Target="/ppt/media/image30.bin" Id="rId77" /><Relationship Type="http://schemas.openxmlformats.org/officeDocument/2006/relationships/image" Target="/ppt/media/image31.bin" Id="rId79" /><Relationship Type="http://schemas.openxmlformats.org/officeDocument/2006/relationships/image" Target="/ppt/media/image32.bin" Id="rId81" /><Relationship Type="http://schemas.openxmlformats.org/officeDocument/2006/relationships/image" Target="/ppt/media/image33.bin" Id="rId83" /><Relationship Type="http://schemas.openxmlformats.org/officeDocument/2006/relationships/image" Target="/ppt/media/image34.bin" Id="rId85" /><Relationship Type="http://schemas.openxmlformats.org/officeDocument/2006/relationships/image" Target="/ppt/media/image35.bin" Id="rId87" /><Relationship Type="http://schemas.openxmlformats.org/officeDocument/2006/relationships/image" Target="/ppt/media/image36.bin" Id="rId89" /><Relationship Type="http://schemas.openxmlformats.org/officeDocument/2006/relationships/image" Target="/ppt/media/image37.bin" Id="rId91" /><Relationship Type="http://schemas.openxmlformats.org/officeDocument/2006/relationships/image" Target="/ppt/media/image38.bin" Id="rId9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95" /><Relationship Type="http://schemas.openxmlformats.org/officeDocument/2006/relationships/image" Target="/ppt/media/image39.bin" Id="rId97" /><Relationship Type="http://schemas.openxmlformats.org/officeDocument/2006/relationships/image" Target="/ppt/media/image40.bin" Id="rId99" /><Relationship Type="http://schemas.openxmlformats.org/officeDocument/2006/relationships/image" Target="/ppt/media/image41.bin" Id="rId101" /><Relationship Type="http://schemas.openxmlformats.org/officeDocument/2006/relationships/image" Target="/ppt/media/image42.bin" Id="rId103" /><Relationship Type="http://schemas.openxmlformats.org/officeDocument/2006/relationships/image" Target="/ppt/media/image43.bin" Id="rId10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07" /><Relationship Type="http://schemas.openxmlformats.org/officeDocument/2006/relationships/image" Target="/ppt/media/image44.bin" Id="rId109" /><Relationship Type="http://schemas.openxmlformats.org/officeDocument/2006/relationships/image" Target="/ppt/media/image45.bin" Id="rId111" /><Relationship Type="http://schemas.openxmlformats.org/officeDocument/2006/relationships/image" Target="/ppt/media/image46.bin" Id="rId112" /><Relationship Type="http://schemas.openxmlformats.org/officeDocument/2006/relationships/image" Target="/ppt/media/image47.bin" Id="rId114" /><Relationship Type="http://schemas.openxmlformats.org/officeDocument/2006/relationships/image" Target="/ppt/media/image48.bin" Id="rId11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18" /><Relationship Type="http://schemas.openxmlformats.org/officeDocument/2006/relationships/image" Target="/ppt/media/image49.bin" Id="rId120" /><Relationship Type="http://schemas.openxmlformats.org/officeDocument/2006/relationships/image" Target="/ppt/media/image50.bin" Id="rId12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24" /><Relationship Type="http://schemas.openxmlformats.org/officeDocument/2006/relationships/image" Target="/ppt/media/image51.bin" Id="rId126" /><Relationship Type="http://schemas.openxmlformats.org/officeDocument/2006/relationships/image" Target="/ppt/media/image52.bin" Id="rId128" /><Relationship Type="http://schemas.openxmlformats.org/officeDocument/2006/relationships/image" Target="/ppt/media/image53.bin" Id="rId130" /><Relationship Type="http://schemas.openxmlformats.org/officeDocument/2006/relationships/image" Target="/ppt/media/image54.bin" Id="rId13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3" name="Presenter Name-42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828800" y="7320915"/>
            <a:ext cx="7024688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Stuti saxena</a:t>
            </a:r>
          </a:p>
        </p:txBody>
      </p:sp>
      <p:sp>
        <p:nvSpPr>
          <p:cNvPr id="305" name="Presenter Designation-49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828800" y="7739634"/>
            <a:ext cx="7024688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2F2F2">
                    <a:alpha val="100000"/>
                  </a:srgbClr>
                </a:solidFill>
                <a:latin typeface="Outfit Light" panose="00000700000000000000" pitchFamily="2" charset="0"/>
              </a:rPr>
              <a:t>Presenter</a:t>
            </a:r>
          </a:p>
        </p:txBody>
      </p:sp>
      <p:pic>
        <p:nvPicPr>
          <p:cNvPr id="307" name="sgPresentorImageNod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3">
            <a:alphaModFix amt="100000"/>
          </a:blip>
          <a:stretch/>
        </p:blipFill>
        <p:spPr>
          <a:xfrm>
            <a:off x="762000" y="7263670"/>
            <a:ext cx="876300" cy="876300"/>
          </a:xfrm>
          <a:prstGeom prst="rect">
            <a:avLst/>
          </a:prstGeom>
        </p:spPr>
      </p:pic>
      <p:sp>
        <p:nvSpPr>
          <p:cNvPr id="309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146935"/>
            <a:ext cx="8091488" cy="4362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858"/>
              </a:lnSpc>
            </a:pPr>
            <a:r>
              <a:rPr lang="en-US" sz="5400" spc="-54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HR-Tech Innovation Challenge: AI-Powered Resume Screening &amp; Employee Engagement Analysis</a:t>
            </a:r>
          </a:p>
        </p:txBody>
      </p:sp>
      <p:pic>
        <p:nvPicPr>
          <p:cNvPr id="3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100000"/>
          </a:blip>
          <a:stretch/>
        </p:blipFill>
        <p:spPr>
          <a:xfrm>
            <a:off x="9583007" y="5143500"/>
            <a:ext cx="5143500" cy="5143500"/>
          </a:xfrm>
          <a:prstGeom prst="rect">
            <a:avLst/>
          </a:prstGeom>
        </p:spPr>
      </p:pic>
      <p:pic>
        <p:nvPicPr>
          <p:cNvPr id="313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7">
            <a:alphaModFix amt="100000"/>
          </a:blip>
          <a:stretch/>
        </p:blipFill>
        <p:spPr>
          <a:xfrm>
            <a:off x="10345007" y="762000"/>
            <a:ext cx="7181850" cy="8763000"/>
          </a:xfrm>
          <a:prstGeom prst="rect">
            <a:avLst/>
          </a:prstGeom>
        </p:spPr>
      </p:pic>
      <p:pic>
        <p:nvPicPr>
          <p:cNvPr id="3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alphaModFix amt="100000"/>
          </a:blip>
          <a:stretch/>
        </p:blipFill>
        <p:spPr>
          <a:xfrm>
            <a:off x="16002000" y="762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alphaModFix amt="100000"/>
          </a:blip>
          <a:stretch/>
        </p:blipFill>
        <p:spPr>
          <a:xfrm>
            <a:off x="11201400" y="0"/>
            <a:ext cx="7086600" cy="10287000"/>
          </a:xfrm>
          <a:prstGeom prst="rect">
            <a:avLst/>
          </a:prstGeom>
        </p:spPr>
      </p:pic>
      <p:pic>
        <p:nvPicPr>
          <p:cNvPr id="322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alphaModFix amt="100000"/>
          </a:blip>
          <a:stretch/>
        </p:blipFill>
        <p:spPr>
          <a:xfrm>
            <a:off x="11201400" y="8763000"/>
            <a:ext cx="1524000" cy="1524000"/>
          </a:xfrm>
          <a:prstGeom prst="rect">
            <a:avLst/>
          </a:prstGeom>
        </p:spPr>
      </p:pic>
      <p:sp>
        <p:nvSpPr>
          <p:cNvPr id="324" name="-45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1600" y="838200"/>
            <a:ext cx="906303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Traditional resume screening: Time-consuming, subjective, prone to bias.</a:t>
            </a:r>
          </a:p>
        </p:txBody>
      </p:sp>
      <p:pic>
        <p:nvPicPr>
          <p:cNvPr id="325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 amt="100000"/>
          </a:blip>
          <a:stretch/>
        </p:blipFill>
        <p:spPr>
          <a:xfrm>
            <a:off x="762000" y="828294"/>
            <a:ext cx="419100" cy="419100"/>
          </a:xfrm>
          <a:prstGeom prst="rect">
            <a:avLst/>
          </a:prstGeom>
        </p:spPr>
      </p:pic>
      <p:sp>
        <p:nvSpPr>
          <p:cNvPr id="326" name="::befor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8188" y="804482"/>
            <a:ext cx="466725" cy="4667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ctr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1485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01</a:t>
            </a:r>
          </a:p>
        </p:txBody>
      </p:sp>
      <p:sp>
        <p:nvSpPr>
          <p:cNvPr id="327" name="-43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1600" y="1827371"/>
            <a:ext cx="906303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Employee attrition: Significant costs, need for early identification &amp; engagement.</a:t>
            </a:r>
          </a:p>
        </p:txBody>
      </p:sp>
      <p:pic>
        <p:nvPicPr>
          <p:cNvPr id="328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alphaModFix amt="100000"/>
          </a:blip>
          <a:stretch/>
        </p:blipFill>
        <p:spPr>
          <a:xfrm>
            <a:off x="762000" y="1817465"/>
            <a:ext cx="419100" cy="419100"/>
          </a:xfrm>
          <a:prstGeom prst="rect">
            <a:avLst/>
          </a:prstGeom>
        </p:spPr>
      </p:pic>
      <p:sp>
        <p:nvSpPr>
          <p:cNvPr id="329" name="::befor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8188" y="1793653"/>
            <a:ext cx="466725" cy="4667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ctr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1485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02</a:t>
            </a:r>
          </a:p>
        </p:txBody>
      </p:sp>
      <p:sp>
        <p:nvSpPr>
          <p:cNvPr id="330" name="-45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1600" y="2816542"/>
            <a:ext cx="906303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Core need: Faster, cost-effective, objective, data-driven HR processes.</a:t>
            </a:r>
          </a:p>
        </p:txBody>
      </p:sp>
      <p:pic>
        <p:nvPicPr>
          <p:cNvPr id="331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alphaModFix amt="100000"/>
          </a:blip>
          <a:stretch/>
        </p:blipFill>
        <p:spPr>
          <a:xfrm>
            <a:off x="762000" y="2806636"/>
            <a:ext cx="419100" cy="419100"/>
          </a:xfrm>
          <a:prstGeom prst="rect">
            <a:avLst/>
          </a:prstGeom>
        </p:spPr>
      </p:pic>
      <p:sp>
        <p:nvSpPr>
          <p:cNvPr id="332" name="::befor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38188" y="2782824"/>
            <a:ext cx="466725" cy="4667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ctr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1485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03</a:t>
            </a:r>
          </a:p>
        </p:txBody>
      </p:sp>
      <p:sp>
        <p:nvSpPr>
          <p:cNvPr id="333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001500" y="731330"/>
            <a:ext cx="5519738" cy="20478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376"/>
              </a:lnSpc>
            </a:pPr>
            <a:r>
              <a:rPr lang="en-US" sz="4200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The HR Bottleneck: Inefficiency &amp; Missed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alphaModFix amt="100000"/>
          </a:blip>
          <a:stretch/>
        </p:blipFill>
        <p:spPr>
          <a:xfrm>
            <a:off x="762000" y="3043238"/>
            <a:ext cx="419100" cy="419100"/>
          </a:xfrm>
          <a:prstGeom prst="rect">
            <a:avLst/>
          </a:prstGeom>
        </p:spPr>
      </p:pic>
      <p:sp>
        <p:nvSpPr>
          <p:cNvPr id="340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71252" y="3111341"/>
            <a:ext cx="233362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485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01</a:t>
            </a:r>
          </a:p>
        </p:txBody>
      </p:sp>
      <p:sp>
        <p:nvSpPr>
          <p:cNvPr id="342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3043238"/>
            <a:ext cx="16197262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AI-powered solution for automating resume screening AND employee sentiment analysis.</a:t>
            </a:r>
          </a:p>
        </p:txBody>
      </p:sp>
      <p:pic>
        <p:nvPicPr>
          <p:cNvPr id="34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1">
            <a:alphaModFix amt="100000"/>
          </a:blip>
          <a:stretch/>
        </p:blipFill>
        <p:spPr>
          <a:xfrm>
            <a:off x="762000" y="4165282"/>
            <a:ext cx="419100" cy="419100"/>
          </a:xfrm>
          <a:prstGeom prst="rect">
            <a:avLst/>
          </a:prstGeom>
        </p:spPr>
      </p:pic>
      <p:sp>
        <p:nvSpPr>
          <p:cNvPr id="346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6202" y="4233386"/>
            <a:ext cx="261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485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02</a:t>
            </a:r>
          </a:p>
        </p:txBody>
      </p:sp>
      <p:sp>
        <p:nvSpPr>
          <p:cNvPr id="348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4165282"/>
            <a:ext cx="16197262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Dual-pipeline architecture:</a:t>
            </a:r>
          </a:p>
        </p:txBody>
      </p:sp>
      <p:sp>
        <p:nvSpPr>
          <p:cNvPr id="35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4660202"/>
            <a:ext cx="16197262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Includes dedicated engines for different HR functions like Resume screening and Sentiment Analysis.</a:t>
            </a:r>
          </a:p>
        </p:txBody>
      </p:sp>
      <p:pic>
        <p:nvPicPr>
          <p:cNvPr id="35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3">
            <a:alphaModFix amt="100000"/>
          </a:blip>
          <a:stretch/>
        </p:blipFill>
        <p:spPr>
          <a:xfrm>
            <a:off x="762000" y="5287328"/>
            <a:ext cx="419100" cy="419100"/>
          </a:xfrm>
          <a:prstGeom prst="rect">
            <a:avLst/>
          </a:prstGeom>
        </p:spPr>
      </p:pic>
      <p:sp>
        <p:nvSpPr>
          <p:cNvPr id="354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6869" y="5355431"/>
            <a:ext cx="261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485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03</a:t>
            </a:r>
          </a:p>
        </p:txBody>
      </p:sp>
      <p:sp>
        <p:nvSpPr>
          <p:cNvPr id="356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5287328"/>
            <a:ext cx="16197262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Resume Screening Engine</a:t>
            </a:r>
          </a:p>
        </p:txBody>
      </p:sp>
      <p:sp>
        <p:nvSpPr>
          <p:cNvPr id="358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5782246"/>
            <a:ext cx="16197262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Its uses Large Language Model- Gemini API for optimization and scoring resumes based on keywords.</a:t>
            </a:r>
          </a:p>
        </p:txBody>
      </p:sp>
      <p:pic>
        <p:nvPicPr>
          <p:cNvPr id="36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5">
            <a:alphaModFix amt="100000"/>
          </a:blip>
          <a:stretch/>
        </p:blipFill>
        <p:spPr>
          <a:xfrm>
            <a:off x="762000" y="6409372"/>
            <a:ext cx="419100" cy="419100"/>
          </a:xfrm>
          <a:prstGeom prst="rect">
            <a:avLst/>
          </a:prstGeom>
        </p:spPr>
      </p:pic>
      <p:sp>
        <p:nvSpPr>
          <p:cNvPr id="362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1630" y="6477476"/>
            <a:ext cx="271462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485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04</a:t>
            </a:r>
          </a:p>
        </p:txBody>
      </p:sp>
      <p:sp>
        <p:nvSpPr>
          <p:cNvPr id="36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6409372"/>
            <a:ext cx="16197262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Employee Sentiment Analysis Engine</a:t>
            </a:r>
          </a:p>
        </p:txBody>
      </p:sp>
      <p:sp>
        <p:nvSpPr>
          <p:cNvPr id="366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6904292"/>
            <a:ext cx="16197262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It also uses Gemini API to track sentiments to assess attrition risk and sugggest a plan of action.</a:t>
            </a:r>
          </a:p>
        </p:txBody>
      </p:sp>
      <p:pic>
        <p:nvPicPr>
          <p:cNvPr id="36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alphaModFix amt="100000"/>
          </a:blip>
          <a:stretch/>
        </p:blipFill>
        <p:spPr>
          <a:xfrm>
            <a:off x="762000" y="7531418"/>
            <a:ext cx="419100" cy="419100"/>
          </a:xfrm>
          <a:prstGeom prst="rect">
            <a:avLst/>
          </a:prstGeom>
        </p:spPr>
      </p:pic>
      <p:sp>
        <p:nvSpPr>
          <p:cNvPr id="370" name="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6107" y="7599521"/>
            <a:ext cx="261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485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05</a:t>
            </a:r>
          </a:p>
        </p:txBody>
      </p:sp>
      <p:sp>
        <p:nvSpPr>
          <p:cNvPr id="372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3980" y="7531418"/>
            <a:ext cx="16197262" cy="428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100" spc="-21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Core Technology: Advanced prompt engineering with Google Gemini for high accuracy and relevance.</a:t>
            </a:r>
          </a:p>
        </p:txBody>
      </p:sp>
      <p:sp>
        <p:nvSpPr>
          <p:cNvPr id="374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95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200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Introducing Our Solution: Intelligent HR Automation</a:t>
            </a:r>
          </a:p>
        </p:txBody>
      </p:sp>
      <p:pic>
        <p:nvPicPr>
          <p:cNvPr id="3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alphaModFix amt="100000"/>
          </a:blip>
          <a:stretch/>
        </p:blipFill>
        <p:spPr>
          <a:xfrm>
            <a:off x="16735330" y="0"/>
            <a:ext cx="2286000" cy="762000"/>
          </a:xfrm>
          <a:prstGeom prst="rect">
            <a:avLst/>
          </a:prstGeom>
        </p:spPr>
      </p:pic>
      <p:pic>
        <p:nvPicPr>
          <p:cNvPr id="3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1">
            <a:alphaModFix amt="100000"/>
          </a:blip>
          <a:stretch/>
        </p:blipFill>
        <p:spPr>
          <a:xfrm>
            <a:off x="17514475" y="753999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8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7">
            <a:alphaModFix amt="100000"/>
          </a:blip>
          <a:stretch/>
        </p:blipFill>
        <p:spPr>
          <a:xfrm>
            <a:off x="11201400" y="0"/>
            <a:ext cx="7086600" cy="10287000"/>
          </a:xfrm>
          <a:prstGeom prst="rect">
            <a:avLst/>
          </a:prstGeom>
        </p:spPr>
      </p:pic>
      <p:pic>
        <p:nvPicPr>
          <p:cNvPr id="384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alphaModFix amt="100000"/>
          </a:blip>
          <a:stretch/>
        </p:blipFill>
        <p:spPr>
          <a:xfrm>
            <a:off x="11201400" y="8763000"/>
            <a:ext cx="1524000" cy="1524000"/>
          </a:xfrm>
          <a:prstGeom prst="rect">
            <a:avLst/>
          </a:prstGeom>
        </p:spPr>
      </p:pic>
      <p:sp>
        <p:nvSpPr>
          <p:cNvPr id="386" name="-49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8250" y="838200"/>
            <a:ext cx="919638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Tech Stack: Google Gemini (LLM API), Python, Flask, Pandas/NLTK, PyPDF2/python-docx.</a:t>
            </a:r>
          </a:p>
        </p:txBody>
      </p:sp>
      <p:pic>
        <p:nvPicPr>
          <p:cNvPr id="387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alphaModFix amt="100000"/>
          </a:blip>
          <a:stretch/>
        </p:blipFill>
        <p:spPr>
          <a:xfrm>
            <a:off x="762000" y="894969"/>
            <a:ext cx="285750" cy="285750"/>
          </a:xfrm>
          <a:prstGeom prst="rect">
            <a:avLst/>
          </a:prstGeom>
        </p:spPr>
      </p:pic>
      <p:sp>
        <p:nvSpPr>
          <p:cNvPr id="388" name="-49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8250" y="1827371"/>
            <a:ext cx="919638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Resume Screening Pipeline: Input (PDF/DOCX, JD) -&gt; Text Extraction -&gt; LLM-based skill matching &amp; scoring.</a:t>
            </a:r>
          </a:p>
        </p:txBody>
      </p:sp>
      <p:pic>
        <p:nvPicPr>
          <p:cNvPr id="389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alphaModFix amt="100000"/>
          </a:blip>
          <a:stretch/>
        </p:blipFill>
        <p:spPr>
          <a:xfrm>
            <a:off x="762000" y="1884140"/>
            <a:ext cx="285750" cy="285750"/>
          </a:xfrm>
          <a:prstGeom prst="rect">
            <a:avLst/>
          </a:prstGeom>
        </p:spPr>
      </p:pic>
      <p:sp>
        <p:nvSpPr>
          <p:cNvPr id="390" name="-42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8250" y="2816542"/>
            <a:ext cx="919638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Sentiment Analysis Pipeline: Input (Feedback Text) -&gt; Preprocessing -&gt; LLM-based sentiment classification &amp; attrition prediction.</a:t>
            </a:r>
          </a:p>
        </p:txBody>
      </p:sp>
      <p:pic>
        <p:nvPicPr>
          <p:cNvPr id="391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5">
            <a:alphaModFix amt="100000"/>
          </a:blip>
          <a:stretch/>
        </p:blipFill>
        <p:spPr>
          <a:xfrm>
            <a:off x="762000" y="2873312"/>
            <a:ext cx="285750" cy="285750"/>
          </a:xfrm>
          <a:prstGeom prst="rect">
            <a:avLst/>
          </a:prstGeom>
        </p:spPr>
      </p:pic>
      <p:sp>
        <p:nvSpPr>
          <p:cNvPr id="392" name="-46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8250" y="3805714"/>
            <a:ext cx="9196388" cy="809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Prompt Engineering is Key: Systematically designed prompts for skill extraction and actionable insights.</a:t>
            </a:r>
          </a:p>
        </p:txBody>
      </p:sp>
      <p:pic>
        <p:nvPicPr>
          <p:cNvPr id="393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7">
            <a:alphaModFix amt="100000"/>
          </a:blip>
          <a:stretch/>
        </p:blipFill>
        <p:spPr>
          <a:xfrm>
            <a:off x="762000" y="3862483"/>
            <a:ext cx="285750" cy="285750"/>
          </a:xfrm>
          <a:prstGeom prst="rect">
            <a:avLst/>
          </a:prstGeom>
        </p:spPr>
      </p:pic>
      <p:sp>
        <p:nvSpPr>
          <p:cNvPr id="394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001500" y="731330"/>
            <a:ext cx="5519738" cy="20478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376"/>
              </a:lnSpc>
            </a:pPr>
            <a:r>
              <a:rPr lang="en-US" sz="4200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Under the Hood: Technology &amp; Workflow</a:t>
            </a:r>
          </a:p>
        </p:txBody>
      </p:sp>
      <p:pic>
        <p:nvPicPr>
          <p:cNvPr id="396" name="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9">
            <a:alphaModFix amt="100000"/>
          </a:blip>
          <a:stretch/>
        </p:blipFill>
        <p:spPr>
          <a:xfrm>
            <a:off x="2536317" y="5231511"/>
            <a:ext cx="7000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3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0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5">
            <a:alphaModFix amt="100000"/>
          </a:blip>
          <a:stretch/>
        </p:blipFill>
        <p:spPr>
          <a:xfrm>
            <a:off x="762000" y="6115050"/>
            <a:ext cx="3962400" cy="3409950"/>
          </a:xfrm>
          <a:prstGeom prst="rect">
            <a:avLst/>
          </a:prstGeom>
        </p:spPr>
      </p:pic>
      <p:sp>
        <p:nvSpPr>
          <p:cNvPr id="402" name="$50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6800" y="6800850"/>
            <a:ext cx="3386138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4731" spc="-42" dirty="0">
                <a:solidFill>
                  <a:srgbClr val="0E1F91">
                    <a:alpha val="100000"/>
                  </a:srgbClr>
                </a:solidFill>
                <a:latin typeface="Libre Bodoni Medium" panose="00000700000000000000" pitchFamily="2" charset="0"/>
              </a:rPr>
              <a:t>85%</a:t>
            </a:r>
          </a:p>
        </p:txBody>
      </p:sp>
      <p:sp>
        <p:nvSpPr>
          <p:cNvPr id="40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6800" y="7874698"/>
            <a:ext cx="33861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Indicates the accuracy of the resume screening process.</a:t>
            </a:r>
          </a:p>
        </p:txBody>
      </p:sp>
      <p:pic>
        <p:nvPicPr>
          <p:cNvPr id="4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7">
            <a:alphaModFix amt="100000"/>
          </a:blip>
          <a:stretch/>
        </p:blipFill>
        <p:spPr>
          <a:xfrm>
            <a:off x="1356270" y="5924550"/>
            <a:ext cx="2771775" cy="495300"/>
          </a:xfrm>
          <a:prstGeom prst="rect">
            <a:avLst/>
          </a:prstGeom>
        </p:spPr>
      </p:pic>
      <p:sp>
        <p:nvSpPr>
          <p:cNvPr id="40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661160" y="6000750"/>
            <a:ext cx="21955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500" spc="-15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Skill match precision</a:t>
            </a:r>
          </a:p>
        </p:txBody>
      </p:sp>
      <p:pic>
        <p:nvPicPr>
          <p:cNvPr id="4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9">
            <a:alphaModFix amt="100000"/>
          </a:blip>
          <a:stretch/>
        </p:blipFill>
        <p:spPr>
          <a:xfrm>
            <a:off x="5029200" y="6115050"/>
            <a:ext cx="3962400" cy="3409950"/>
          </a:xfrm>
          <a:prstGeom prst="rect">
            <a:avLst/>
          </a:prstGeom>
        </p:spPr>
      </p:pic>
      <p:sp>
        <p:nvSpPr>
          <p:cNvPr id="411" name="$50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34000" y="6800850"/>
            <a:ext cx="3386138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4731" spc="-42" dirty="0">
                <a:solidFill>
                  <a:srgbClr val="1E61F0">
                    <a:alpha val="100000"/>
                  </a:srgbClr>
                </a:solidFill>
                <a:latin typeface="Libre Bodoni Medium" panose="00000700000000000000" pitchFamily="2" charset="0"/>
              </a:rPr>
              <a:t>2-3 seconds</a:t>
            </a:r>
          </a:p>
        </p:txBody>
      </p:sp>
      <p:sp>
        <p:nvSpPr>
          <p:cNvPr id="412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34000" y="7874698"/>
            <a:ext cx="33861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Demonstrates the efficiency of the AI-powered screening.</a:t>
            </a:r>
          </a:p>
        </p:txBody>
      </p:sp>
      <p:pic>
        <p:nvPicPr>
          <p:cNvPr id="4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1">
            <a:alphaModFix amt="100000"/>
          </a:blip>
          <a:stretch/>
        </p:blipFill>
        <p:spPr>
          <a:xfrm>
            <a:off x="5623470" y="5924550"/>
            <a:ext cx="2771775" cy="495300"/>
          </a:xfrm>
          <a:prstGeom prst="rect">
            <a:avLst/>
          </a:prstGeom>
        </p:spPr>
      </p:pic>
      <p:sp>
        <p:nvSpPr>
          <p:cNvPr id="41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928360" y="6000750"/>
            <a:ext cx="21955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500" spc="-15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Processing speed per resume</a:t>
            </a:r>
          </a:p>
        </p:txBody>
      </p:sp>
      <p:pic>
        <p:nvPicPr>
          <p:cNvPr id="4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3">
            <a:alphaModFix amt="100000"/>
          </a:blip>
          <a:stretch/>
        </p:blipFill>
        <p:spPr>
          <a:xfrm>
            <a:off x="9296400" y="6115050"/>
            <a:ext cx="3962400" cy="3409950"/>
          </a:xfrm>
          <a:prstGeom prst="rect">
            <a:avLst/>
          </a:prstGeom>
        </p:spPr>
      </p:pic>
      <p:sp>
        <p:nvSpPr>
          <p:cNvPr id="420" name="$50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01200" y="6800850"/>
            <a:ext cx="3386138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4731" spc="-42" dirty="0">
                <a:solidFill>
                  <a:srgbClr val="90D9E2">
                    <a:alpha val="100000"/>
                  </a:srgbClr>
                </a:solidFill>
                <a:latin typeface="Libre Bodoni Medium" panose="00000700000000000000" pitchFamily="2" charset="0"/>
              </a:rPr>
              <a:t>88%</a:t>
            </a:r>
          </a:p>
        </p:txBody>
      </p:sp>
      <p:sp>
        <p:nvSpPr>
          <p:cNvPr id="421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01200" y="7874698"/>
            <a:ext cx="33861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Reflects the effectiveness of sentiment analysis.</a:t>
            </a:r>
          </a:p>
        </p:txBody>
      </p:sp>
      <p:pic>
        <p:nvPicPr>
          <p:cNvPr id="4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5">
            <a:alphaModFix amt="100000"/>
          </a:blip>
          <a:stretch/>
        </p:blipFill>
        <p:spPr>
          <a:xfrm>
            <a:off x="9890674" y="5924550"/>
            <a:ext cx="2771775" cy="495300"/>
          </a:xfrm>
          <a:prstGeom prst="rect">
            <a:avLst/>
          </a:prstGeom>
        </p:spPr>
      </p:pic>
      <p:sp>
        <p:nvSpPr>
          <p:cNvPr id="42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195560" y="6000750"/>
            <a:ext cx="21955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500" spc="-15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Sentiment classification accuracy</a:t>
            </a:r>
          </a:p>
        </p:txBody>
      </p:sp>
      <p:pic>
        <p:nvPicPr>
          <p:cNvPr id="42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7">
            <a:alphaModFix amt="100000"/>
          </a:blip>
          <a:stretch/>
        </p:blipFill>
        <p:spPr>
          <a:xfrm>
            <a:off x="13563600" y="6115050"/>
            <a:ext cx="3962400" cy="3409950"/>
          </a:xfrm>
          <a:prstGeom prst="rect">
            <a:avLst/>
          </a:prstGeom>
        </p:spPr>
      </p:pic>
      <p:sp>
        <p:nvSpPr>
          <p:cNvPr id="429" name="$50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6800850"/>
            <a:ext cx="3386138" cy="781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4731" spc="-42" dirty="0">
                <a:solidFill>
                  <a:srgbClr val="F6D8E0">
                    <a:alpha val="100000"/>
                  </a:srgbClr>
                </a:solidFill>
                <a:latin typeface="Libre Bodoni Medium" panose="00000700000000000000" pitchFamily="2" charset="0"/>
              </a:rPr>
              <a:t>82%</a:t>
            </a:r>
          </a:p>
        </p:txBody>
      </p:sp>
      <p:sp>
        <p:nvSpPr>
          <p:cNvPr id="430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7874698"/>
            <a:ext cx="3386138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Shows the reliability of risk prediction in employee engagement.</a:t>
            </a:r>
          </a:p>
        </p:txBody>
      </p:sp>
      <p:pic>
        <p:nvPicPr>
          <p:cNvPr id="4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9">
            <a:alphaModFix amt="100000"/>
          </a:blip>
          <a:stretch/>
        </p:blipFill>
        <p:spPr>
          <a:xfrm>
            <a:off x="14157874" y="5924550"/>
            <a:ext cx="2771775" cy="495300"/>
          </a:xfrm>
          <a:prstGeom prst="rect">
            <a:avLst/>
          </a:prstGeom>
        </p:spPr>
      </p:pic>
      <p:sp>
        <p:nvSpPr>
          <p:cNvPr id="43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462760" y="6000750"/>
            <a:ext cx="21955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500" spc="-15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Attrition prediction accuracy</a:t>
            </a:r>
          </a:p>
        </p:txBody>
      </p:sp>
      <p:sp>
        <p:nvSpPr>
          <p:cNvPr id="436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95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200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Solution in Action &amp; Validated Performance</a:t>
            </a:r>
          </a:p>
        </p:txBody>
      </p:sp>
      <p:pic>
        <p:nvPicPr>
          <p:cNvPr id="4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1">
            <a:alphaModFix amt="100000"/>
          </a:blip>
          <a:stretch/>
        </p:blipFill>
        <p:spPr>
          <a:xfrm>
            <a:off x="16735330" y="0"/>
            <a:ext cx="2286000" cy="762000"/>
          </a:xfrm>
          <a:prstGeom prst="rect">
            <a:avLst/>
          </a:prstGeom>
        </p:spPr>
      </p:pic>
      <p:pic>
        <p:nvPicPr>
          <p:cNvPr id="4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3">
            <a:alphaModFix amt="100000"/>
          </a:blip>
          <a:stretch/>
        </p:blipFill>
        <p:spPr>
          <a:xfrm>
            <a:off x="17514475" y="753999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7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4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9">
            <a:alphaModFix amt="100000"/>
          </a:blip>
          <a:stretch/>
        </p:blipFill>
        <p:spPr>
          <a:xfrm>
            <a:off x="0" y="9525857"/>
            <a:ext cx="4572000" cy="762000"/>
          </a:xfrm>
          <a:prstGeom prst="rect">
            <a:avLst/>
          </a:prstGeom>
        </p:spPr>
      </p:pic>
      <p:pic>
        <p:nvPicPr>
          <p:cNvPr id="44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1">
            <a:alphaModFix amt="100000"/>
          </a:blip>
          <a:stretch/>
        </p:blipFill>
        <p:spPr>
          <a:xfrm>
            <a:off x="16002000" y="0"/>
            <a:ext cx="2286000" cy="762000"/>
          </a:xfrm>
          <a:prstGeom prst="rect">
            <a:avLst/>
          </a:prstGeom>
        </p:spPr>
      </p:pic>
      <p:pic>
        <p:nvPicPr>
          <p:cNvPr id="44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3">
            <a:alphaModFix amt="100000"/>
          </a:blip>
          <a:stretch/>
        </p:blipFill>
        <p:spPr>
          <a:xfrm>
            <a:off x="16764762" y="753999"/>
            <a:ext cx="1524000" cy="762000"/>
          </a:xfrm>
          <a:prstGeom prst="rect">
            <a:avLst/>
          </a:prstGeom>
        </p:spPr>
      </p:pic>
      <p:pic>
        <p:nvPicPr>
          <p:cNvPr id="4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5">
            <a:alphaModFix amt="100000"/>
          </a:blip>
          <a:stretch/>
        </p:blipFill>
        <p:spPr>
          <a:xfrm>
            <a:off x="17527334" y="1511141"/>
            <a:ext cx="762000" cy="762000"/>
          </a:xfrm>
          <a:prstGeom prst="rect">
            <a:avLst/>
          </a:prstGeom>
        </p:spPr>
      </p:pic>
      <p:sp>
        <p:nvSpPr>
          <p:cNvPr id="452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962400"/>
            <a:ext cx="11387138" cy="2324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200" spc="-7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Transforming HR: Tangible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7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57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2">
            <a:alphaModFix amt="100000"/>
            <a:extLst>
              <a:ext uri="{E2968648-9E77-49F0-9578-4634224154EC}">
                <asvg:svgBlip xmlns:r="http://schemas.openxmlformats.org/officeDocument/2006/relationships" xmlns:asvg="http://schemas.microsoft.com/office/drawing/2016/SVG/main" r:embed="rId11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62000" y="1866900"/>
            <a:ext cx="16764000" cy="7658100"/>
          </a:xfrm>
          <a:prstGeom prst="rect">
            <a:avLst/>
          </a:prstGeom>
        </p:spPr>
      </p:pic>
      <p:sp>
        <p:nvSpPr>
          <p:cNvPr id="458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679853" y="2757488"/>
            <a:ext cx="328612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01</a:t>
            </a:r>
          </a:p>
        </p:txBody>
      </p:sp>
      <p:sp>
        <p:nvSpPr>
          <p:cNvPr id="45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2625376"/>
            <a:ext cx="648176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500" spc="-15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Short-term Enhancements: ATS integration, real-time dashboards (ref: 9.1).</a:t>
            </a:r>
          </a:p>
        </p:txBody>
      </p:sp>
      <p:sp>
        <p:nvSpPr>
          <p:cNvPr id="46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3082576"/>
            <a:ext cx="6481762" cy="2286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1050" dirty="0">
                <a:solidFill>
                  <a:srgbClr val="FFFFFF">
                    <a:alpha val="100000"/>
                  </a:srgbClr>
                </a:solidFill>
                <a:latin typeface="Outfit Light" panose="00000700000000000000" pitchFamily="2" charset="0"/>
              </a:rPr>
              <a:t>Implementing immediate tools to optimize recruitment processes and provide insightful analytics.</a:t>
            </a:r>
          </a:p>
        </p:txBody>
      </p:sp>
      <p:sp>
        <p:nvSpPr>
          <p:cNvPr id="461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657945" y="4127659"/>
            <a:ext cx="376238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02</a:t>
            </a:r>
          </a:p>
        </p:txBody>
      </p:sp>
      <p:sp>
        <p:nvSpPr>
          <p:cNvPr id="462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3995547"/>
            <a:ext cx="77962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500" spc="-15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Long-term Vision: Predictive analytics for team dynamics, AI-powered scheduling (ref: 9.2).</a:t>
            </a:r>
          </a:p>
        </p:txBody>
      </p:sp>
      <p:sp>
        <p:nvSpPr>
          <p:cNvPr id="463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4452747"/>
            <a:ext cx="7796212" cy="2286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1050" dirty="0">
                <a:solidFill>
                  <a:srgbClr val="FFFFFF">
                    <a:alpha val="100000"/>
                  </a:srgbClr>
                </a:solidFill>
                <a:latin typeface="Outfit Light" panose="00000700000000000000" pitchFamily="2" charset="0"/>
              </a:rPr>
              <a:t>Aiming for advanced insights and automation in HR functions to improve team performance and efficiency.</a:t>
            </a:r>
          </a:p>
        </p:txBody>
      </p:sp>
      <p:sp>
        <p:nvSpPr>
          <p:cNvPr id="464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658898" y="5486495"/>
            <a:ext cx="376238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03</a:t>
            </a:r>
          </a:p>
        </p:txBody>
      </p:sp>
      <p:sp>
        <p:nvSpPr>
          <p:cNvPr id="46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5201984"/>
            <a:ext cx="11015662" cy="6191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500" spc="-15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Deployment: Locally demonstrable (Postman/curl for Flask concept), production recommendations (Cloud, Load Balancing - ref: 10.2).</a:t>
            </a:r>
          </a:p>
        </p:txBody>
      </p:sp>
      <p:sp>
        <p:nvSpPr>
          <p:cNvPr id="46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5963984"/>
            <a:ext cx="11015662" cy="2286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105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Practical deployment strategies to ensure reliability and scalability in HR applications.</a:t>
            </a:r>
          </a:p>
        </p:txBody>
      </p:sp>
      <p:sp>
        <p:nvSpPr>
          <p:cNvPr id="467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651182" y="6856666"/>
            <a:ext cx="385762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04</a:t>
            </a:r>
          </a:p>
        </p:txBody>
      </p:sp>
      <p:sp>
        <p:nvSpPr>
          <p:cNvPr id="468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6724555"/>
            <a:ext cx="7462838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500" spc="-15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Explore Our Code: [Link to your GitHub: https://github.com/Stuti-9724/HR-ANALYTICS](undefined)</a:t>
            </a:r>
          </a:p>
        </p:txBody>
      </p:sp>
      <p:sp>
        <p:nvSpPr>
          <p:cNvPr id="469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7181755"/>
            <a:ext cx="7462838" cy="2286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1050" dirty="0">
                <a:solidFill>
                  <a:srgbClr val="232323">
                    <a:alpha val="100000"/>
                  </a:srgbClr>
                </a:solidFill>
                <a:latin typeface="Outfit Light" panose="00000700000000000000" pitchFamily="2" charset="0"/>
              </a:rPr>
              <a:t>Access to the underlying code for further exploration and understanding of our AI solutions.</a:t>
            </a:r>
          </a:p>
        </p:txBody>
      </p:sp>
      <p:sp>
        <p:nvSpPr>
          <p:cNvPr id="470" name="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657755" y="8226838"/>
            <a:ext cx="376238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spc="-42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05</a:t>
            </a:r>
          </a:p>
        </p:txBody>
      </p:sp>
      <p:sp>
        <p:nvSpPr>
          <p:cNvPr id="471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8094726"/>
            <a:ext cx="4300538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500" spc="-15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Thank You &amp; Questions?</a:t>
            </a:r>
          </a:p>
        </p:txBody>
      </p:sp>
      <p:sp>
        <p:nvSpPr>
          <p:cNvPr id="472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61557" y="8551926"/>
            <a:ext cx="4300538" cy="2286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1722"/>
              </a:lnSpc>
            </a:pPr>
            <a:r>
              <a:rPr lang="en-US" sz="1050" dirty="0">
                <a:solidFill>
                  <a:srgbClr val="FFFFFF">
                    <a:alpha val="100000"/>
                  </a:srgbClr>
                </a:solidFill>
                <a:latin typeface="Outfit Light" panose="00000700000000000000" pitchFamily="2" charset="0"/>
              </a:rPr>
              <a:t>Open floor for inquiries and further discussions on the presented content.</a:t>
            </a:r>
          </a:p>
        </p:txBody>
      </p:sp>
      <p:sp>
        <p:nvSpPr>
          <p:cNvPr id="473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3900"/>
            <a:ext cx="15197138" cy="695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200" spc="-4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The Future is AI-Driven HR: Next Steps &amp; Q&amp;A</a:t>
            </a:r>
          </a:p>
        </p:txBody>
      </p:sp>
      <p:pic>
        <p:nvPicPr>
          <p:cNvPr id="47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4">
            <a:alphaModFix amt="100000"/>
          </a:blip>
          <a:stretch/>
        </p:blipFill>
        <p:spPr>
          <a:xfrm>
            <a:off x="16735330" y="0"/>
            <a:ext cx="2286000" cy="762000"/>
          </a:xfrm>
          <a:prstGeom prst="rect">
            <a:avLst/>
          </a:prstGeom>
        </p:spPr>
      </p:pic>
      <p:pic>
        <p:nvPicPr>
          <p:cNvPr id="4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6">
            <a:alphaModFix amt="100000"/>
          </a:blip>
          <a:stretch/>
        </p:blipFill>
        <p:spPr>
          <a:xfrm>
            <a:off x="17514475" y="753999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0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81" name="bg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2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82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74920" y="3688842"/>
            <a:ext cx="8081962" cy="2333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9144"/>
              </a:lnSpc>
            </a:pPr>
            <a:r>
              <a:rPr lang="en-US" sz="7200" spc="-72" dirty="0">
                <a:solidFill>
                  <a:srgbClr val="232323">
                    <a:alpha val="100000"/>
                  </a:srgbClr>
                </a:solidFill>
                <a:latin typeface="Libre Bodoni Medium" panose="00000700000000000000" pitchFamily="2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6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8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8">
            <a:alphaModFix amt="100000"/>
          </a:blip>
          <a:stretch/>
        </p:blipFill>
        <p:spPr>
          <a:xfrm>
            <a:off x="3561493" y="5143500"/>
            <a:ext cx="5143500" cy="5143500"/>
          </a:xfrm>
          <a:prstGeom prst="rect">
            <a:avLst/>
          </a:prstGeom>
        </p:spPr>
      </p:pic>
      <p:pic>
        <p:nvPicPr>
          <p:cNvPr id="489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30">
            <a:alphaModFix amt="100000"/>
          </a:blip>
          <a:stretch/>
        </p:blipFill>
        <p:spPr>
          <a:xfrm>
            <a:off x="762000" y="762000"/>
            <a:ext cx="7181850" cy="8763000"/>
          </a:xfrm>
          <a:prstGeom prst="rect">
            <a:avLst/>
          </a:prstGeom>
        </p:spPr>
      </p:pic>
      <p:pic>
        <p:nvPicPr>
          <p:cNvPr id="49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2">
            <a:alphaModFix amt="100000"/>
          </a:blip>
          <a:stretch/>
        </p:blipFill>
        <p:spPr>
          <a:xfrm>
            <a:off x="762000" y="762000"/>
            <a:ext cx="1524000" cy="1524000"/>
          </a:xfrm>
          <a:prstGeom prst="rect">
            <a:avLst/>
          </a:prstGeom>
        </p:spPr>
      </p:pic>
      <p:sp>
        <p:nvSpPr>
          <p:cNvPr id="493" name="Title Placeholder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66993" y="762000"/>
            <a:ext cx="8091488" cy="876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858"/>
              </a:lnSpc>
            </a:pPr>
            <a:r>
              <a:rPr lang="en-US" sz="5400" spc="-54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Explore Our Innovation</a:t>
            </a:r>
          </a:p>
        </p:txBody>
      </p:sp>
      <p:sp>
        <p:nvSpPr>
          <p:cNvPr id="495" name="Enter primary text...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90805" y="8815388"/>
            <a:ext cx="1833562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44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Libre Bodoni Medium" panose="00000700000000000000" pitchFamily="2" charset="0"/>
              </a:rPr>
              <a:t>Website</a:t>
            </a:r>
          </a:p>
        </p:txBody>
      </p:sp>
      <p:sp>
        <p:nvSpPr>
          <p:cNvPr id="497" name="Enter website text-40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90805" y="9177338"/>
            <a:ext cx="1833562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Outfit Light" panose="00000700000000000000" pitchFamily="2" charset="0"/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Exporter Version: 2.0.5.3, docId: 18684802, orderId: 8592470</dc:title>
  <dc:creator>Presentations.AI Exporter</dc:creator>
  <lastModifiedBy>Presentations.AI Exporter</lastModifiedBy>
  <revision>1</revision>
  <dcterms:created xsi:type="dcterms:W3CDTF">2025-06-04T19:22:50.0000000Z</dcterms:created>
  <dcterms:modified xsi:type="dcterms:W3CDTF">2025-06-04T19:22:50.0000000Z</dcterms:modified>
</coreProperties>
</file>