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DJfpFNddAs1FN9KagdPJ9hnY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9B6411-6B01-4DFE-97DD-8AFDCDC35723}">
  <a:tblStyle styleId="{DA9B6411-6B01-4DFE-97DD-8AFDCDC357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C26B50-799F-43FF-A765-3B9701142D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189455ef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189455ef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b189455ef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189455e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189455e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b189455ef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189455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189455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b189455e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189455e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189455e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b189455e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189455e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189455e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b189455ef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189455ef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189455ef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b189455ef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189455e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189455e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b189455ef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189455e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b189455e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189455e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189455e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b189455e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189455e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189455e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7b189455e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189455e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189455e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b189455e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ctrTitle"/>
          </p:nvPr>
        </p:nvSpPr>
        <p:spPr>
          <a:xfrm>
            <a:off x="427703" y="1784556"/>
            <a:ext cx="8229600" cy="168868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420328" y="3694468"/>
            <a:ext cx="82296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471947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463714" y="1312606"/>
            <a:ext cx="8246070" cy="346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532692" y="27164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522131" y="1655517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522131" y="2127914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4557252" y="1655517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4" type="body"/>
          </p:nvPr>
        </p:nvSpPr>
        <p:spPr>
          <a:xfrm>
            <a:off x="4557252" y="2127914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1808.08483.pdf" TargetMode="External"/><Relationship Id="rId4" Type="http://schemas.openxmlformats.org/officeDocument/2006/relationships/hyperlink" Target="https://arxiv.org/pdf/1912.10960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4718957" y="1895168"/>
            <a:ext cx="3945720" cy="144533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Calibri"/>
              <a:buNone/>
            </a:pPr>
            <a:r>
              <a:rPr lang="en-US">
                <a:solidFill>
                  <a:srgbClr val="0C0C0C"/>
                </a:solidFill>
              </a:rPr>
              <a:t>Image Out painting using GANS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64575" y="3753458"/>
            <a:ext cx="8192728" cy="1071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Team BTS-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Bharath Gunasekaran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Tamanna Mehta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Stuti Agarwal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189455ef_1_29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Summary for GAN</a:t>
            </a:r>
            <a:endParaRPr sz="3500"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g7b189455ef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75" y="1644525"/>
            <a:ext cx="70419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189455ef_0_40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 of Dilated Convolutions</a:t>
            </a:r>
            <a:endParaRPr sz="3500"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7b189455ef_0_40"/>
          <p:cNvSpPr txBox="1"/>
          <p:nvPr/>
        </p:nvSpPr>
        <p:spPr>
          <a:xfrm>
            <a:off x="306150" y="1399600"/>
            <a:ext cx="8581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We tuned the architecture by changing the dilation rate in our generator ranging from 2,4,8 for the dilated convolution layers of the generator. 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By taking different dilation rates it becomes easy for the </a:t>
            </a:r>
            <a:r>
              <a:rPr lang="en-US" sz="1700">
                <a:solidFill>
                  <a:schemeClr val="lt1"/>
                </a:solidFill>
              </a:rPr>
              <a:t>network</a:t>
            </a:r>
            <a:r>
              <a:rPr lang="en-US" sz="1700">
                <a:solidFill>
                  <a:schemeClr val="lt1"/>
                </a:solidFill>
              </a:rPr>
              <a:t> to reconstruct the </a:t>
            </a:r>
            <a:r>
              <a:rPr lang="en-US" sz="1700">
                <a:solidFill>
                  <a:schemeClr val="lt1"/>
                </a:solidFill>
              </a:rPr>
              <a:t>images and increase the receptive field of neurons and improve realism.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189455ef_0_0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Board showing </a:t>
            </a:r>
            <a:r>
              <a:rPr lang="en-US" sz="3500" u="sng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r>
              <a:rPr lang="en-US" sz="3500" u="sng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</a:t>
            </a:r>
            <a:endParaRPr sz="3500" u="sng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g7b189455e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3750"/>
            <a:ext cx="8839201" cy="3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189455ef_0_10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Board showing epoch loss</a:t>
            </a:r>
            <a:endParaRPr sz="3500" u="sng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g7b189455e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1635775"/>
            <a:ext cx="8839200" cy="3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189455ef_0_49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Hurdles in the development</a:t>
            </a:r>
            <a:endParaRPr sz="3500"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7b189455ef_0_49"/>
          <p:cNvSpPr txBox="1"/>
          <p:nvPr/>
        </p:nvSpPr>
        <p:spPr>
          <a:xfrm>
            <a:off x="306150" y="1399600"/>
            <a:ext cx="8581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Our model is a GAN model having three </a:t>
            </a:r>
            <a:r>
              <a:rPr lang="en-US" sz="1700">
                <a:solidFill>
                  <a:schemeClr val="lt1"/>
                </a:solidFill>
              </a:rPr>
              <a:t>subsequent</a:t>
            </a:r>
            <a:r>
              <a:rPr lang="en-US" sz="1700">
                <a:solidFill>
                  <a:schemeClr val="lt1"/>
                </a:solidFill>
              </a:rPr>
              <a:t> models namely, Generator , discriminator and GAN itself . So the input and the </a:t>
            </a:r>
            <a:r>
              <a:rPr lang="en-US" sz="1700">
                <a:solidFill>
                  <a:schemeClr val="lt1"/>
                </a:solidFill>
              </a:rPr>
              <a:t>loss</a:t>
            </a:r>
            <a:r>
              <a:rPr lang="en-US" sz="1700">
                <a:solidFill>
                  <a:schemeClr val="lt1"/>
                </a:solidFill>
              </a:rPr>
              <a:t> variation and calculation was tricky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As compared to other image classification works, our model has an image as our label rather than an integer which makes it very unique and difficult to implement.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AutoNum type="arabicPeriod"/>
            </a:pPr>
            <a:r>
              <a:rPr lang="en-US" sz="1700">
                <a:solidFill>
                  <a:schemeClr val="lt1"/>
                </a:solidFill>
              </a:rPr>
              <a:t>While implementing our tfx pipeline we had to work in the trainer component with three models and multiple inputs . Again the label is an image rather than an integer.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b189455ef_1_51"/>
          <p:cNvSpPr txBox="1"/>
          <p:nvPr/>
        </p:nvSpPr>
        <p:spPr>
          <a:xfrm>
            <a:off x="3458350" y="2477425"/>
            <a:ext cx="1911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Demo!</a:t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189455ef_0_55"/>
          <p:cNvSpPr txBox="1"/>
          <p:nvPr/>
        </p:nvSpPr>
        <p:spPr>
          <a:xfrm>
            <a:off x="3458350" y="2477425"/>
            <a:ext cx="1911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g7b189455ef_0_5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{35C26B50-799F-43FF-A765-3B9701142DE0}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Contribution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Bharath Gunasekaran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Modelling, Data Preparation, Data processing, Tfx pipeline,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Flask Application,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Deployment via Kubeflow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Stuti Agarwal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Modelling, Data processing, Tfx pipeline, Flask Application,Deployment, Kubeflow pipeline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Tamanna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Research, Modelling, Data Preparation, Data processing, Tfx pipeline,Deployment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g7b189455ef_0_55"/>
          <p:cNvSpPr txBox="1"/>
          <p:nvPr/>
        </p:nvSpPr>
        <p:spPr>
          <a:xfrm>
            <a:off x="4225025" y="209950"/>
            <a:ext cx="503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latin typeface="Calibri"/>
                <a:ea typeface="Calibri"/>
                <a:cs typeface="Calibri"/>
                <a:sym typeface="Calibri"/>
              </a:rPr>
              <a:t>Team Contribution</a:t>
            </a:r>
            <a:endParaRPr b="1" sz="17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3411500" y="446125"/>
            <a:ext cx="503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u="sng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References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014700" y="1845700"/>
            <a:ext cx="768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Painting Outside the Box: Image Outpainting with GANs  by Mark Sabini and Gili Rusak Stanford University {msabini, gilir}@cs.stanford.edu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https://arxiv.org/pdf/1808.08483.pdf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Image Outpainting and Harmonization using Generative Adversarial Networks by Basile Van Hoorick  Columbia University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https://arxiv.org/pdf/1912.10960.pdf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tfx pipeline referenced from : https://github.com/tensorflow/tfx/blob/master/tfx/examples/mnist/mnist_pipeline_native_keras.py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 Image Out-painting is a computer vision problem and involves restoring the missing portions within an image.</a:t>
            </a:r>
            <a:endParaRPr/>
          </a:p>
          <a:p>
            <a:pPr indent="-356235" lvl="0" marL="342900" rtl="0" algn="l"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While doing image out-painting the neighboring information is required to complete the image </a:t>
            </a:r>
            <a:endParaRPr/>
          </a:p>
          <a:p>
            <a:pPr indent="-356235" lvl="0" marL="342900" rtl="0" algn="l">
              <a:spcBef>
                <a:spcPts val="47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Out- painting has applications in wide range of areas like panorama creation, texture creation and vertically filmed video expansion.</a:t>
            </a:r>
            <a:endParaRPr/>
          </a:p>
        </p:txBody>
      </p:sp>
      <p:pic>
        <p:nvPicPr>
          <p:cNvPr id="104" name="Google Shape;1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775"/>
            <a:ext cx="26897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471947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(contd..)</a:t>
            </a:r>
            <a:endParaRPr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63714" y="1312606"/>
            <a:ext cx="8246070" cy="346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have developed a model using Generative Adversarial Networks that implements image out - painting on the basis of the neighboring information.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used DCGAN architecture to implement our model .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189455ef_0_17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endParaRPr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7b189455e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75" y="1397500"/>
            <a:ext cx="4914900" cy="34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7b189455ef_0_17"/>
          <p:cNvSpPr txBox="1"/>
          <p:nvPr/>
        </p:nvSpPr>
        <p:spPr>
          <a:xfrm>
            <a:off x="166200" y="1182125"/>
            <a:ext cx="3656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Places 365 dataset(</a:t>
            </a:r>
            <a:r>
              <a:rPr lang="en-US">
                <a:solidFill>
                  <a:srgbClr val="FFFFFF"/>
                </a:solidFill>
              </a:rPr>
              <a:t>diverse set of landscapes, buildings, rooms, and other scenes from everyday life)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: Images resized from 256*256 to (128*128) to speed up training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Masking done and  removed the boundaries of the image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 out-painted Images of size (128*128)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 dataset-500 images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 dataset-100 images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Epochs-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generator-200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discriminator-150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GANS-220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Explanation</a:t>
            </a:r>
            <a:endParaRPr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/>
              <a:t>DCGAN has -</a:t>
            </a:r>
            <a:endParaRPr/>
          </a:p>
          <a:p>
            <a:pPr indent="-366395" lvl="0" marL="457200" rtl="0" algn="l">
              <a:spcBef>
                <a:spcPts val="518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Generator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Discriminator with convolutional layers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We train Generator with masked images and calculated loss is MSE.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Discriminator gets real images and fake images as input and tries to distinguish which images are fake or real.</a:t>
            </a:r>
            <a:endParaRPr/>
          </a:p>
          <a:p>
            <a:pPr indent="-412712" lvl="0" marL="457200" rtl="0" algn="l">
              <a:spcBef>
                <a:spcPts val="0"/>
              </a:spcBef>
              <a:spcAft>
                <a:spcPts val="0"/>
              </a:spcAft>
              <a:buSzPct val="133613"/>
              <a:buChar char="•"/>
            </a:pPr>
            <a:r>
              <a:rPr lang="en-US"/>
              <a:t>Generator generates fake image and labels it as 1 to fool the discriminator.</a:t>
            </a:r>
            <a:endParaRPr/>
          </a:p>
          <a:p>
            <a:pPr indent="0" lvl="0" marL="457200" rtl="0" algn="l"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532692" y="27164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sz="3400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sz="3400"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575"/>
            <a:ext cx="9062349" cy="38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189455ef_1_41"/>
          <p:cNvSpPr txBox="1"/>
          <p:nvPr>
            <p:ph type="title"/>
          </p:nvPr>
        </p:nvSpPr>
        <p:spPr>
          <a:xfrm>
            <a:off x="471947" y="224337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C27B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Pipeline</a:t>
            </a:r>
            <a:r>
              <a:rPr lang="en-US"/>
              <a:t>       </a:t>
            </a:r>
            <a:endParaRPr/>
          </a:p>
        </p:txBody>
      </p:sp>
      <p:sp>
        <p:nvSpPr>
          <p:cNvPr id="136" name="Google Shape;136;g7b189455ef_1_41"/>
          <p:cNvSpPr txBox="1"/>
          <p:nvPr>
            <p:ph idx="1" type="body"/>
          </p:nvPr>
        </p:nvSpPr>
        <p:spPr>
          <a:xfrm>
            <a:off x="463714" y="1312606"/>
            <a:ext cx="8246100" cy="34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7b189455ef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392950"/>
            <a:ext cx="80200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189455ef_1_0"/>
          <p:cNvSpPr txBox="1"/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Generator Layer Architecture and Summary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44" name="Google Shape;144;g7b189455e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650"/>
            <a:ext cx="5030726" cy="32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7b189455e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125" y="1270150"/>
            <a:ext cx="2886950" cy="36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7b189455ef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" y="804850"/>
            <a:ext cx="4206050" cy="41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7b189455ef_1_14"/>
          <p:cNvSpPr txBox="1"/>
          <p:nvPr/>
        </p:nvSpPr>
        <p:spPr>
          <a:xfrm>
            <a:off x="1106675" y="0"/>
            <a:ext cx="7105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 u="sng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Discriminator</a:t>
            </a:r>
            <a:r>
              <a:rPr b="1" lang="en-US" sz="2600" u="sng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 Architecture and Summary</a:t>
            </a:r>
            <a:endParaRPr b="1" sz="2600" u="sng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u="sng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g7b189455ef_1_14"/>
          <p:cNvGraphicFramePr/>
          <p:nvPr/>
        </p:nvGraphicFramePr>
        <p:xfrm>
          <a:off x="4943750" y="117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{DA9B6411-6B01-4DFE-97DD-8AFDCDC35723}</a:tableStyleId>
              </a:tblPr>
              <a:tblGrid>
                <a:gridCol w="1227550"/>
                <a:gridCol w="875950"/>
                <a:gridCol w="998975"/>
                <a:gridCol w="1047700"/>
              </a:tblGrid>
              <a:tr h="65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Filters size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Strides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</a:t>
                      </a:r>
                      <a:endParaRPr b="1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7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FC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FC(output)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