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51AFB1-DE11-49D6-89A6-8B06FCEE1B58}">
  <a:tblStyle styleId="{A351AFB1-DE11-49D6-89A6-8B06FCEE1B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6de0dc4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6de0dc4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6de0dc4a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6de0dc4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6de0dc4a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6de0dc4a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6de0dc4a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6de0dc4a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cee3fa3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cee3fa3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6de0dc4a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6de0dc4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cee3fa3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cee3fa3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cee3fa3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cee3fa3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6cee3fa3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6cee3fa3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cee3fa3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cee3fa3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a:t>
            </a:r>
            <a:r>
              <a:rPr lang="en" sz="1200">
                <a:solidFill>
                  <a:schemeClr val="dk1"/>
                </a:solidFill>
                <a:latin typeface="Times New Roman"/>
                <a:ea typeface="Times New Roman"/>
                <a:cs typeface="Times New Roman"/>
                <a:sym typeface="Times New Roman"/>
              </a:rPr>
              <a:t>he contrastive learning technique applies heavy data augmentation  Heavy data augmentation on each input image followed by learning of the non-linear transformation between representation and the contrastive loss, which substantially improves the quality of learned representations.</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ut image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de0dc4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de0dc4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For automating and productizing machine learning algorithms.</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TFX-everything from feature engineering to model training and predicting</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6cee3fa3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6cee3fa3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de0dc4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de0dc4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de0dc4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de0dc4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Plant Disease Classification Using Contrastive Learning</a:t>
            </a:r>
            <a:endParaRPr b="1">
              <a:latin typeface="Times New Roman"/>
              <a:ea typeface="Times New Roman"/>
              <a:cs typeface="Times New Roman"/>
              <a:sym typeface="Times New Roman"/>
            </a:endParaRPr>
          </a:p>
        </p:txBody>
      </p:sp>
      <p:sp>
        <p:nvSpPr>
          <p:cNvPr id="135" name="Google Shape;135;p13"/>
          <p:cNvSpPr txBox="1"/>
          <p:nvPr>
            <p:ph idx="1" type="subTitle"/>
          </p:nvPr>
        </p:nvSpPr>
        <p:spPr>
          <a:xfrm>
            <a:off x="1458800" y="3584100"/>
            <a:ext cx="7243500" cy="12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t>Submitted for CMPE-297					       		Submitted by-</a:t>
            </a:r>
            <a:endParaRPr b="1" sz="1400" u="sng"/>
          </a:p>
          <a:p>
            <a:pPr indent="0" lvl="0" marL="0" rtl="0" algn="l">
              <a:spcBef>
                <a:spcPts val="0"/>
              </a:spcBef>
              <a:spcAft>
                <a:spcPts val="0"/>
              </a:spcAft>
              <a:buNone/>
            </a:pPr>
            <a:r>
              <a:rPr lang="en"/>
              <a:t>Prof Vijay Eranti									Bharath Gunasekaran</a:t>
            </a:r>
            <a:endParaRPr/>
          </a:p>
          <a:p>
            <a:pPr indent="0" lvl="0" marL="0" rtl="0" algn="l">
              <a:spcBef>
                <a:spcPts val="0"/>
              </a:spcBef>
              <a:spcAft>
                <a:spcPts val="0"/>
              </a:spcAft>
              <a:buNone/>
            </a:pPr>
            <a:r>
              <a:rPr lang="en"/>
              <a:t>											Tamanna Mehta</a:t>
            </a:r>
            <a:endParaRPr/>
          </a:p>
          <a:p>
            <a:pPr indent="0" lvl="0" marL="0" rtl="0" algn="l">
              <a:spcBef>
                <a:spcPts val="0"/>
              </a:spcBef>
              <a:spcAft>
                <a:spcPts val="0"/>
              </a:spcAft>
              <a:buNone/>
            </a:pPr>
            <a:r>
              <a:rPr lang="en"/>
              <a:t>										               Stuti Agarwal</a:t>
            </a:r>
            <a:endParaRPr/>
          </a:p>
          <a:p>
            <a:pPr indent="0" lvl="0" marL="0" rtl="0" algn="l">
              <a:spcBef>
                <a:spcPts val="0"/>
              </a:spcBef>
              <a:spcAft>
                <a:spcPts val="0"/>
              </a:spcAft>
              <a:buNone/>
            </a:pPr>
            <a:r>
              <a:rPr lang="en"/>
              <a:t>											 Riddhi Jain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906925" y="393750"/>
            <a:ext cx="7429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Results:</a:t>
            </a:r>
            <a:endParaRPr b="1" sz="2600">
              <a:latin typeface="Times New Roman"/>
              <a:ea typeface="Times New Roman"/>
              <a:cs typeface="Times New Roman"/>
              <a:sym typeface="Times New Roman"/>
            </a:endParaRPr>
          </a:p>
        </p:txBody>
      </p:sp>
      <p:sp>
        <p:nvSpPr>
          <p:cNvPr id="188" name="Google Shape;188;p22"/>
          <p:cNvSpPr txBox="1"/>
          <p:nvPr>
            <p:ph idx="1" type="body"/>
          </p:nvPr>
        </p:nvSpPr>
        <p:spPr>
          <a:xfrm>
            <a:off x="804850" y="842575"/>
            <a:ext cx="7531500" cy="36363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400">
                <a:latin typeface="Times New Roman"/>
                <a:ea typeface="Times New Roman"/>
                <a:cs typeface="Times New Roman"/>
                <a:sym typeface="Times New Roman"/>
              </a:rPr>
              <a:t>    With this contrastive learning approach, our model provide a good accuracy of 89 percent.</a:t>
            </a:r>
            <a:endParaRPr sz="14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p:txBody>
      </p:sp>
      <p:pic>
        <p:nvPicPr>
          <p:cNvPr id="189" name="Google Shape;189;p22"/>
          <p:cNvPicPr preferRelativeResize="0"/>
          <p:nvPr/>
        </p:nvPicPr>
        <p:blipFill rotWithShape="1">
          <a:blip r:embed="rId3">
            <a:alphaModFix/>
          </a:blip>
          <a:srcRect b="-720" l="-2360" r="2359" t="719"/>
          <a:stretch/>
        </p:blipFill>
        <p:spPr>
          <a:xfrm>
            <a:off x="906925" y="1393125"/>
            <a:ext cx="4791075" cy="2495550"/>
          </a:xfrm>
          <a:prstGeom prst="rect">
            <a:avLst/>
          </a:prstGeom>
          <a:noFill/>
          <a:ln>
            <a:noFill/>
          </a:ln>
        </p:spPr>
      </p:pic>
      <p:sp>
        <p:nvSpPr>
          <p:cNvPr id="190" name="Google Shape;190;p22"/>
          <p:cNvSpPr txBox="1"/>
          <p:nvPr/>
        </p:nvSpPr>
        <p:spPr>
          <a:xfrm>
            <a:off x="1297500" y="4036825"/>
            <a:ext cx="4414200" cy="3693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b="1" lang="en" sz="1200">
                <a:highlight>
                  <a:srgbClr val="FFFFFF"/>
                </a:highlight>
                <a:latin typeface="Times New Roman"/>
                <a:ea typeface="Times New Roman"/>
                <a:cs typeface="Times New Roman"/>
                <a:sym typeface="Times New Roman"/>
              </a:rPr>
              <a:t> </a:t>
            </a:r>
            <a:r>
              <a:rPr b="1" lang="en" sz="1000">
                <a:highlight>
                  <a:srgbClr val="FFFFFF"/>
                </a:highlight>
                <a:latin typeface="Times New Roman"/>
                <a:ea typeface="Times New Roman"/>
                <a:cs typeface="Times New Roman"/>
                <a:sym typeface="Times New Roman"/>
              </a:rPr>
              <a:t>Figure: Screenshot of Accuracy achieved using Pretrained Model</a:t>
            </a:r>
            <a:endParaRPr>
              <a:latin typeface="Lato"/>
              <a:ea typeface="Lato"/>
              <a:cs typeface="Lato"/>
              <a:sym typeface="Lato"/>
            </a:endParaRPr>
          </a:p>
        </p:txBody>
      </p:sp>
      <p:pic>
        <p:nvPicPr>
          <p:cNvPr id="191" name="Google Shape;191;p22"/>
          <p:cNvPicPr preferRelativeResize="0"/>
          <p:nvPr/>
        </p:nvPicPr>
        <p:blipFill>
          <a:blip r:embed="rId4">
            <a:alphaModFix/>
          </a:blip>
          <a:stretch>
            <a:fillRect/>
          </a:stretch>
        </p:blipFill>
        <p:spPr>
          <a:xfrm>
            <a:off x="6314550" y="1307850"/>
            <a:ext cx="1847210" cy="3098275"/>
          </a:xfrm>
          <a:prstGeom prst="rect">
            <a:avLst/>
          </a:prstGeom>
          <a:noFill/>
          <a:ln>
            <a:noFill/>
          </a:ln>
        </p:spPr>
      </p:pic>
      <p:sp>
        <p:nvSpPr>
          <p:cNvPr id="192" name="Google Shape;192;p22"/>
          <p:cNvSpPr txBox="1"/>
          <p:nvPr/>
        </p:nvSpPr>
        <p:spPr>
          <a:xfrm>
            <a:off x="5545925" y="4406125"/>
            <a:ext cx="3289200" cy="55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b="1" sz="1200">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000">
                <a:highlight>
                  <a:srgbClr val="FFFFFF"/>
                </a:highlight>
                <a:latin typeface="Times New Roman"/>
                <a:ea typeface="Times New Roman"/>
                <a:cs typeface="Times New Roman"/>
                <a:sym typeface="Times New Roman"/>
              </a:rPr>
              <a:t>Figure: Prediction done by fine-tuned and distilled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Results:</a:t>
            </a:r>
            <a:endParaRPr b="1" sz="2600">
              <a:latin typeface="Times New Roman"/>
              <a:ea typeface="Times New Roman"/>
              <a:cs typeface="Times New Roman"/>
              <a:sym typeface="Times New Roman"/>
            </a:endParaRPr>
          </a:p>
        </p:txBody>
      </p:sp>
      <p:sp>
        <p:nvSpPr>
          <p:cNvPr id="198" name="Google Shape;198;p23"/>
          <p:cNvSpPr txBox="1"/>
          <p:nvPr/>
        </p:nvSpPr>
        <p:spPr>
          <a:xfrm>
            <a:off x="1774675" y="4459400"/>
            <a:ext cx="45399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200">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a:latin typeface="Lato"/>
              <a:ea typeface="Lato"/>
              <a:cs typeface="Lato"/>
              <a:sym typeface="Lato"/>
            </a:endParaRPr>
          </a:p>
        </p:txBody>
      </p:sp>
      <p:pic>
        <p:nvPicPr>
          <p:cNvPr id="199" name="Google Shape;199;p23"/>
          <p:cNvPicPr preferRelativeResize="0"/>
          <p:nvPr/>
        </p:nvPicPr>
        <p:blipFill>
          <a:blip r:embed="rId3">
            <a:alphaModFix/>
          </a:blip>
          <a:stretch>
            <a:fillRect/>
          </a:stretch>
        </p:blipFill>
        <p:spPr>
          <a:xfrm>
            <a:off x="1297500" y="1307850"/>
            <a:ext cx="6696900" cy="290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253725" y="1916050"/>
            <a:ext cx="85803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600">
                <a:latin typeface="Times New Roman"/>
                <a:ea typeface="Times New Roman"/>
                <a:cs typeface="Times New Roman"/>
                <a:sym typeface="Times New Roman"/>
              </a:rPr>
              <a:t>Deployment</a:t>
            </a:r>
            <a:endParaRPr b="1" sz="2600">
              <a:latin typeface="Times New Roman"/>
              <a:ea typeface="Times New Roman"/>
              <a:cs typeface="Times New Roman"/>
              <a:sym typeface="Times New Roman"/>
            </a:endParaRPr>
          </a:p>
        </p:txBody>
      </p:sp>
      <p:sp>
        <p:nvSpPr>
          <p:cNvPr id="205" name="Google Shape;205;p24"/>
          <p:cNvSpPr txBox="1"/>
          <p:nvPr/>
        </p:nvSpPr>
        <p:spPr>
          <a:xfrm>
            <a:off x="1774675" y="4459400"/>
            <a:ext cx="45399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200">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07525" y="2046725"/>
            <a:ext cx="85572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latin typeface="Times New Roman"/>
                <a:ea typeface="Times New Roman"/>
                <a:cs typeface="Times New Roman"/>
                <a:sym typeface="Times New Roman"/>
              </a:rPr>
              <a:t>Web</a:t>
            </a:r>
            <a:r>
              <a:rPr b="1" lang="en" sz="2600">
                <a:latin typeface="Times New Roman"/>
                <a:ea typeface="Times New Roman"/>
                <a:cs typeface="Times New Roman"/>
                <a:sym typeface="Times New Roman"/>
              </a:rPr>
              <a:t> Application</a:t>
            </a:r>
            <a:endParaRPr b="1" sz="2600">
              <a:latin typeface="Times New Roman"/>
              <a:ea typeface="Times New Roman"/>
              <a:cs typeface="Times New Roman"/>
              <a:sym typeface="Times New Roman"/>
            </a:endParaRPr>
          </a:p>
        </p:txBody>
      </p:sp>
      <p:sp>
        <p:nvSpPr>
          <p:cNvPr id="211" name="Google Shape;211;p25"/>
          <p:cNvSpPr txBox="1"/>
          <p:nvPr/>
        </p:nvSpPr>
        <p:spPr>
          <a:xfrm>
            <a:off x="1774675" y="4459400"/>
            <a:ext cx="45399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200">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Conclusion &amp; Future Scope</a:t>
            </a:r>
            <a:endParaRPr b="1" sz="2600">
              <a:latin typeface="Times New Roman"/>
              <a:ea typeface="Times New Roman"/>
              <a:cs typeface="Times New Roman"/>
              <a:sym typeface="Times New Roman"/>
            </a:endParaRPr>
          </a:p>
        </p:txBody>
      </p:sp>
      <p:sp>
        <p:nvSpPr>
          <p:cNvPr id="217" name="Google Shape;217;p26"/>
          <p:cNvSpPr txBox="1"/>
          <p:nvPr>
            <p:ph idx="1" type="body"/>
          </p:nvPr>
        </p:nvSpPr>
        <p:spPr>
          <a:xfrm>
            <a:off x="1297500" y="1131825"/>
            <a:ext cx="7038900" cy="33468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0"/>
              </a:spcAft>
              <a:buNone/>
            </a:pPr>
            <a:r>
              <a:rPr lang="en" sz="1400">
                <a:latin typeface="Times New Roman"/>
                <a:ea typeface="Times New Roman"/>
                <a:cs typeface="Times New Roman"/>
                <a:sym typeface="Times New Roman"/>
              </a:rPr>
              <a:t>We used contrastive learning to accurately detect plant disease from plant leaf images. </a:t>
            </a:r>
            <a:endParaRPr sz="14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400">
                <a:latin typeface="Times New Roman"/>
                <a:ea typeface="Times New Roman"/>
                <a:cs typeface="Times New Roman"/>
                <a:sym typeface="Times New Roman"/>
              </a:rPr>
              <a:t>Simclrv2 model learn the general features of a plant village dataset without labels by teaching the model which data points are similar or different. With the usage of pretrained model weights, the fine-tuned model provided accuracy of around 89 percent. </a:t>
            </a:r>
            <a:endParaRPr sz="14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400">
                <a:latin typeface="Times New Roman"/>
                <a:ea typeface="Times New Roman"/>
                <a:cs typeface="Times New Roman"/>
                <a:sym typeface="Times New Roman"/>
              </a:rPr>
              <a:t>For future work, we can apply the pretrained weights to detect and classify disease for other agricultural crops.</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600">
                <a:latin typeface="Times New Roman"/>
                <a:ea typeface="Times New Roman"/>
                <a:cs typeface="Times New Roman"/>
                <a:sym typeface="Times New Roman"/>
              </a:rPr>
              <a:t>References:</a:t>
            </a:r>
            <a:endParaRPr b="1" sz="2600">
              <a:latin typeface="Times New Roman"/>
              <a:ea typeface="Times New Roman"/>
              <a:cs typeface="Times New Roman"/>
              <a:sym typeface="Times New Roman"/>
            </a:endParaRPr>
          </a:p>
        </p:txBody>
      </p:sp>
      <p:sp>
        <p:nvSpPr>
          <p:cNvPr id="223" name="Google Shape;223;p27"/>
          <p:cNvSpPr txBox="1"/>
          <p:nvPr>
            <p:ph idx="1" type="body"/>
          </p:nvPr>
        </p:nvSpPr>
        <p:spPr>
          <a:xfrm>
            <a:off x="1245000" y="1068950"/>
            <a:ext cx="7091400" cy="34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a:latin typeface="Times New Roman"/>
                <a:ea typeface="Times New Roman"/>
                <a:cs typeface="Times New Roman"/>
                <a:sym typeface="Times New Roman"/>
              </a:rPr>
              <a:t>[1]. https://github.com/google-research/simclr</a:t>
            </a:r>
            <a:endParaRPr>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a:latin typeface="Times New Roman"/>
                <a:ea typeface="Times New Roman"/>
                <a:cs typeface="Times New Roman"/>
                <a:sym typeface="Times New Roman"/>
              </a:rPr>
              <a:t>[2]. https://arxiv.org/abs/2006.10029</a:t>
            </a:r>
            <a:endParaRPr>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a:latin typeface="Times New Roman"/>
                <a:ea typeface="Times New Roman"/>
                <a:cs typeface="Times New Roman"/>
                <a:sym typeface="Times New Roman"/>
              </a:rPr>
              <a:t>[3]. https://www.tensorflow.org/datasets/catalog/plant_village</a:t>
            </a:r>
            <a:endParaRPr>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a:latin typeface="Times New Roman"/>
                <a:ea typeface="Times New Roman"/>
                <a:cs typeface="Times New Roman"/>
                <a:sym typeface="Times New Roman"/>
              </a:rPr>
              <a:t>[4]. https://arxiv.org/abs/2002.05709</a:t>
            </a:r>
            <a:endParaRPr>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a:latin typeface="Times New Roman"/>
                <a:ea typeface="Times New Roman"/>
                <a:cs typeface="Times New Roman"/>
                <a:sym typeface="Times New Roman"/>
              </a:rPr>
              <a:t>[5]. Saleem, Muhammad Hammad, Johan Potgieter, and Khalid Mahmood Arif. "Plant disease detection and  classification by deep learning." </a:t>
            </a:r>
            <a:r>
              <a:rPr i="1" lang="en">
                <a:latin typeface="Times New Roman"/>
                <a:ea typeface="Times New Roman"/>
                <a:cs typeface="Times New Roman"/>
                <a:sym typeface="Times New Roman"/>
              </a:rPr>
              <a:t>Plants</a:t>
            </a:r>
            <a:r>
              <a:rPr lang="en">
                <a:latin typeface="Times New Roman"/>
                <a:ea typeface="Times New Roman"/>
                <a:cs typeface="Times New Roman"/>
                <a:sym typeface="Times New Roman"/>
              </a:rPr>
              <a:t> 8.11 (2019): 468.</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Introduction</a:t>
            </a:r>
            <a:endParaRPr b="1" sz="2600">
              <a:latin typeface="Times New Roman"/>
              <a:ea typeface="Times New Roman"/>
              <a:cs typeface="Times New Roman"/>
              <a:sym typeface="Times New Roman"/>
            </a:endParaRPr>
          </a:p>
        </p:txBody>
      </p:sp>
      <p:sp>
        <p:nvSpPr>
          <p:cNvPr id="141" name="Google Shape;141;p14"/>
          <p:cNvSpPr txBox="1"/>
          <p:nvPr>
            <p:ph idx="1" type="body"/>
          </p:nvPr>
        </p:nvSpPr>
        <p:spPr>
          <a:xfrm>
            <a:off x="1184000" y="1615825"/>
            <a:ext cx="7452300" cy="303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t>The occurrence of plant diseases has a negative impact on agricultural production. If plant diseases are not discovered in time, food insecurity will increase. Early detection is the basis for effective prevention and control of plant diseases, and they play a vital role in the management and decision-making of agricultural production. In recent years, plant disease identification has been a crucial issue.</a:t>
            </a:r>
            <a:endParaRPr sz="1400"/>
          </a:p>
          <a:p>
            <a:pPr indent="0" lvl="0" marL="0" rtl="0" algn="l">
              <a:spcBef>
                <a:spcPts val="1200"/>
              </a:spcBef>
              <a:spcAft>
                <a:spcPts val="0"/>
              </a:spcAft>
              <a:buNone/>
            </a:pPr>
            <a:r>
              <a:rPr lang="en" sz="1400"/>
              <a:t>In this project, we present the current trends and challenges for the detection of plant leaf disease using deep learning and advanced imaging techniques. A key ingredient of our approach is the use of big networks during pretraining and fine-tuning. We find that, the fewer the labels, the more this approach benefits from a bigger network. </a:t>
            </a:r>
            <a:endParaRPr sz="1400"/>
          </a:p>
          <a:p>
            <a:pPr indent="0" lvl="0" marL="0" rtl="0" algn="l">
              <a:spcBef>
                <a:spcPts val="1200"/>
              </a:spcBef>
              <a:spcAft>
                <a:spcPts val="1200"/>
              </a:spcAft>
              <a:buNone/>
            </a:pPr>
            <a:r>
              <a:rPr lang="en" sz="1400"/>
              <a:t>The proposed semi-supervised learning algorithm can be summarized in three steps: unsupervised pre-training of a big ResNet model using SimCLRv2, supervised fine-tuning on a few labeled examples, and distillation with unlabeled examples for refining and transferring the task-specific knowledge.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Related Work</a:t>
            </a:r>
            <a:endParaRPr b="1" sz="2600">
              <a:latin typeface="Times New Roman"/>
              <a:ea typeface="Times New Roman"/>
              <a:cs typeface="Times New Roman"/>
              <a:sym typeface="Times New Roman"/>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In recent years, a lot of research has been done on using deep learning and computer vision techniques in the study of Plant disease detection. </a:t>
            </a:r>
            <a:r>
              <a:rPr lang="en" sz="1400"/>
              <a:t>In our project, we have used a deep learning method called simclrv2 for plant disease recognition, which is built on top of contrastive learning based Simclr. </a:t>
            </a:r>
            <a:endParaRPr sz="1400"/>
          </a:p>
          <a:p>
            <a:pPr indent="0" lvl="0" marL="0" rtl="0" algn="l">
              <a:spcBef>
                <a:spcPts val="1200"/>
              </a:spcBef>
              <a:spcAft>
                <a:spcPts val="0"/>
              </a:spcAft>
              <a:buNone/>
            </a:pPr>
            <a:r>
              <a:rPr lang="en" sz="1400"/>
              <a:t>The approach uses heavy data augmentation techniques followed by learning of the non linear transformation between representation and the contrastive loss which substantially improves the quality of learned representations. </a:t>
            </a:r>
            <a:endParaRPr sz="1400"/>
          </a:p>
          <a:p>
            <a:pPr indent="0" lvl="0" marL="0" rtl="0" algn="l">
              <a:spcBef>
                <a:spcPts val="1200"/>
              </a:spcBef>
              <a:spcAft>
                <a:spcPts val="1200"/>
              </a:spcAft>
              <a:buNone/>
            </a:pPr>
            <a:r>
              <a:rPr lang="en" sz="1400"/>
              <a:t>Contrastive learning benefits from larger batch sizes compared to supervised learning. By amalgamating these methodologies, we are able to achieve high performance with small amounts of labeled data.</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101525" y="444050"/>
            <a:ext cx="70389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Dataset</a:t>
            </a:r>
            <a:endParaRPr b="1" sz="2600">
              <a:latin typeface="Times New Roman"/>
              <a:ea typeface="Times New Roman"/>
              <a:cs typeface="Times New Roman"/>
              <a:sym typeface="Times New Roman"/>
            </a:endParaRPr>
          </a:p>
        </p:txBody>
      </p:sp>
      <p:sp>
        <p:nvSpPr>
          <p:cNvPr id="153" name="Google Shape;153;p16"/>
          <p:cNvSpPr txBox="1"/>
          <p:nvPr>
            <p:ph idx="1" type="body"/>
          </p:nvPr>
        </p:nvSpPr>
        <p:spPr>
          <a:xfrm>
            <a:off x="1056375" y="1190275"/>
            <a:ext cx="7129200" cy="33999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rPr b="1" lang="en" sz="1600">
                <a:latin typeface="Times New Roman"/>
                <a:ea typeface="Times New Roman"/>
                <a:cs typeface="Times New Roman"/>
                <a:sym typeface="Times New Roman"/>
              </a:rPr>
              <a:t>Dataset for Pre-Training: Plant Village dataset</a:t>
            </a:r>
            <a:endParaRPr b="1" sz="16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Plant Village dataset consists of 54303 healthy and unhealthy leaf images divided into 38 categories by species and disease.</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dataset includes images and its corresponding labels as features. </a:t>
            </a:r>
            <a:endParaRPr sz="12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b="1" lang="en" sz="1632">
                <a:latin typeface="Times New Roman"/>
                <a:ea typeface="Times New Roman"/>
                <a:cs typeface="Times New Roman"/>
                <a:sym typeface="Times New Roman"/>
              </a:rPr>
              <a:t>Dataset for Fine-tuning and Distillation: Plant Pathology dataset.</a:t>
            </a:r>
            <a:endParaRPr b="1" sz="1632">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Plant pathology dataset consist of apple leaves images which are classified as healthy, rust, scab and multi disease. </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dataset includes 1821 samples.</a:t>
            </a:r>
            <a:endParaRPr sz="12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169400" y="393750"/>
            <a:ext cx="7167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Model</a:t>
            </a:r>
            <a:endParaRPr b="1" sz="2600">
              <a:latin typeface="Times New Roman"/>
              <a:ea typeface="Times New Roman"/>
              <a:cs typeface="Times New Roman"/>
              <a:sym typeface="Times New Roman"/>
            </a:endParaRPr>
          </a:p>
        </p:txBody>
      </p:sp>
      <p:sp>
        <p:nvSpPr>
          <p:cNvPr id="159" name="Google Shape;159;p17"/>
          <p:cNvSpPr txBox="1"/>
          <p:nvPr>
            <p:ph idx="1" type="body"/>
          </p:nvPr>
        </p:nvSpPr>
        <p:spPr>
          <a:xfrm>
            <a:off x="1169550" y="1156975"/>
            <a:ext cx="7167000" cy="33219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Contrastive Learning using Simclrv2</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Simclrv2 is an advanced version of simclr that includes fine-tuning and distillation</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Resnet50 model</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Heavy data augmentation such as (1) random crop and resize, (2) random color distortions, and (3) random Gaussian blur </a:t>
            </a:r>
            <a:r>
              <a:rPr lang="en" sz="1500">
                <a:latin typeface="Times New Roman"/>
                <a:ea typeface="Times New Roman"/>
                <a:cs typeface="Times New Roman"/>
                <a:sym typeface="Times New Roman"/>
              </a:rPr>
              <a:t>on each input image.</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134025" y="418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ML-Ops</a:t>
            </a:r>
            <a:endParaRPr b="1" sz="2600"/>
          </a:p>
        </p:txBody>
      </p:sp>
      <p:sp>
        <p:nvSpPr>
          <p:cNvPr id="165" name="Google Shape;165;p18"/>
          <p:cNvSpPr txBox="1"/>
          <p:nvPr>
            <p:ph idx="1" type="body"/>
          </p:nvPr>
        </p:nvSpPr>
        <p:spPr>
          <a:xfrm>
            <a:off x="1232425" y="1182125"/>
            <a:ext cx="7104000" cy="34728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To move the model from development to production, we have used </a:t>
            </a:r>
            <a:r>
              <a:rPr b="1" lang="en" sz="1500" u="sng">
                <a:latin typeface="Times New Roman"/>
                <a:ea typeface="Times New Roman"/>
                <a:cs typeface="Times New Roman"/>
                <a:sym typeface="Times New Roman"/>
              </a:rPr>
              <a:t>TFX Pipeline. </a:t>
            </a:r>
            <a:endParaRPr b="1" sz="1500" u="sng">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 TFX pipeline is a sequence of components that implement an ML pipeline which is specifically designed for scalable, high-performance machine learning tasks.</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For the TFX pipeline, first, the augmentation is applied to preprocessed images of the plant pathology dataset. On the top of that, TF records are created which includes images in byte format and labels in integer format as the features</a:t>
            </a: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1214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Implementation</a:t>
            </a:r>
            <a:r>
              <a:rPr b="1" lang="en" sz="2600"/>
              <a:t> :</a:t>
            </a:r>
            <a:endParaRPr b="1" sz="2600"/>
          </a:p>
        </p:txBody>
      </p:sp>
      <p:sp>
        <p:nvSpPr>
          <p:cNvPr id="171" name="Google Shape;171;p19"/>
          <p:cNvSpPr txBox="1"/>
          <p:nvPr>
            <p:ph idx="1" type="body"/>
          </p:nvPr>
        </p:nvSpPr>
        <p:spPr>
          <a:xfrm>
            <a:off x="964500" y="1307850"/>
            <a:ext cx="7038900" cy="29112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Simclrv2 Resnet50 model is first pretrained with Plant village dataset that contain images belonging to one of the 38 categories</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Once the model is pretrained, the weight are used for further fine-tuning and distillation using plant disease dataset</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For fine-tuning where we removed the first projection head, attached a fine-tuning layer to the pretrained model and back propagated the loss for this dataset. </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We used LARS as an optimizer that implements the Layer-wise Adaptive Moments.</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952500" y="418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Hyperparameter Settings:</a:t>
            </a:r>
            <a:endParaRPr b="1" sz="2600">
              <a:latin typeface="Times New Roman"/>
              <a:ea typeface="Times New Roman"/>
              <a:cs typeface="Times New Roman"/>
              <a:sym typeface="Times New Roman"/>
            </a:endParaRPr>
          </a:p>
        </p:txBody>
      </p:sp>
      <p:graphicFrame>
        <p:nvGraphicFramePr>
          <p:cNvPr id="177" name="Google Shape;177;p20"/>
          <p:cNvGraphicFramePr/>
          <p:nvPr/>
        </p:nvGraphicFramePr>
        <p:xfrm>
          <a:off x="852450" y="1405450"/>
          <a:ext cx="3000000" cy="3000000"/>
        </p:xfrm>
        <a:graphic>
          <a:graphicData uri="http://schemas.openxmlformats.org/drawingml/2006/table">
            <a:tbl>
              <a:tblPr>
                <a:noFill/>
                <a:tableStyleId>{A351AFB1-DE11-49D6-89A6-8B06FCEE1B58}</a:tableStyleId>
              </a:tblPr>
              <a:tblGrid>
                <a:gridCol w="3619500"/>
                <a:gridCol w="3619500"/>
              </a:tblGrid>
              <a:tr h="381000">
                <a:tc>
                  <a:txBody>
                    <a:bodyPr/>
                    <a:lstStyle/>
                    <a:p>
                      <a:pPr indent="0" lvl="0" marL="0" rtl="0" algn="l">
                        <a:lnSpc>
                          <a:spcPct val="200000"/>
                        </a:lnSpc>
                        <a:spcBef>
                          <a:spcPts val="0"/>
                        </a:spcBef>
                        <a:spcAft>
                          <a:spcPts val="0"/>
                        </a:spcAft>
                        <a:buNone/>
                      </a:pPr>
                      <a:r>
                        <a:rPr b="1" lang="en" sz="1600">
                          <a:solidFill>
                            <a:schemeClr val="lt1"/>
                          </a:solidFill>
                          <a:latin typeface="Times New Roman"/>
                          <a:ea typeface="Times New Roman"/>
                          <a:cs typeface="Times New Roman"/>
                          <a:sym typeface="Times New Roman"/>
                        </a:rPr>
                        <a:t>Hyperparameter</a:t>
                      </a:r>
                      <a:endParaRPr b="1" sz="1600">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b="1" lang="en" sz="1600">
                          <a:solidFill>
                            <a:schemeClr val="lt1"/>
                          </a:solidFill>
                          <a:latin typeface="Times New Roman"/>
                          <a:ea typeface="Times New Roman"/>
                          <a:cs typeface="Times New Roman"/>
                          <a:sym typeface="Times New Roman"/>
                        </a:rPr>
                        <a:t>Value</a:t>
                      </a:r>
                      <a:endParaRPr b="1" sz="1600">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200000"/>
                        </a:lnSpc>
                        <a:spcBef>
                          <a:spcPts val="0"/>
                        </a:spcBef>
                        <a:spcAft>
                          <a:spcPts val="0"/>
                        </a:spcAft>
                        <a:buNone/>
                      </a:pPr>
                      <a:r>
                        <a:rPr lang="en">
                          <a:solidFill>
                            <a:schemeClr val="lt1"/>
                          </a:solidFill>
                          <a:latin typeface="Times New Roman"/>
                          <a:ea typeface="Times New Roman"/>
                          <a:cs typeface="Times New Roman"/>
                          <a:sym typeface="Times New Roman"/>
                        </a:rPr>
                        <a:t>Momentum</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a:solidFill>
                            <a:schemeClr val="lt1"/>
                          </a:solidFill>
                          <a:latin typeface="Times New Roman"/>
                          <a:ea typeface="Times New Roman"/>
                          <a:cs typeface="Times New Roman"/>
                          <a:sym typeface="Times New Roman"/>
                        </a:rPr>
                        <a:t>0.9</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200000"/>
                        </a:lnSpc>
                        <a:spcBef>
                          <a:spcPts val="0"/>
                        </a:spcBef>
                        <a:spcAft>
                          <a:spcPts val="0"/>
                        </a:spcAft>
                        <a:buNone/>
                      </a:pPr>
                      <a:r>
                        <a:rPr lang="en">
                          <a:solidFill>
                            <a:schemeClr val="lt1"/>
                          </a:solidFill>
                          <a:latin typeface="Times New Roman"/>
                          <a:ea typeface="Times New Roman"/>
                          <a:cs typeface="Times New Roman"/>
                          <a:sym typeface="Times New Roman"/>
                        </a:rPr>
                        <a:t>Learning Rate</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a:solidFill>
                            <a:schemeClr val="lt1"/>
                          </a:solidFill>
                          <a:latin typeface="Times New Roman"/>
                          <a:ea typeface="Times New Roman"/>
                          <a:cs typeface="Times New Roman"/>
                          <a:sym typeface="Times New Roman"/>
                        </a:rPr>
                        <a:t>0.1</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200000"/>
                        </a:lnSpc>
                        <a:spcBef>
                          <a:spcPts val="0"/>
                        </a:spcBef>
                        <a:spcAft>
                          <a:spcPts val="0"/>
                        </a:spcAft>
                        <a:buNone/>
                      </a:pPr>
                      <a:r>
                        <a:rPr lang="en">
                          <a:solidFill>
                            <a:schemeClr val="lt1"/>
                          </a:solidFill>
                          <a:latin typeface="Times New Roman"/>
                          <a:ea typeface="Times New Roman"/>
                          <a:cs typeface="Times New Roman"/>
                          <a:sym typeface="Times New Roman"/>
                        </a:rPr>
                        <a:t>Weight_Decay</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a:solidFill>
                            <a:schemeClr val="lt1"/>
                          </a:solidFill>
                          <a:latin typeface="Times New Roman"/>
                          <a:ea typeface="Times New Roman"/>
                          <a:cs typeface="Times New Roman"/>
                          <a:sym typeface="Times New Roman"/>
                        </a:rPr>
                        <a:t>0.1</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200000"/>
                        </a:lnSpc>
                        <a:spcBef>
                          <a:spcPts val="0"/>
                        </a:spcBef>
                        <a:spcAft>
                          <a:spcPts val="0"/>
                        </a:spcAft>
                        <a:buNone/>
                      </a:pPr>
                      <a:r>
                        <a:rPr lang="en">
                          <a:solidFill>
                            <a:schemeClr val="lt1"/>
                          </a:solidFill>
                          <a:latin typeface="Times New Roman"/>
                          <a:ea typeface="Times New Roman"/>
                          <a:cs typeface="Times New Roman"/>
                          <a:sym typeface="Times New Roman"/>
                        </a:rPr>
                        <a:t>Total_Iterations</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a:solidFill>
                            <a:schemeClr val="lt1"/>
                          </a:solidFill>
                          <a:latin typeface="Times New Roman"/>
                          <a:ea typeface="Times New Roman"/>
                          <a:cs typeface="Times New Roman"/>
                          <a:sym typeface="Times New Roman"/>
                        </a:rPr>
                        <a:t>15</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200000"/>
                        </a:lnSpc>
                        <a:spcBef>
                          <a:spcPts val="0"/>
                        </a:spcBef>
                        <a:spcAft>
                          <a:spcPts val="0"/>
                        </a:spcAft>
                        <a:buNone/>
                      </a:pPr>
                      <a:r>
                        <a:rPr lang="en" sz="1250">
                          <a:solidFill>
                            <a:schemeClr val="lt1"/>
                          </a:solidFill>
                          <a:latin typeface="Times New Roman"/>
                          <a:ea typeface="Times New Roman"/>
                          <a:cs typeface="Times New Roman"/>
                          <a:sym typeface="Times New Roman"/>
                        </a:rPr>
                        <a:t>EETA_DEFAULT </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a:solidFill>
                            <a:schemeClr val="lt1"/>
                          </a:solidFill>
                          <a:latin typeface="Times New Roman"/>
                          <a:ea typeface="Times New Roman"/>
                          <a:cs typeface="Times New Roman"/>
                          <a:sym typeface="Times New Roman"/>
                        </a:rPr>
                        <a:t>.001</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200000"/>
                        </a:lnSpc>
                        <a:spcBef>
                          <a:spcPts val="0"/>
                        </a:spcBef>
                        <a:spcAft>
                          <a:spcPts val="0"/>
                        </a:spcAft>
                        <a:buNone/>
                      </a:pPr>
                      <a:r>
                        <a:rPr lang="en" sz="1250">
                          <a:solidFill>
                            <a:schemeClr val="lt1"/>
                          </a:solidFill>
                          <a:latin typeface="Times New Roman"/>
                          <a:ea typeface="Times New Roman"/>
                          <a:cs typeface="Times New Roman"/>
                          <a:sym typeface="Times New Roman"/>
                        </a:rPr>
                        <a:t>Batch_size</a:t>
                      </a:r>
                      <a:endParaRPr sz="1250">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a:solidFill>
                            <a:schemeClr val="lt1"/>
                          </a:solidFill>
                          <a:latin typeface="Times New Roman"/>
                          <a:ea typeface="Times New Roman"/>
                          <a:cs typeface="Times New Roman"/>
                          <a:sym typeface="Times New Roman"/>
                        </a:rPr>
                        <a:t>64</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920775" y="22236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latin typeface="Times New Roman"/>
                <a:ea typeface="Times New Roman"/>
                <a:cs typeface="Times New Roman"/>
                <a:sym typeface="Times New Roman"/>
              </a:rPr>
              <a:t>Code Walk Through</a:t>
            </a:r>
            <a:endParaRPr b="1" sz="2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