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56"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F4963A8-ADB3-4BF9-AB90-332BF480C47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78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85BCE4-D04B-449D-AB3D-4DC886509920}"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963A8-ADB3-4BF9-AB90-332BF480C473}" type="slidenum">
              <a:rPr lang="en-IN" smtClean="0"/>
              <a:t>‹#›</a:t>
            </a:fld>
            <a:endParaRPr lang="en-IN"/>
          </a:p>
        </p:txBody>
      </p:sp>
    </p:spTree>
    <p:extLst>
      <p:ext uri="{BB962C8B-B14F-4D97-AF65-F5344CB8AC3E}">
        <p14:creationId xmlns:p14="http://schemas.microsoft.com/office/powerpoint/2010/main" val="48620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963A8-ADB3-4BF9-AB90-332BF480C47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425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963A8-ADB3-4BF9-AB90-332BF480C47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26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963A8-ADB3-4BF9-AB90-332BF480C473}" type="slidenum">
              <a:rPr lang="en-IN" smtClean="0"/>
              <a:t>‹#›</a:t>
            </a:fld>
            <a:endParaRPr lang="en-IN"/>
          </a:p>
        </p:txBody>
      </p:sp>
    </p:spTree>
    <p:extLst>
      <p:ext uri="{BB962C8B-B14F-4D97-AF65-F5344CB8AC3E}">
        <p14:creationId xmlns:p14="http://schemas.microsoft.com/office/powerpoint/2010/main" val="225429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963A8-ADB3-4BF9-AB90-332BF480C47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290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963A8-ADB3-4BF9-AB90-332BF480C47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099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963A8-ADB3-4BF9-AB90-332BF480C47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518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963A8-ADB3-4BF9-AB90-332BF480C47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67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963A8-ADB3-4BF9-AB90-332BF480C473}" type="slidenum">
              <a:rPr lang="en-IN" smtClean="0"/>
              <a:t>‹#›</a:t>
            </a:fld>
            <a:endParaRPr lang="en-IN"/>
          </a:p>
        </p:txBody>
      </p:sp>
    </p:spTree>
    <p:extLst>
      <p:ext uri="{BB962C8B-B14F-4D97-AF65-F5344CB8AC3E}">
        <p14:creationId xmlns:p14="http://schemas.microsoft.com/office/powerpoint/2010/main" val="257068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85BCE4-D04B-449D-AB3D-4DC88650992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963A8-ADB3-4BF9-AB90-332BF480C47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79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85BCE4-D04B-449D-AB3D-4DC886509920}"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963A8-ADB3-4BF9-AB90-332BF480C473}" type="slidenum">
              <a:rPr lang="en-IN" smtClean="0"/>
              <a:t>‹#›</a:t>
            </a:fld>
            <a:endParaRPr lang="en-IN"/>
          </a:p>
        </p:txBody>
      </p:sp>
    </p:spTree>
    <p:extLst>
      <p:ext uri="{BB962C8B-B14F-4D97-AF65-F5344CB8AC3E}">
        <p14:creationId xmlns:p14="http://schemas.microsoft.com/office/powerpoint/2010/main" val="176199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85BCE4-D04B-449D-AB3D-4DC886509920}"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4963A8-ADB3-4BF9-AB90-332BF480C47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50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85BCE4-D04B-449D-AB3D-4DC886509920}"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4963A8-ADB3-4BF9-AB90-332BF480C47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71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5BCE4-D04B-449D-AB3D-4DC886509920}"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4963A8-ADB3-4BF9-AB90-332BF480C473}" type="slidenum">
              <a:rPr lang="en-IN" smtClean="0"/>
              <a:t>‹#›</a:t>
            </a:fld>
            <a:endParaRPr lang="en-IN"/>
          </a:p>
        </p:txBody>
      </p:sp>
    </p:spTree>
    <p:extLst>
      <p:ext uri="{BB962C8B-B14F-4D97-AF65-F5344CB8AC3E}">
        <p14:creationId xmlns:p14="http://schemas.microsoft.com/office/powerpoint/2010/main" val="359418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85BCE4-D04B-449D-AB3D-4DC886509920}"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963A8-ADB3-4BF9-AB90-332BF480C47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00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85BCE4-D04B-449D-AB3D-4DC886509920}"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963A8-ADB3-4BF9-AB90-332BF480C473}" type="slidenum">
              <a:rPr lang="en-IN" smtClean="0"/>
              <a:t>‹#›</a:t>
            </a:fld>
            <a:endParaRPr lang="en-IN"/>
          </a:p>
        </p:txBody>
      </p:sp>
    </p:spTree>
    <p:extLst>
      <p:ext uri="{BB962C8B-B14F-4D97-AF65-F5344CB8AC3E}">
        <p14:creationId xmlns:p14="http://schemas.microsoft.com/office/powerpoint/2010/main" val="356120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85BCE4-D04B-449D-AB3D-4DC886509920}" type="datetimeFigureOut">
              <a:rPr lang="en-IN" smtClean="0"/>
              <a:t>27-04-2020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4963A8-ADB3-4BF9-AB90-332BF480C473}" type="slidenum">
              <a:rPr lang="en-IN" smtClean="0"/>
              <a:t>‹#›</a:t>
            </a:fld>
            <a:endParaRPr lang="en-IN"/>
          </a:p>
        </p:txBody>
      </p:sp>
    </p:spTree>
    <p:extLst>
      <p:ext uri="{BB962C8B-B14F-4D97-AF65-F5344CB8AC3E}">
        <p14:creationId xmlns:p14="http://schemas.microsoft.com/office/powerpoint/2010/main" val="178742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EC29-BC20-4452-A275-B6792A7FBCFA}"/>
              </a:ext>
            </a:extLst>
          </p:cNvPr>
          <p:cNvSpPr>
            <a:spLocks noGrp="1"/>
          </p:cNvSpPr>
          <p:nvPr>
            <p:ph type="ctrTitle"/>
          </p:nvPr>
        </p:nvSpPr>
        <p:spPr/>
        <p:txBody>
          <a:bodyPr/>
          <a:lstStyle/>
          <a:p>
            <a:r>
              <a:rPr lang="en-IN" dirty="0"/>
              <a:t>Strategic Adaptation in Attentional Flexibility</a:t>
            </a:r>
          </a:p>
        </p:txBody>
      </p:sp>
      <p:sp>
        <p:nvSpPr>
          <p:cNvPr id="5" name="Subtitle 4">
            <a:extLst>
              <a:ext uri="{FF2B5EF4-FFF2-40B4-BE49-F238E27FC236}">
                <a16:creationId xmlns:a16="http://schemas.microsoft.com/office/drawing/2014/main" id="{F4A16003-7561-4EBF-9AAE-868A6278BBDB}"/>
              </a:ext>
            </a:extLst>
          </p:cNvPr>
          <p:cNvSpPr>
            <a:spLocks noGrp="1"/>
          </p:cNvSpPr>
          <p:nvPr>
            <p:ph type="subTitle" idx="1"/>
          </p:nvPr>
        </p:nvSpPr>
        <p:spPr/>
        <p:txBody>
          <a:bodyPr/>
          <a:lstStyle/>
          <a:p>
            <a:r>
              <a:rPr lang="en-IN" dirty="0"/>
              <a:t>Adapted from </a:t>
            </a:r>
            <a:r>
              <a:rPr lang="en-IN" dirty="0" err="1"/>
              <a:t>Sali</a:t>
            </a:r>
            <a:r>
              <a:rPr lang="en-IN" dirty="0"/>
              <a:t> et.al. (2020); </a:t>
            </a:r>
          </a:p>
          <a:p>
            <a:r>
              <a:rPr lang="en-US" dirty="0"/>
              <a:t>Journal of Cognitive Neuroscience, 32:5, pp. 989–1008</a:t>
            </a:r>
            <a:endParaRPr lang="en-IN" dirty="0"/>
          </a:p>
        </p:txBody>
      </p:sp>
    </p:spTree>
    <p:extLst>
      <p:ext uri="{BB962C8B-B14F-4D97-AF65-F5344CB8AC3E}">
        <p14:creationId xmlns:p14="http://schemas.microsoft.com/office/powerpoint/2010/main" val="144133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A535-5985-4D9C-AAB2-FD96BC3599C3}"/>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0F783E2D-1EEA-4FAD-85BD-E96C34C7C983}"/>
              </a:ext>
            </a:extLst>
          </p:cNvPr>
          <p:cNvSpPr>
            <a:spLocks noGrp="1"/>
          </p:cNvSpPr>
          <p:nvPr>
            <p:ph idx="1"/>
          </p:nvPr>
        </p:nvSpPr>
        <p:spPr/>
        <p:txBody>
          <a:bodyPr/>
          <a:lstStyle/>
          <a:p>
            <a:r>
              <a:rPr lang="en-IN" dirty="0"/>
              <a:t>The task uses a rapid serial visual presentation (RSVP) paradigm of attentional selection (</a:t>
            </a:r>
            <a:r>
              <a:rPr lang="en-IN" dirty="0" err="1"/>
              <a:t>Sali</a:t>
            </a:r>
            <a:r>
              <a:rPr lang="en-IN" dirty="0"/>
              <a:t> et.al., 2015).</a:t>
            </a:r>
          </a:p>
          <a:p>
            <a:r>
              <a:rPr lang="en-IN" dirty="0"/>
              <a:t>The article this task is adapted from used this RSVP paradigm in participants while under an fMRI scanner. They were interested in predicting the brain regions involved in predicting shift likelihood.</a:t>
            </a:r>
          </a:p>
          <a:p>
            <a:endParaRPr lang="en-IN" dirty="0"/>
          </a:p>
        </p:txBody>
      </p:sp>
    </p:spTree>
    <p:extLst>
      <p:ext uri="{BB962C8B-B14F-4D97-AF65-F5344CB8AC3E}">
        <p14:creationId xmlns:p14="http://schemas.microsoft.com/office/powerpoint/2010/main" val="94769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7BEE-149A-44EF-B6EC-072A93CE3B4E}"/>
              </a:ext>
            </a:extLst>
          </p:cNvPr>
          <p:cNvSpPr>
            <a:spLocks noGrp="1"/>
          </p:cNvSpPr>
          <p:nvPr>
            <p:ph type="title"/>
          </p:nvPr>
        </p:nvSpPr>
        <p:spPr/>
        <p:txBody>
          <a:bodyPr/>
          <a:lstStyle/>
          <a:p>
            <a:r>
              <a:rPr lang="en-IN" dirty="0"/>
              <a:t>Some terms used in the code</a:t>
            </a:r>
          </a:p>
        </p:txBody>
      </p:sp>
      <p:sp>
        <p:nvSpPr>
          <p:cNvPr id="3" name="Content Placeholder 2">
            <a:extLst>
              <a:ext uri="{FF2B5EF4-FFF2-40B4-BE49-F238E27FC236}">
                <a16:creationId xmlns:a16="http://schemas.microsoft.com/office/drawing/2014/main" id="{B92633C6-9399-44D7-B125-521FAAAD222F}"/>
              </a:ext>
            </a:extLst>
          </p:cNvPr>
          <p:cNvSpPr>
            <a:spLocks noGrp="1"/>
          </p:cNvSpPr>
          <p:nvPr>
            <p:ph idx="1"/>
          </p:nvPr>
        </p:nvSpPr>
        <p:spPr/>
        <p:txBody>
          <a:bodyPr/>
          <a:lstStyle/>
          <a:p>
            <a:r>
              <a:rPr lang="en-IN" dirty="0"/>
              <a:t>Train: a continuous random stream of numbers appearing one after another</a:t>
            </a:r>
          </a:p>
          <a:p>
            <a:r>
              <a:rPr lang="en-IN" dirty="0" err="1"/>
              <a:t>a_pos</a:t>
            </a:r>
            <a:r>
              <a:rPr lang="en-IN" dirty="0"/>
              <a:t>: the initial position at which an asterisk appears, which is used to set the preference for the test stimulus (odd/even)</a:t>
            </a:r>
          </a:p>
        </p:txBody>
      </p:sp>
    </p:spTree>
    <p:extLst>
      <p:ext uri="{BB962C8B-B14F-4D97-AF65-F5344CB8AC3E}">
        <p14:creationId xmlns:p14="http://schemas.microsoft.com/office/powerpoint/2010/main" val="60319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66AB8-50BD-4541-8E1A-8E523B8784F5}"/>
              </a:ext>
            </a:extLst>
          </p:cNvPr>
          <p:cNvSpPr>
            <a:spLocks noGrp="1"/>
          </p:cNvSpPr>
          <p:nvPr>
            <p:ph type="title"/>
          </p:nvPr>
        </p:nvSpPr>
        <p:spPr/>
        <p:txBody>
          <a:bodyPr/>
          <a:lstStyle/>
          <a:p>
            <a:r>
              <a:rPr lang="en-IN" dirty="0"/>
              <a:t>Verbal Instructions of each Trial</a:t>
            </a:r>
          </a:p>
        </p:txBody>
      </p:sp>
      <p:sp>
        <p:nvSpPr>
          <p:cNvPr id="5" name="Content Placeholder 4">
            <a:extLst>
              <a:ext uri="{FF2B5EF4-FFF2-40B4-BE49-F238E27FC236}">
                <a16:creationId xmlns:a16="http://schemas.microsoft.com/office/drawing/2014/main" id="{16DD0DD7-6358-436D-93BA-CFFA619C1F90}"/>
              </a:ext>
            </a:extLst>
          </p:cNvPr>
          <p:cNvSpPr>
            <a:spLocks noGrp="1"/>
          </p:cNvSpPr>
          <p:nvPr>
            <p:ph idx="1"/>
          </p:nvPr>
        </p:nvSpPr>
        <p:spPr/>
        <p:txBody>
          <a:bodyPr>
            <a:normAutofit fontScale="77500" lnSpcReduction="20000"/>
          </a:bodyPr>
          <a:lstStyle/>
          <a:p>
            <a:pPr marL="0" indent="0">
              <a:buNone/>
            </a:pPr>
            <a:r>
              <a:rPr lang="en-US" dirty="0"/>
              <a:t>On each trial, you will first see an asterisk appear on the screen, either on the left or right of a circle. </a:t>
            </a:r>
          </a:p>
          <a:p>
            <a:pPr marL="0" indent="0">
              <a:buNone/>
            </a:pPr>
            <a:r>
              <a:rPr lang="en-US" dirty="0"/>
              <a:t>This will be followed by a series of numbers, on both sides of the circle.</a:t>
            </a:r>
          </a:p>
          <a:p>
            <a:pPr marL="0" indent="0">
              <a:buNone/>
            </a:pPr>
            <a:r>
              <a:rPr lang="en-US" dirty="0"/>
              <a:t>You will have to focus on the numbers on the side of the asterisk.</a:t>
            </a:r>
          </a:p>
          <a:p>
            <a:pPr marL="0" indent="0">
              <a:buNone/>
            </a:pPr>
            <a:r>
              <a:rPr lang="en-US" dirty="0"/>
              <a:t>After a few seconds, you will see a letter blink on the side you have been focusing on.</a:t>
            </a:r>
          </a:p>
          <a:p>
            <a:pPr marL="0" indent="0">
              <a:buNone/>
            </a:pPr>
            <a:endParaRPr lang="en-US" dirty="0"/>
          </a:p>
          <a:p>
            <a:pPr marL="0" indent="0">
              <a:buNone/>
            </a:pPr>
            <a:r>
              <a:rPr lang="en-US" dirty="0"/>
              <a:t>If you see "A", you are to keep looking at the same side.</a:t>
            </a:r>
          </a:p>
          <a:p>
            <a:pPr marL="0" indent="0">
              <a:buNone/>
            </a:pPr>
            <a:r>
              <a:rPr lang="en-US" dirty="0"/>
              <a:t>If you see "K", you are to look at the other side.</a:t>
            </a:r>
          </a:p>
          <a:p>
            <a:pPr marL="0" indent="0">
              <a:buNone/>
            </a:pPr>
            <a:r>
              <a:rPr lang="en-US" dirty="0"/>
              <a:t>Your task is to judge what is the nature of number that appears immediately after the letter.</a:t>
            </a:r>
          </a:p>
          <a:p>
            <a:pPr marL="0" indent="0">
              <a:buNone/>
            </a:pPr>
            <a:r>
              <a:rPr lang="en-US" dirty="0"/>
              <a:t>(press "o" for odd and "e" for even on the keyboard)</a:t>
            </a:r>
            <a:endParaRPr lang="en-IN" dirty="0"/>
          </a:p>
        </p:txBody>
      </p:sp>
    </p:spTree>
    <p:extLst>
      <p:ext uri="{BB962C8B-B14F-4D97-AF65-F5344CB8AC3E}">
        <p14:creationId xmlns:p14="http://schemas.microsoft.com/office/powerpoint/2010/main" val="241280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F875-6A4E-4E83-9CA9-7EEA2A65F981}"/>
              </a:ext>
            </a:extLst>
          </p:cNvPr>
          <p:cNvSpPr>
            <a:spLocks noGrp="1"/>
          </p:cNvSpPr>
          <p:nvPr>
            <p:ph type="title"/>
          </p:nvPr>
        </p:nvSpPr>
        <p:spPr/>
        <p:txBody>
          <a:bodyPr/>
          <a:lstStyle/>
          <a:p>
            <a:r>
              <a:rPr lang="en-IN" dirty="0"/>
              <a:t>Task User Case</a:t>
            </a:r>
          </a:p>
        </p:txBody>
      </p:sp>
      <p:grpSp>
        <p:nvGrpSpPr>
          <p:cNvPr id="84" name="Group 83">
            <a:extLst>
              <a:ext uri="{FF2B5EF4-FFF2-40B4-BE49-F238E27FC236}">
                <a16:creationId xmlns:a16="http://schemas.microsoft.com/office/drawing/2014/main" id="{E800B2F1-BA7F-444E-90ED-966106F55EC3}"/>
              </a:ext>
            </a:extLst>
          </p:cNvPr>
          <p:cNvGrpSpPr/>
          <p:nvPr/>
        </p:nvGrpSpPr>
        <p:grpSpPr>
          <a:xfrm>
            <a:off x="4783017" y="2187522"/>
            <a:ext cx="6136206" cy="4004561"/>
            <a:chOff x="2461848" y="2015950"/>
            <a:chExt cx="6787089" cy="4330882"/>
          </a:xfrm>
        </p:grpSpPr>
        <p:cxnSp>
          <p:nvCxnSpPr>
            <p:cNvPr id="11" name="Straight Connector 10">
              <a:extLst>
                <a:ext uri="{FF2B5EF4-FFF2-40B4-BE49-F238E27FC236}">
                  <a16:creationId xmlns:a16="http://schemas.microsoft.com/office/drawing/2014/main" id="{AD1FC224-BED3-4F45-89F0-12C93D79AFD9}"/>
                </a:ext>
              </a:extLst>
            </p:cNvPr>
            <p:cNvCxnSpPr>
              <a:cxnSpLocks/>
            </p:cNvCxnSpPr>
            <p:nvPr/>
          </p:nvCxnSpPr>
          <p:spPr>
            <a:xfrm>
              <a:off x="3808468" y="2579952"/>
              <a:ext cx="4128445" cy="3766880"/>
            </a:xfrm>
            <a:prstGeom prst="line">
              <a:avLst/>
            </a:prstGeom>
            <a:ln>
              <a:headEnd type="none"/>
              <a:tailEnd type="triangle" w="lg"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D4671934-8EB1-43B7-B026-29AE4985BF09}"/>
                </a:ext>
              </a:extLst>
            </p:cNvPr>
            <p:cNvGrpSpPr/>
            <p:nvPr/>
          </p:nvGrpSpPr>
          <p:grpSpPr>
            <a:xfrm>
              <a:off x="4151249" y="2015950"/>
              <a:ext cx="998865" cy="997198"/>
              <a:chOff x="4151249" y="2015950"/>
              <a:chExt cx="998865" cy="997198"/>
            </a:xfrm>
          </p:grpSpPr>
          <p:sp>
            <p:nvSpPr>
              <p:cNvPr id="4" name="Oval 3">
                <a:extLst>
                  <a:ext uri="{FF2B5EF4-FFF2-40B4-BE49-F238E27FC236}">
                    <a16:creationId xmlns:a16="http://schemas.microsoft.com/office/drawing/2014/main" id="{AAE43BA8-4B23-4E6E-8F3C-5AA7FFE6D252}"/>
                  </a:ext>
                </a:extLst>
              </p:cNvPr>
              <p:cNvSpPr>
                <a:spLocks noChangeAspect="1"/>
              </p:cNvSpPr>
              <p:nvPr/>
            </p:nvSpPr>
            <p:spPr>
              <a:xfrm>
                <a:off x="4151249" y="2015950"/>
                <a:ext cx="997198" cy="9971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707AC55F-342D-4322-B131-67E669596E1B}"/>
                  </a:ext>
                </a:extLst>
              </p:cNvPr>
              <p:cNvSpPr txBox="1"/>
              <p:nvPr/>
            </p:nvSpPr>
            <p:spPr>
              <a:xfrm>
                <a:off x="4152916" y="2299251"/>
                <a:ext cx="997198" cy="379177"/>
              </a:xfrm>
              <a:prstGeom prst="rect">
                <a:avLst/>
              </a:prstGeom>
              <a:noFill/>
            </p:spPr>
            <p:txBody>
              <a:bodyPr wrap="square" rtlCol="0">
                <a:spAutoFit/>
              </a:bodyPr>
              <a:lstStyle/>
              <a:p>
                <a:pPr algn="ctr"/>
                <a:r>
                  <a:rPr lang="en-IN" dirty="0"/>
                  <a:t>          *</a:t>
                </a:r>
              </a:p>
            </p:txBody>
          </p:sp>
          <p:sp>
            <p:nvSpPr>
              <p:cNvPr id="45" name="Oval 44">
                <a:extLst>
                  <a:ext uri="{FF2B5EF4-FFF2-40B4-BE49-F238E27FC236}">
                    <a16:creationId xmlns:a16="http://schemas.microsoft.com/office/drawing/2014/main" id="{0C386494-7488-4FCA-8045-5123E2919E80}"/>
                  </a:ext>
                </a:extLst>
              </p:cNvPr>
              <p:cNvSpPr>
                <a:spLocks noChangeAspect="1"/>
              </p:cNvSpPr>
              <p:nvPr/>
            </p:nvSpPr>
            <p:spPr>
              <a:xfrm>
                <a:off x="4650998" y="248137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FBA94CB9-B049-4B02-817B-8F3D012A678E}"/>
                </a:ext>
              </a:extLst>
            </p:cNvPr>
            <p:cNvGrpSpPr/>
            <p:nvPr/>
          </p:nvGrpSpPr>
          <p:grpSpPr>
            <a:xfrm>
              <a:off x="4861308" y="2651108"/>
              <a:ext cx="1012980" cy="997198"/>
              <a:chOff x="7164343" y="4639995"/>
              <a:chExt cx="1012980" cy="997198"/>
            </a:xfrm>
          </p:grpSpPr>
          <p:sp>
            <p:nvSpPr>
              <p:cNvPr id="8" name="Oval 7">
                <a:extLst>
                  <a:ext uri="{FF2B5EF4-FFF2-40B4-BE49-F238E27FC236}">
                    <a16:creationId xmlns:a16="http://schemas.microsoft.com/office/drawing/2014/main" id="{7CBF8F90-FE0C-464F-B3B4-EB9C1A47AAA1}"/>
                  </a:ext>
                </a:extLst>
              </p:cNvPr>
              <p:cNvSpPr>
                <a:spLocks noChangeAspect="1"/>
              </p:cNvSpPr>
              <p:nvPr/>
            </p:nvSpPr>
            <p:spPr>
              <a:xfrm>
                <a:off x="7164343" y="4639995"/>
                <a:ext cx="997198" cy="9971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A0CC8518-3A4E-46F3-8180-6C4BE1981DB1}"/>
                  </a:ext>
                </a:extLst>
              </p:cNvPr>
              <p:cNvSpPr txBox="1"/>
              <p:nvPr/>
            </p:nvSpPr>
            <p:spPr>
              <a:xfrm>
                <a:off x="7180126" y="4949005"/>
                <a:ext cx="997197" cy="399428"/>
              </a:xfrm>
              <a:prstGeom prst="rect">
                <a:avLst/>
              </a:prstGeom>
              <a:noFill/>
            </p:spPr>
            <p:txBody>
              <a:bodyPr wrap="square" rtlCol="0">
                <a:spAutoFit/>
              </a:bodyPr>
              <a:lstStyle/>
              <a:p>
                <a:pPr algn="ctr"/>
                <a:r>
                  <a:rPr lang="en-IN" dirty="0"/>
                  <a:t>2       8</a:t>
                </a:r>
              </a:p>
            </p:txBody>
          </p:sp>
          <p:sp>
            <p:nvSpPr>
              <p:cNvPr id="23" name="Oval 22">
                <a:extLst>
                  <a:ext uri="{FF2B5EF4-FFF2-40B4-BE49-F238E27FC236}">
                    <a16:creationId xmlns:a16="http://schemas.microsoft.com/office/drawing/2014/main" id="{DB4FB87B-103F-44F3-B554-A11F91FC56F1}"/>
                  </a:ext>
                </a:extLst>
              </p:cNvPr>
              <p:cNvSpPr>
                <a:spLocks noChangeAspect="1"/>
              </p:cNvSpPr>
              <p:nvPr/>
            </p:nvSpPr>
            <p:spPr>
              <a:xfrm>
                <a:off x="7645692" y="511972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37" name="Group 36">
              <a:extLst>
                <a:ext uri="{FF2B5EF4-FFF2-40B4-BE49-F238E27FC236}">
                  <a16:creationId xmlns:a16="http://schemas.microsoft.com/office/drawing/2014/main" id="{91ADAE68-619B-42A5-BF27-970EEBCA8675}"/>
                </a:ext>
              </a:extLst>
            </p:cNvPr>
            <p:cNvGrpSpPr/>
            <p:nvPr/>
          </p:nvGrpSpPr>
          <p:grpSpPr>
            <a:xfrm>
              <a:off x="5565955" y="3271867"/>
              <a:ext cx="1012980" cy="997198"/>
              <a:chOff x="7164343" y="4639995"/>
              <a:chExt cx="1012980" cy="997198"/>
            </a:xfrm>
          </p:grpSpPr>
          <p:sp>
            <p:nvSpPr>
              <p:cNvPr id="38" name="Oval 37">
                <a:extLst>
                  <a:ext uri="{FF2B5EF4-FFF2-40B4-BE49-F238E27FC236}">
                    <a16:creationId xmlns:a16="http://schemas.microsoft.com/office/drawing/2014/main" id="{AA2AD16B-8A7B-4599-9E4F-DE3B7F784F10}"/>
                  </a:ext>
                </a:extLst>
              </p:cNvPr>
              <p:cNvSpPr>
                <a:spLocks noChangeAspect="1"/>
              </p:cNvSpPr>
              <p:nvPr/>
            </p:nvSpPr>
            <p:spPr>
              <a:xfrm>
                <a:off x="7164343" y="4639995"/>
                <a:ext cx="997198" cy="9971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TextBox 38">
                <a:extLst>
                  <a:ext uri="{FF2B5EF4-FFF2-40B4-BE49-F238E27FC236}">
                    <a16:creationId xmlns:a16="http://schemas.microsoft.com/office/drawing/2014/main" id="{7336282D-761D-42AB-A76A-4FBA13480012}"/>
                  </a:ext>
                </a:extLst>
              </p:cNvPr>
              <p:cNvSpPr txBox="1"/>
              <p:nvPr/>
            </p:nvSpPr>
            <p:spPr>
              <a:xfrm>
                <a:off x="7180126" y="4949005"/>
                <a:ext cx="997197" cy="399428"/>
              </a:xfrm>
              <a:prstGeom prst="rect">
                <a:avLst/>
              </a:prstGeom>
              <a:noFill/>
            </p:spPr>
            <p:txBody>
              <a:bodyPr wrap="square" rtlCol="0">
                <a:spAutoFit/>
              </a:bodyPr>
              <a:lstStyle/>
              <a:p>
                <a:pPr algn="ctr"/>
                <a:r>
                  <a:rPr lang="en-IN" dirty="0"/>
                  <a:t>5      K</a:t>
                </a:r>
              </a:p>
            </p:txBody>
          </p:sp>
          <p:sp>
            <p:nvSpPr>
              <p:cNvPr id="40" name="Oval 39">
                <a:extLst>
                  <a:ext uri="{FF2B5EF4-FFF2-40B4-BE49-F238E27FC236}">
                    <a16:creationId xmlns:a16="http://schemas.microsoft.com/office/drawing/2014/main" id="{65E4513F-1AE3-4773-92F8-5B868BFFF8FF}"/>
                  </a:ext>
                </a:extLst>
              </p:cNvPr>
              <p:cNvSpPr>
                <a:spLocks noChangeAspect="1"/>
              </p:cNvSpPr>
              <p:nvPr/>
            </p:nvSpPr>
            <p:spPr>
              <a:xfrm>
                <a:off x="7645692" y="511972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25" name="Group 24">
              <a:extLst>
                <a:ext uri="{FF2B5EF4-FFF2-40B4-BE49-F238E27FC236}">
                  <a16:creationId xmlns:a16="http://schemas.microsoft.com/office/drawing/2014/main" id="{2BB824D0-24BE-417A-AF14-3AC386187413}"/>
                </a:ext>
              </a:extLst>
            </p:cNvPr>
            <p:cNvGrpSpPr/>
            <p:nvPr/>
          </p:nvGrpSpPr>
          <p:grpSpPr>
            <a:xfrm>
              <a:off x="6292453" y="3907509"/>
              <a:ext cx="1012980" cy="997198"/>
              <a:chOff x="7164343" y="4639995"/>
              <a:chExt cx="1012980" cy="997198"/>
            </a:xfrm>
          </p:grpSpPr>
          <p:sp>
            <p:nvSpPr>
              <p:cNvPr id="26" name="Oval 25">
                <a:extLst>
                  <a:ext uri="{FF2B5EF4-FFF2-40B4-BE49-F238E27FC236}">
                    <a16:creationId xmlns:a16="http://schemas.microsoft.com/office/drawing/2014/main" id="{60A1A25F-3457-48C2-9AE7-D0F0344BD488}"/>
                  </a:ext>
                </a:extLst>
              </p:cNvPr>
              <p:cNvSpPr>
                <a:spLocks noChangeAspect="1"/>
              </p:cNvSpPr>
              <p:nvPr/>
            </p:nvSpPr>
            <p:spPr>
              <a:xfrm>
                <a:off x="7164343" y="4639995"/>
                <a:ext cx="997198" cy="9971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TextBox 26">
                <a:extLst>
                  <a:ext uri="{FF2B5EF4-FFF2-40B4-BE49-F238E27FC236}">
                    <a16:creationId xmlns:a16="http://schemas.microsoft.com/office/drawing/2014/main" id="{51011D9F-BACC-4B33-9C46-3F4C7CBB7567}"/>
                  </a:ext>
                </a:extLst>
              </p:cNvPr>
              <p:cNvSpPr txBox="1"/>
              <p:nvPr/>
            </p:nvSpPr>
            <p:spPr>
              <a:xfrm>
                <a:off x="7180126" y="4949005"/>
                <a:ext cx="997197" cy="399428"/>
              </a:xfrm>
              <a:prstGeom prst="rect">
                <a:avLst/>
              </a:prstGeom>
              <a:noFill/>
            </p:spPr>
            <p:txBody>
              <a:bodyPr wrap="square" rtlCol="0">
                <a:spAutoFit/>
              </a:bodyPr>
              <a:lstStyle/>
              <a:p>
                <a:pPr algn="ctr"/>
                <a:r>
                  <a:rPr lang="en-IN" dirty="0"/>
                  <a:t>1       7</a:t>
                </a:r>
              </a:p>
            </p:txBody>
          </p:sp>
          <p:sp>
            <p:nvSpPr>
              <p:cNvPr id="28" name="Oval 27">
                <a:extLst>
                  <a:ext uri="{FF2B5EF4-FFF2-40B4-BE49-F238E27FC236}">
                    <a16:creationId xmlns:a16="http://schemas.microsoft.com/office/drawing/2014/main" id="{33B164D1-F7AA-408E-9BC1-8140429D364D}"/>
                  </a:ext>
                </a:extLst>
              </p:cNvPr>
              <p:cNvSpPr>
                <a:spLocks noChangeAspect="1"/>
              </p:cNvSpPr>
              <p:nvPr/>
            </p:nvSpPr>
            <p:spPr>
              <a:xfrm>
                <a:off x="7645692" y="511972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893E184B-CD64-4779-8E9C-B123B524A675}"/>
                </a:ext>
              </a:extLst>
            </p:cNvPr>
            <p:cNvGrpSpPr/>
            <p:nvPr/>
          </p:nvGrpSpPr>
          <p:grpSpPr>
            <a:xfrm>
              <a:off x="7023086" y="4548961"/>
              <a:ext cx="1012980" cy="997198"/>
              <a:chOff x="7164343" y="4639995"/>
              <a:chExt cx="1012980" cy="997198"/>
            </a:xfrm>
          </p:grpSpPr>
          <p:sp>
            <p:nvSpPr>
              <p:cNvPr id="34" name="Oval 33">
                <a:extLst>
                  <a:ext uri="{FF2B5EF4-FFF2-40B4-BE49-F238E27FC236}">
                    <a16:creationId xmlns:a16="http://schemas.microsoft.com/office/drawing/2014/main" id="{970C0264-7C58-43A1-8F04-2B5C88D7C088}"/>
                  </a:ext>
                </a:extLst>
              </p:cNvPr>
              <p:cNvSpPr>
                <a:spLocks noChangeAspect="1"/>
              </p:cNvSpPr>
              <p:nvPr/>
            </p:nvSpPr>
            <p:spPr>
              <a:xfrm>
                <a:off x="7164343" y="4639995"/>
                <a:ext cx="997198" cy="9971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5" name="TextBox 34">
                <a:extLst>
                  <a:ext uri="{FF2B5EF4-FFF2-40B4-BE49-F238E27FC236}">
                    <a16:creationId xmlns:a16="http://schemas.microsoft.com/office/drawing/2014/main" id="{12E1074A-C1FE-4CC8-BB43-F7307F948007}"/>
                  </a:ext>
                </a:extLst>
              </p:cNvPr>
              <p:cNvSpPr txBox="1"/>
              <p:nvPr/>
            </p:nvSpPr>
            <p:spPr>
              <a:xfrm>
                <a:off x="7180126" y="4949005"/>
                <a:ext cx="997197" cy="399428"/>
              </a:xfrm>
              <a:prstGeom prst="rect">
                <a:avLst/>
              </a:prstGeom>
              <a:noFill/>
            </p:spPr>
            <p:txBody>
              <a:bodyPr wrap="square" rtlCol="0">
                <a:spAutoFit/>
              </a:bodyPr>
              <a:lstStyle/>
              <a:p>
                <a:pPr algn="ctr"/>
                <a:r>
                  <a:rPr lang="en-IN" dirty="0"/>
                  <a:t>7       8</a:t>
                </a:r>
              </a:p>
            </p:txBody>
          </p:sp>
          <p:sp>
            <p:nvSpPr>
              <p:cNvPr id="36" name="Oval 35">
                <a:extLst>
                  <a:ext uri="{FF2B5EF4-FFF2-40B4-BE49-F238E27FC236}">
                    <a16:creationId xmlns:a16="http://schemas.microsoft.com/office/drawing/2014/main" id="{F907B286-11F5-46A0-8401-E2091CD8FC93}"/>
                  </a:ext>
                </a:extLst>
              </p:cNvPr>
              <p:cNvSpPr>
                <a:spLocks noChangeAspect="1"/>
              </p:cNvSpPr>
              <p:nvPr/>
            </p:nvSpPr>
            <p:spPr>
              <a:xfrm>
                <a:off x="7645692" y="511972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0861BED2-FBE6-4BA6-B02E-79BA92933C2B}"/>
                </a:ext>
              </a:extLst>
            </p:cNvPr>
            <p:cNvGrpSpPr/>
            <p:nvPr/>
          </p:nvGrpSpPr>
          <p:grpSpPr>
            <a:xfrm>
              <a:off x="7746838" y="5195581"/>
              <a:ext cx="1012980" cy="997198"/>
              <a:chOff x="7164343" y="4639995"/>
              <a:chExt cx="1012980" cy="997198"/>
            </a:xfrm>
          </p:grpSpPr>
          <p:sp>
            <p:nvSpPr>
              <p:cNvPr id="30" name="Oval 29">
                <a:extLst>
                  <a:ext uri="{FF2B5EF4-FFF2-40B4-BE49-F238E27FC236}">
                    <a16:creationId xmlns:a16="http://schemas.microsoft.com/office/drawing/2014/main" id="{A05BC1E0-E4AD-47D1-A582-ABCCAD150C58}"/>
                  </a:ext>
                </a:extLst>
              </p:cNvPr>
              <p:cNvSpPr>
                <a:spLocks noChangeAspect="1"/>
              </p:cNvSpPr>
              <p:nvPr/>
            </p:nvSpPr>
            <p:spPr>
              <a:xfrm>
                <a:off x="7164343" y="4639995"/>
                <a:ext cx="997198" cy="9971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690C644E-BEF0-4D1B-B943-9D8261F0E1E3}"/>
                  </a:ext>
                </a:extLst>
              </p:cNvPr>
              <p:cNvSpPr txBox="1"/>
              <p:nvPr/>
            </p:nvSpPr>
            <p:spPr>
              <a:xfrm>
                <a:off x="7180125" y="4949005"/>
                <a:ext cx="997198" cy="379177"/>
              </a:xfrm>
              <a:prstGeom prst="rect">
                <a:avLst/>
              </a:prstGeom>
              <a:noFill/>
            </p:spPr>
            <p:txBody>
              <a:bodyPr wrap="square" rtlCol="0">
                <a:spAutoFit/>
              </a:bodyPr>
              <a:lstStyle/>
              <a:p>
                <a:pPr algn="ctr"/>
                <a:r>
                  <a:rPr lang="en-IN" dirty="0"/>
                  <a:t>          </a:t>
                </a:r>
              </a:p>
            </p:txBody>
          </p:sp>
          <p:sp>
            <p:nvSpPr>
              <p:cNvPr id="32" name="Oval 31">
                <a:extLst>
                  <a:ext uri="{FF2B5EF4-FFF2-40B4-BE49-F238E27FC236}">
                    <a16:creationId xmlns:a16="http://schemas.microsoft.com/office/drawing/2014/main" id="{5FFA6E75-7CAB-48E9-B6AD-4A5B2CB4B292}"/>
                  </a:ext>
                </a:extLst>
              </p:cNvPr>
              <p:cNvSpPr>
                <a:spLocks noChangeAspect="1"/>
              </p:cNvSpPr>
              <p:nvPr/>
            </p:nvSpPr>
            <p:spPr>
              <a:xfrm>
                <a:off x="7645692" y="511972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cxnSp>
          <p:nvCxnSpPr>
            <p:cNvPr id="48" name="Straight Connector 47">
              <a:extLst>
                <a:ext uri="{FF2B5EF4-FFF2-40B4-BE49-F238E27FC236}">
                  <a16:creationId xmlns:a16="http://schemas.microsoft.com/office/drawing/2014/main" id="{E8230B00-6A99-4092-9E26-FBC431455E55}"/>
                </a:ext>
              </a:extLst>
            </p:cNvPr>
            <p:cNvCxnSpPr>
              <a:stCxn id="4" idx="4"/>
            </p:cNvCxnSpPr>
            <p:nvPr/>
          </p:nvCxnSpPr>
          <p:spPr>
            <a:xfrm flipH="1">
              <a:off x="3699803" y="3013148"/>
              <a:ext cx="936000"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0A933DE-C76C-4282-A4F9-364D25C3CDED}"/>
                </a:ext>
              </a:extLst>
            </p:cNvPr>
            <p:cNvCxnSpPr>
              <a:cxnSpLocks/>
            </p:cNvCxnSpPr>
            <p:nvPr/>
          </p:nvCxnSpPr>
          <p:spPr>
            <a:xfrm flipH="1">
              <a:off x="4418541" y="3648306"/>
              <a:ext cx="936000"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5AE68C3-6274-4701-9A32-BDAF13D779F3}"/>
                </a:ext>
              </a:extLst>
            </p:cNvPr>
            <p:cNvCxnSpPr>
              <a:cxnSpLocks/>
            </p:cNvCxnSpPr>
            <p:nvPr/>
          </p:nvCxnSpPr>
          <p:spPr>
            <a:xfrm flipH="1">
              <a:off x="5134378" y="4269065"/>
              <a:ext cx="936000"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C2BC0BF7-4CCF-444F-A2DF-46178F0952DC}"/>
                </a:ext>
              </a:extLst>
            </p:cNvPr>
            <p:cNvCxnSpPr>
              <a:cxnSpLocks/>
            </p:cNvCxnSpPr>
            <p:nvPr/>
          </p:nvCxnSpPr>
          <p:spPr>
            <a:xfrm flipH="1">
              <a:off x="5846152" y="4904707"/>
              <a:ext cx="936000"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27EAF92-5306-41B3-8646-2328EB92E745}"/>
                </a:ext>
              </a:extLst>
            </p:cNvPr>
            <p:cNvCxnSpPr>
              <a:stCxn id="34" idx="4"/>
            </p:cNvCxnSpPr>
            <p:nvPr/>
          </p:nvCxnSpPr>
          <p:spPr>
            <a:xfrm flipH="1">
              <a:off x="6578935" y="5546159"/>
              <a:ext cx="936000"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4CD8F70B-DAB5-4103-A9BC-176A7D69EB94}"/>
                </a:ext>
              </a:extLst>
            </p:cNvPr>
            <p:cNvCxnSpPr>
              <a:stCxn id="30" idx="4"/>
            </p:cNvCxnSpPr>
            <p:nvPr/>
          </p:nvCxnSpPr>
          <p:spPr>
            <a:xfrm flipH="1">
              <a:off x="7305433" y="6192779"/>
              <a:ext cx="936000"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CDF8D852-752B-466D-A86C-158FFB76B7F4}"/>
                </a:ext>
              </a:extLst>
            </p:cNvPr>
            <p:cNvSpPr txBox="1"/>
            <p:nvPr/>
          </p:nvSpPr>
          <p:spPr>
            <a:xfrm>
              <a:off x="2461848" y="2803603"/>
              <a:ext cx="1283926" cy="369332"/>
            </a:xfrm>
            <a:prstGeom prst="rect">
              <a:avLst/>
            </a:prstGeom>
            <a:noFill/>
          </p:spPr>
          <p:txBody>
            <a:bodyPr wrap="square" rtlCol="0">
              <a:spAutoFit/>
            </a:bodyPr>
            <a:lstStyle/>
            <a:p>
              <a:pPr algn="r"/>
              <a:r>
                <a:rPr lang="en-IN" dirty="0"/>
                <a:t>500 </a:t>
              </a:r>
              <a:r>
                <a:rPr lang="en-IN" dirty="0" err="1"/>
                <a:t>msec</a:t>
              </a:r>
              <a:endParaRPr lang="en-IN" dirty="0"/>
            </a:p>
          </p:txBody>
        </p:sp>
        <p:sp>
          <p:nvSpPr>
            <p:cNvPr id="65" name="TextBox 64">
              <a:extLst>
                <a:ext uri="{FF2B5EF4-FFF2-40B4-BE49-F238E27FC236}">
                  <a16:creationId xmlns:a16="http://schemas.microsoft.com/office/drawing/2014/main" id="{1BCCBBDC-F62F-4812-AA59-AC01ECF30D44}"/>
                </a:ext>
              </a:extLst>
            </p:cNvPr>
            <p:cNvSpPr txBox="1"/>
            <p:nvPr/>
          </p:nvSpPr>
          <p:spPr>
            <a:xfrm>
              <a:off x="3169019" y="3454691"/>
              <a:ext cx="1283926" cy="369332"/>
            </a:xfrm>
            <a:prstGeom prst="rect">
              <a:avLst/>
            </a:prstGeom>
            <a:noFill/>
          </p:spPr>
          <p:txBody>
            <a:bodyPr wrap="square" rtlCol="0">
              <a:spAutoFit/>
            </a:bodyPr>
            <a:lstStyle/>
            <a:p>
              <a:pPr algn="r"/>
              <a:r>
                <a:rPr lang="en-IN" dirty="0"/>
                <a:t>5000 </a:t>
              </a:r>
              <a:r>
                <a:rPr lang="en-IN" dirty="0" err="1"/>
                <a:t>msec</a:t>
              </a:r>
              <a:endParaRPr lang="en-IN" dirty="0"/>
            </a:p>
          </p:txBody>
        </p:sp>
        <p:sp>
          <p:nvSpPr>
            <p:cNvPr id="66" name="TextBox 65">
              <a:extLst>
                <a:ext uri="{FF2B5EF4-FFF2-40B4-BE49-F238E27FC236}">
                  <a16:creationId xmlns:a16="http://schemas.microsoft.com/office/drawing/2014/main" id="{CDFB84FB-2541-4943-8E28-3EBF23B580F9}"/>
                </a:ext>
              </a:extLst>
            </p:cNvPr>
            <p:cNvSpPr txBox="1"/>
            <p:nvPr/>
          </p:nvSpPr>
          <p:spPr>
            <a:xfrm>
              <a:off x="3898199" y="4071327"/>
              <a:ext cx="1283926" cy="369332"/>
            </a:xfrm>
            <a:prstGeom prst="rect">
              <a:avLst/>
            </a:prstGeom>
            <a:noFill/>
          </p:spPr>
          <p:txBody>
            <a:bodyPr wrap="square" rtlCol="0">
              <a:spAutoFit/>
            </a:bodyPr>
            <a:lstStyle/>
            <a:p>
              <a:pPr algn="r"/>
              <a:r>
                <a:rPr lang="en-IN" dirty="0"/>
                <a:t>250 </a:t>
              </a:r>
              <a:r>
                <a:rPr lang="en-IN" dirty="0" err="1"/>
                <a:t>msec</a:t>
              </a:r>
              <a:endParaRPr lang="en-IN" dirty="0"/>
            </a:p>
          </p:txBody>
        </p:sp>
        <p:sp>
          <p:nvSpPr>
            <p:cNvPr id="67" name="TextBox 66">
              <a:extLst>
                <a:ext uri="{FF2B5EF4-FFF2-40B4-BE49-F238E27FC236}">
                  <a16:creationId xmlns:a16="http://schemas.microsoft.com/office/drawing/2014/main" id="{0E6AD1B5-D9D0-415A-92BF-95012F510D38}"/>
                </a:ext>
              </a:extLst>
            </p:cNvPr>
            <p:cNvSpPr txBox="1"/>
            <p:nvPr/>
          </p:nvSpPr>
          <p:spPr>
            <a:xfrm>
              <a:off x="4641443" y="4716100"/>
              <a:ext cx="1283926" cy="369332"/>
            </a:xfrm>
            <a:prstGeom prst="rect">
              <a:avLst/>
            </a:prstGeom>
            <a:noFill/>
          </p:spPr>
          <p:txBody>
            <a:bodyPr wrap="square" rtlCol="0">
              <a:spAutoFit/>
            </a:bodyPr>
            <a:lstStyle/>
            <a:p>
              <a:pPr algn="r"/>
              <a:r>
                <a:rPr lang="en-IN" dirty="0"/>
                <a:t>1750 </a:t>
              </a:r>
              <a:r>
                <a:rPr lang="en-IN" dirty="0" err="1"/>
                <a:t>msec</a:t>
              </a:r>
              <a:endParaRPr lang="en-IN" dirty="0"/>
            </a:p>
          </p:txBody>
        </p:sp>
        <p:sp>
          <p:nvSpPr>
            <p:cNvPr id="68" name="TextBox 67">
              <a:extLst>
                <a:ext uri="{FF2B5EF4-FFF2-40B4-BE49-F238E27FC236}">
                  <a16:creationId xmlns:a16="http://schemas.microsoft.com/office/drawing/2014/main" id="{43370445-801B-4947-A2D3-C0497E994E0D}"/>
                </a:ext>
              </a:extLst>
            </p:cNvPr>
            <p:cNvSpPr txBox="1"/>
            <p:nvPr/>
          </p:nvSpPr>
          <p:spPr>
            <a:xfrm>
              <a:off x="5328410" y="5346801"/>
              <a:ext cx="1283926" cy="369332"/>
            </a:xfrm>
            <a:prstGeom prst="rect">
              <a:avLst/>
            </a:prstGeom>
            <a:noFill/>
          </p:spPr>
          <p:txBody>
            <a:bodyPr wrap="square" rtlCol="0">
              <a:spAutoFit/>
            </a:bodyPr>
            <a:lstStyle/>
            <a:p>
              <a:pPr algn="r"/>
              <a:r>
                <a:rPr lang="en-IN" dirty="0"/>
                <a:t>250 </a:t>
              </a:r>
              <a:r>
                <a:rPr lang="en-IN" dirty="0" err="1"/>
                <a:t>msec</a:t>
              </a:r>
              <a:endParaRPr lang="en-IN" dirty="0"/>
            </a:p>
          </p:txBody>
        </p:sp>
        <p:sp>
          <p:nvSpPr>
            <p:cNvPr id="69" name="TextBox 68">
              <a:extLst>
                <a:ext uri="{FF2B5EF4-FFF2-40B4-BE49-F238E27FC236}">
                  <a16:creationId xmlns:a16="http://schemas.microsoft.com/office/drawing/2014/main" id="{6B7EF3EE-3CC7-428E-A485-57F5DC75D54C}"/>
                </a:ext>
              </a:extLst>
            </p:cNvPr>
            <p:cNvSpPr txBox="1"/>
            <p:nvPr/>
          </p:nvSpPr>
          <p:spPr>
            <a:xfrm>
              <a:off x="6043522" y="5977500"/>
              <a:ext cx="1283926" cy="369332"/>
            </a:xfrm>
            <a:prstGeom prst="rect">
              <a:avLst/>
            </a:prstGeom>
            <a:noFill/>
          </p:spPr>
          <p:txBody>
            <a:bodyPr wrap="square" rtlCol="0">
              <a:spAutoFit/>
            </a:bodyPr>
            <a:lstStyle/>
            <a:p>
              <a:pPr algn="r"/>
              <a:r>
                <a:rPr lang="en-IN" dirty="0"/>
                <a:t>1250 </a:t>
              </a:r>
              <a:r>
                <a:rPr lang="en-IN" dirty="0" err="1"/>
                <a:t>msec</a:t>
              </a:r>
              <a:endParaRPr lang="en-IN" dirty="0"/>
            </a:p>
          </p:txBody>
        </p:sp>
        <p:sp>
          <p:nvSpPr>
            <p:cNvPr id="70" name="Oval 69">
              <a:extLst>
                <a:ext uri="{FF2B5EF4-FFF2-40B4-BE49-F238E27FC236}">
                  <a16:creationId xmlns:a16="http://schemas.microsoft.com/office/drawing/2014/main" id="{62B81E22-00F8-487B-8317-112184A79A67}"/>
                </a:ext>
              </a:extLst>
            </p:cNvPr>
            <p:cNvSpPr>
              <a:spLocks noChangeAspect="1"/>
            </p:cNvSpPr>
            <p:nvPr/>
          </p:nvSpPr>
          <p:spPr>
            <a:xfrm>
              <a:off x="5165531" y="3660732"/>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549948DA-1686-44E9-A444-92E0BAD4FBCE}"/>
                </a:ext>
              </a:extLst>
            </p:cNvPr>
            <p:cNvSpPr>
              <a:spLocks noChangeAspect="1"/>
            </p:cNvSpPr>
            <p:nvPr/>
          </p:nvSpPr>
          <p:spPr>
            <a:xfrm>
              <a:off x="5317930" y="3773258"/>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CDCA5DA3-3F42-40CC-ABC2-DE4A5FD0E2AC}"/>
                </a:ext>
              </a:extLst>
            </p:cNvPr>
            <p:cNvSpPr>
              <a:spLocks noChangeAspect="1"/>
            </p:cNvSpPr>
            <p:nvPr/>
          </p:nvSpPr>
          <p:spPr>
            <a:xfrm>
              <a:off x="5470330" y="3925658"/>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4607B2BA-A9A3-4872-9C1E-DFCCB10AC3FA}"/>
                </a:ext>
              </a:extLst>
            </p:cNvPr>
            <p:cNvSpPr>
              <a:spLocks noChangeAspect="1"/>
            </p:cNvSpPr>
            <p:nvPr/>
          </p:nvSpPr>
          <p:spPr>
            <a:xfrm>
              <a:off x="5622730" y="4078058"/>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6C7AC0BE-F8AB-4AED-84FD-4B41755A77A0}"/>
                </a:ext>
              </a:extLst>
            </p:cNvPr>
            <p:cNvSpPr>
              <a:spLocks noChangeAspect="1"/>
            </p:cNvSpPr>
            <p:nvPr/>
          </p:nvSpPr>
          <p:spPr>
            <a:xfrm>
              <a:off x="5775130" y="4230458"/>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B2AAE4FA-9EDE-4484-9C84-3882F6FBF071}"/>
                </a:ext>
              </a:extLst>
            </p:cNvPr>
            <p:cNvSpPr>
              <a:spLocks noChangeAspect="1"/>
            </p:cNvSpPr>
            <p:nvPr/>
          </p:nvSpPr>
          <p:spPr>
            <a:xfrm>
              <a:off x="6576937" y="4907583"/>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840EBD53-3C14-427E-AAEC-2A8EB8B8CC7B}"/>
                </a:ext>
              </a:extLst>
            </p:cNvPr>
            <p:cNvSpPr>
              <a:spLocks noChangeAspect="1"/>
            </p:cNvSpPr>
            <p:nvPr/>
          </p:nvSpPr>
          <p:spPr>
            <a:xfrm>
              <a:off x="6729337" y="5059983"/>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AE1BD44D-8908-4C26-B172-B02C7D2E3E24}"/>
                </a:ext>
              </a:extLst>
            </p:cNvPr>
            <p:cNvSpPr>
              <a:spLocks noChangeAspect="1"/>
            </p:cNvSpPr>
            <p:nvPr/>
          </p:nvSpPr>
          <p:spPr>
            <a:xfrm>
              <a:off x="6881736" y="5212383"/>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DE7BE750-C21E-48AB-905F-F298B22AD1DA}"/>
                </a:ext>
              </a:extLst>
            </p:cNvPr>
            <p:cNvSpPr>
              <a:spLocks noChangeAspect="1"/>
            </p:cNvSpPr>
            <p:nvPr/>
          </p:nvSpPr>
          <p:spPr>
            <a:xfrm>
              <a:off x="7034136" y="5364783"/>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5F61BD0D-3DF9-42E3-AF5A-0EE6C461A6C9}"/>
                </a:ext>
              </a:extLst>
            </p:cNvPr>
            <p:cNvSpPr>
              <a:spLocks noChangeAspect="1"/>
            </p:cNvSpPr>
            <p:nvPr/>
          </p:nvSpPr>
          <p:spPr>
            <a:xfrm>
              <a:off x="7186536" y="5517183"/>
              <a:ext cx="36000" cy="359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2" name="Callout: Line with Accent Bar 81">
              <a:extLst>
                <a:ext uri="{FF2B5EF4-FFF2-40B4-BE49-F238E27FC236}">
                  <a16:creationId xmlns:a16="http://schemas.microsoft.com/office/drawing/2014/main" id="{0207DCDB-F42B-4973-A46D-DD70004EED48}"/>
                </a:ext>
              </a:extLst>
            </p:cNvPr>
            <p:cNvSpPr/>
            <p:nvPr/>
          </p:nvSpPr>
          <p:spPr>
            <a:xfrm>
              <a:off x="6957506" y="3238946"/>
              <a:ext cx="1786530" cy="308840"/>
            </a:xfrm>
            <a:prstGeom prst="accentCallout1">
              <a:avLst>
                <a:gd name="adj1" fmla="val 18750"/>
                <a:gd name="adj2" fmla="val 2341"/>
                <a:gd name="adj3" fmla="val 112500"/>
                <a:gd name="adj4" fmla="val -383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Shift Attention</a:t>
              </a:r>
            </a:p>
          </p:txBody>
        </p:sp>
        <p:sp>
          <p:nvSpPr>
            <p:cNvPr id="83" name="Callout: Line with Accent Bar 82">
              <a:extLst>
                <a:ext uri="{FF2B5EF4-FFF2-40B4-BE49-F238E27FC236}">
                  <a16:creationId xmlns:a16="http://schemas.microsoft.com/office/drawing/2014/main" id="{BDA4E600-5CF9-4A96-946D-84A69FCAAB0F}"/>
                </a:ext>
              </a:extLst>
            </p:cNvPr>
            <p:cNvSpPr/>
            <p:nvPr/>
          </p:nvSpPr>
          <p:spPr>
            <a:xfrm>
              <a:off x="7462409" y="3757874"/>
              <a:ext cx="1786528" cy="340441"/>
            </a:xfrm>
            <a:prstGeom prst="accentCallout1">
              <a:avLst>
                <a:gd name="adj1" fmla="val 18750"/>
                <a:gd name="adj2" fmla="val 3093"/>
                <a:gd name="adj3" fmla="val 140078"/>
                <a:gd name="adj4" fmla="val -4576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Respond ‘Odd’</a:t>
              </a:r>
            </a:p>
          </p:txBody>
        </p:sp>
      </p:grpSp>
      <p:sp>
        <p:nvSpPr>
          <p:cNvPr id="86" name="TextBox 85">
            <a:extLst>
              <a:ext uri="{FF2B5EF4-FFF2-40B4-BE49-F238E27FC236}">
                <a16:creationId xmlns:a16="http://schemas.microsoft.com/office/drawing/2014/main" id="{1A2DAEEA-0FAA-495E-9757-F9CA21F4BDE0}"/>
              </a:ext>
            </a:extLst>
          </p:cNvPr>
          <p:cNvSpPr txBox="1"/>
          <p:nvPr/>
        </p:nvSpPr>
        <p:spPr>
          <a:xfrm>
            <a:off x="1406648" y="2540212"/>
            <a:ext cx="3504624" cy="3693319"/>
          </a:xfrm>
          <a:prstGeom prst="rect">
            <a:avLst/>
          </a:prstGeom>
          <a:noFill/>
        </p:spPr>
        <p:txBody>
          <a:bodyPr wrap="square" rtlCol="0">
            <a:spAutoFit/>
          </a:bodyPr>
          <a:lstStyle/>
          <a:p>
            <a:pPr marL="342900" indent="-342900">
              <a:buFont typeface="+mj-lt"/>
              <a:buAutoNum type="arabicPeriod"/>
            </a:pPr>
            <a:r>
              <a:rPr lang="en-IN" dirty="0"/>
              <a:t>An asterisk appears on the screen for 500 </a:t>
            </a:r>
            <a:r>
              <a:rPr lang="en-IN" dirty="0" err="1"/>
              <a:t>msec</a:t>
            </a:r>
            <a:endParaRPr lang="en-IN" dirty="0"/>
          </a:p>
          <a:p>
            <a:pPr marL="342900" indent="-342900">
              <a:buFont typeface="+mj-lt"/>
              <a:buAutoNum type="arabicPeriod"/>
            </a:pPr>
            <a:r>
              <a:rPr lang="en-IN" dirty="0"/>
              <a:t>This is followed by numbers on both sides for 5 sec</a:t>
            </a:r>
          </a:p>
          <a:p>
            <a:pPr marL="342900" indent="-342900">
              <a:buFont typeface="+mj-lt"/>
              <a:buAutoNum type="arabicPeriod"/>
            </a:pPr>
            <a:r>
              <a:rPr lang="en-IN" dirty="0"/>
              <a:t>A letter appears on the side of the asterisk for 250 </a:t>
            </a:r>
            <a:r>
              <a:rPr lang="en-IN" dirty="0" err="1"/>
              <a:t>msec</a:t>
            </a:r>
            <a:endParaRPr lang="en-IN" dirty="0"/>
          </a:p>
          <a:p>
            <a:pPr marL="342900" indent="-342900">
              <a:buFont typeface="+mj-lt"/>
              <a:buAutoNum type="arabicPeriod"/>
            </a:pPr>
            <a:r>
              <a:rPr lang="en-IN" dirty="0"/>
              <a:t>This is followed by an odd/even train, either on the same or opposite side of the letter for 2 sec, during which the participant has to respond</a:t>
            </a:r>
          </a:p>
          <a:p>
            <a:pPr marL="342900" indent="-342900">
              <a:buFont typeface="+mj-lt"/>
              <a:buAutoNum type="arabicPeriod"/>
            </a:pPr>
            <a:r>
              <a:rPr lang="en-IN" dirty="0"/>
              <a:t>This followed by an intertrial interval of 1250 msec.</a:t>
            </a:r>
          </a:p>
        </p:txBody>
      </p:sp>
    </p:spTree>
    <p:extLst>
      <p:ext uri="{BB962C8B-B14F-4D97-AF65-F5344CB8AC3E}">
        <p14:creationId xmlns:p14="http://schemas.microsoft.com/office/powerpoint/2010/main" val="162229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222F-C4C8-46B4-95D9-0BFA5BF2DB4C}"/>
              </a:ext>
            </a:extLst>
          </p:cNvPr>
          <p:cNvSpPr>
            <a:spLocks noGrp="1"/>
          </p:cNvSpPr>
          <p:nvPr>
            <p:ph type="title"/>
          </p:nvPr>
        </p:nvSpPr>
        <p:spPr/>
        <p:txBody>
          <a:bodyPr/>
          <a:lstStyle/>
          <a:p>
            <a:r>
              <a:rPr lang="en-IN" dirty="0"/>
              <a:t>User Case of function </a:t>
            </a:r>
            <a:r>
              <a:rPr lang="en-IN" dirty="0" err="1"/>
              <a:t>OddEven</a:t>
            </a:r>
            <a:r>
              <a:rPr lang="en-IN" dirty="0"/>
              <a:t>()</a:t>
            </a:r>
          </a:p>
        </p:txBody>
      </p:sp>
      <p:grpSp>
        <p:nvGrpSpPr>
          <p:cNvPr id="58" name="Group 57">
            <a:extLst>
              <a:ext uri="{FF2B5EF4-FFF2-40B4-BE49-F238E27FC236}">
                <a16:creationId xmlns:a16="http://schemas.microsoft.com/office/drawing/2014/main" id="{625EC82C-8248-4A67-ABBF-DC60277A361E}"/>
              </a:ext>
            </a:extLst>
          </p:cNvPr>
          <p:cNvGrpSpPr/>
          <p:nvPr/>
        </p:nvGrpSpPr>
        <p:grpSpPr>
          <a:xfrm>
            <a:off x="5547360" y="3032864"/>
            <a:ext cx="1097280" cy="2255258"/>
            <a:chOff x="5308210" y="3041620"/>
            <a:chExt cx="1097280" cy="2255258"/>
          </a:xfrm>
        </p:grpSpPr>
        <p:sp>
          <p:nvSpPr>
            <p:cNvPr id="6" name="Oval 5">
              <a:extLst>
                <a:ext uri="{FF2B5EF4-FFF2-40B4-BE49-F238E27FC236}">
                  <a16:creationId xmlns:a16="http://schemas.microsoft.com/office/drawing/2014/main" id="{6965CA75-E7F5-4ED7-B703-BDDB079E858E}"/>
                </a:ext>
              </a:extLst>
            </p:cNvPr>
            <p:cNvSpPr/>
            <p:nvPr/>
          </p:nvSpPr>
          <p:spPr>
            <a:xfrm>
              <a:off x="5308210" y="3041620"/>
              <a:ext cx="1097280" cy="22552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D9E19E8-AD05-4348-8C03-9D76569C450B}"/>
                </a:ext>
              </a:extLst>
            </p:cNvPr>
            <p:cNvSpPr txBox="1"/>
            <p:nvPr/>
          </p:nvSpPr>
          <p:spPr>
            <a:xfrm>
              <a:off x="5549073" y="3041620"/>
              <a:ext cx="615553" cy="2255258"/>
            </a:xfrm>
            <a:prstGeom prst="rect">
              <a:avLst/>
            </a:prstGeom>
            <a:noFill/>
          </p:spPr>
          <p:txBody>
            <a:bodyPr vert="vert" wrap="square" rtlCol="0">
              <a:spAutoFit/>
            </a:bodyPr>
            <a:lstStyle/>
            <a:p>
              <a:pPr algn="ctr"/>
              <a:r>
                <a:rPr lang="en-IN" sz="2800" dirty="0">
                  <a:solidFill>
                    <a:schemeClr val="bg1"/>
                  </a:solidFill>
                </a:rPr>
                <a:t>ODD/EVEN</a:t>
              </a:r>
            </a:p>
          </p:txBody>
        </p:sp>
      </p:grpSp>
      <p:sp>
        <p:nvSpPr>
          <p:cNvPr id="8" name="Rectangle: Rounded Corners 7">
            <a:extLst>
              <a:ext uri="{FF2B5EF4-FFF2-40B4-BE49-F238E27FC236}">
                <a16:creationId xmlns:a16="http://schemas.microsoft.com/office/drawing/2014/main" id="{9AF334BD-C03F-4C10-BD0F-4E4127CECF8E}"/>
              </a:ext>
            </a:extLst>
          </p:cNvPr>
          <p:cNvSpPr/>
          <p:nvPr/>
        </p:nvSpPr>
        <p:spPr>
          <a:xfrm>
            <a:off x="7863842" y="2672862"/>
            <a:ext cx="2808000"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5D5C439-7118-4242-B98E-2D2023480C46}"/>
              </a:ext>
            </a:extLst>
          </p:cNvPr>
          <p:cNvSpPr/>
          <p:nvPr/>
        </p:nvSpPr>
        <p:spPr>
          <a:xfrm>
            <a:off x="7863841" y="4354442"/>
            <a:ext cx="2808000"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67B3EF72-5E08-4AAF-88AE-BBA8F5C9F4B3}"/>
              </a:ext>
            </a:extLst>
          </p:cNvPr>
          <p:cNvSpPr/>
          <p:nvPr/>
        </p:nvSpPr>
        <p:spPr>
          <a:xfrm>
            <a:off x="7863841" y="3513652"/>
            <a:ext cx="2808000"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1DEEC34C-3CFA-4C77-AE14-BF2D036EA1D3}"/>
              </a:ext>
            </a:extLst>
          </p:cNvPr>
          <p:cNvSpPr/>
          <p:nvPr/>
        </p:nvSpPr>
        <p:spPr>
          <a:xfrm>
            <a:off x="7863839" y="5195232"/>
            <a:ext cx="2808000"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447699F-84FF-4997-AC05-69D1FB41ACFA}"/>
              </a:ext>
            </a:extLst>
          </p:cNvPr>
          <p:cNvSpPr txBox="1"/>
          <p:nvPr/>
        </p:nvSpPr>
        <p:spPr>
          <a:xfrm>
            <a:off x="7881343" y="2848196"/>
            <a:ext cx="2808000" cy="369332"/>
          </a:xfrm>
          <a:prstGeom prst="rect">
            <a:avLst/>
          </a:prstGeom>
          <a:noFill/>
        </p:spPr>
        <p:txBody>
          <a:bodyPr wrap="square" rtlCol="0">
            <a:spAutoFit/>
          </a:bodyPr>
          <a:lstStyle/>
          <a:p>
            <a:pPr algn="ctr"/>
            <a:r>
              <a:rPr lang="en-IN" dirty="0"/>
              <a:t>Odd on right, normal on left</a:t>
            </a:r>
          </a:p>
        </p:txBody>
      </p:sp>
      <p:sp>
        <p:nvSpPr>
          <p:cNvPr id="16" name="TextBox 15">
            <a:extLst>
              <a:ext uri="{FF2B5EF4-FFF2-40B4-BE49-F238E27FC236}">
                <a16:creationId xmlns:a16="http://schemas.microsoft.com/office/drawing/2014/main" id="{379F8C34-9E5D-4C92-A543-B7DA10C57AE8}"/>
              </a:ext>
            </a:extLst>
          </p:cNvPr>
          <p:cNvSpPr txBox="1"/>
          <p:nvPr/>
        </p:nvSpPr>
        <p:spPr>
          <a:xfrm>
            <a:off x="7856640" y="3688986"/>
            <a:ext cx="2808000" cy="369332"/>
          </a:xfrm>
          <a:prstGeom prst="rect">
            <a:avLst/>
          </a:prstGeom>
          <a:noFill/>
        </p:spPr>
        <p:txBody>
          <a:bodyPr wrap="square" rtlCol="0">
            <a:spAutoFit/>
          </a:bodyPr>
          <a:lstStyle/>
          <a:p>
            <a:pPr algn="ctr"/>
            <a:r>
              <a:rPr lang="en-IN" dirty="0"/>
              <a:t>Even on right, normal on left</a:t>
            </a:r>
          </a:p>
        </p:txBody>
      </p:sp>
      <p:sp>
        <p:nvSpPr>
          <p:cNvPr id="17" name="TextBox 16">
            <a:extLst>
              <a:ext uri="{FF2B5EF4-FFF2-40B4-BE49-F238E27FC236}">
                <a16:creationId xmlns:a16="http://schemas.microsoft.com/office/drawing/2014/main" id="{2084696A-A558-4A58-9FC7-4066714C5F8A}"/>
              </a:ext>
            </a:extLst>
          </p:cNvPr>
          <p:cNvSpPr txBox="1"/>
          <p:nvPr/>
        </p:nvSpPr>
        <p:spPr>
          <a:xfrm>
            <a:off x="7863838" y="4543844"/>
            <a:ext cx="2808000" cy="369332"/>
          </a:xfrm>
          <a:prstGeom prst="rect">
            <a:avLst/>
          </a:prstGeom>
          <a:noFill/>
        </p:spPr>
        <p:txBody>
          <a:bodyPr wrap="square" rtlCol="0">
            <a:spAutoFit/>
          </a:bodyPr>
          <a:lstStyle/>
          <a:p>
            <a:pPr algn="ctr"/>
            <a:r>
              <a:rPr lang="en-IN" dirty="0"/>
              <a:t>Odd on left, normal on right</a:t>
            </a:r>
          </a:p>
        </p:txBody>
      </p:sp>
      <p:sp>
        <p:nvSpPr>
          <p:cNvPr id="18" name="TextBox 17">
            <a:extLst>
              <a:ext uri="{FF2B5EF4-FFF2-40B4-BE49-F238E27FC236}">
                <a16:creationId xmlns:a16="http://schemas.microsoft.com/office/drawing/2014/main" id="{F2E28CFC-BE1E-4977-A34B-4EA84FE5E76E}"/>
              </a:ext>
            </a:extLst>
          </p:cNvPr>
          <p:cNvSpPr txBox="1"/>
          <p:nvPr/>
        </p:nvSpPr>
        <p:spPr>
          <a:xfrm>
            <a:off x="7849989" y="5370566"/>
            <a:ext cx="2808000" cy="369332"/>
          </a:xfrm>
          <a:prstGeom prst="rect">
            <a:avLst/>
          </a:prstGeom>
          <a:noFill/>
        </p:spPr>
        <p:txBody>
          <a:bodyPr wrap="square" rtlCol="0">
            <a:spAutoFit/>
          </a:bodyPr>
          <a:lstStyle/>
          <a:p>
            <a:pPr algn="ctr"/>
            <a:r>
              <a:rPr lang="en-IN" dirty="0"/>
              <a:t>Even on left, normal on right</a:t>
            </a:r>
          </a:p>
        </p:txBody>
      </p:sp>
      <p:cxnSp>
        <p:nvCxnSpPr>
          <p:cNvPr id="20" name="Straight Arrow Connector 19">
            <a:extLst>
              <a:ext uri="{FF2B5EF4-FFF2-40B4-BE49-F238E27FC236}">
                <a16:creationId xmlns:a16="http://schemas.microsoft.com/office/drawing/2014/main" id="{CEFBDA5E-882B-49FC-A908-54BC225A3A0F}"/>
              </a:ext>
            </a:extLst>
          </p:cNvPr>
          <p:cNvCxnSpPr>
            <a:stCxn id="6" idx="7"/>
            <a:endCxn id="14" idx="1"/>
          </p:cNvCxnSpPr>
          <p:nvPr/>
        </p:nvCxnSpPr>
        <p:spPr>
          <a:xfrm flipV="1">
            <a:off x="6483947" y="3032862"/>
            <a:ext cx="1397396" cy="330277"/>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E3AAC17-6CCD-46E3-B67C-E508EF36FE96}"/>
              </a:ext>
            </a:extLst>
          </p:cNvPr>
          <p:cNvCxnSpPr>
            <a:cxnSpLocks/>
            <a:endCxn id="16" idx="1"/>
          </p:cNvCxnSpPr>
          <p:nvPr/>
        </p:nvCxnSpPr>
        <p:spPr>
          <a:xfrm>
            <a:off x="6618851" y="3869310"/>
            <a:ext cx="1237789" cy="4342"/>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691491B-6458-4367-96F9-B371C2D07C57}"/>
              </a:ext>
            </a:extLst>
          </p:cNvPr>
          <p:cNvCxnSpPr>
            <a:stCxn id="6" idx="5"/>
            <a:endCxn id="18" idx="1"/>
          </p:cNvCxnSpPr>
          <p:nvPr/>
        </p:nvCxnSpPr>
        <p:spPr>
          <a:xfrm>
            <a:off x="6483947" y="4957847"/>
            <a:ext cx="1366042" cy="597385"/>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3D1A352-861B-4CDE-B283-FC9054D1DB5B}"/>
              </a:ext>
            </a:extLst>
          </p:cNvPr>
          <p:cNvCxnSpPr>
            <a:cxnSpLocks/>
          </p:cNvCxnSpPr>
          <p:nvPr/>
        </p:nvCxnSpPr>
        <p:spPr>
          <a:xfrm>
            <a:off x="6618851" y="4511366"/>
            <a:ext cx="1248571" cy="217144"/>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09DDBC6B-0D03-4AC6-BE32-9B4237C6E220}"/>
              </a:ext>
            </a:extLst>
          </p:cNvPr>
          <p:cNvGrpSpPr/>
          <p:nvPr/>
        </p:nvGrpSpPr>
        <p:grpSpPr>
          <a:xfrm>
            <a:off x="2625961" y="2489736"/>
            <a:ext cx="1636546" cy="820585"/>
            <a:chOff x="633046" y="1540167"/>
            <a:chExt cx="1636546" cy="939264"/>
          </a:xfrm>
        </p:grpSpPr>
        <p:sp>
          <p:nvSpPr>
            <p:cNvPr id="33" name="Hexagon 32">
              <a:extLst>
                <a:ext uri="{FF2B5EF4-FFF2-40B4-BE49-F238E27FC236}">
                  <a16:creationId xmlns:a16="http://schemas.microsoft.com/office/drawing/2014/main" id="{E60FFF6D-84FD-4068-A1E6-C45369F895EF}"/>
                </a:ext>
              </a:extLst>
            </p:cNvPr>
            <p:cNvSpPr/>
            <p:nvPr/>
          </p:nvSpPr>
          <p:spPr>
            <a:xfrm>
              <a:off x="633046" y="1540167"/>
              <a:ext cx="1636546" cy="939264"/>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16471C66-6965-4546-8058-C433A52D8713}"/>
                </a:ext>
              </a:extLst>
            </p:cNvPr>
            <p:cNvSpPr txBox="1"/>
            <p:nvPr/>
          </p:nvSpPr>
          <p:spPr>
            <a:xfrm>
              <a:off x="861517" y="1643661"/>
              <a:ext cx="1201094" cy="707886"/>
            </a:xfrm>
            <a:prstGeom prst="rect">
              <a:avLst/>
            </a:prstGeom>
            <a:noFill/>
          </p:spPr>
          <p:txBody>
            <a:bodyPr wrap="square" rtlCol="0">
              <a:spAutoFit/>
            </a:bodyPr>
            <a:lstStyle/>
            <a:p>
              <a:pPr algn="ctr"/>
              <a:r>
                <a:rPr lang="en-IN" sz="2000" dirty="0">
                  <a:solidFill>
                    <a:schemeClr val="bg1"/>
                  </a:solidFill>
                </a:rPr>
                <a:t>Choice of letter</a:t>
              </a:r>
            </a:p>
          </p:txBody>
        </p:sp>
      </p:grpSp>
      <p:grpSp>
        <p:nvGrpSpPr>
          <p:cNvPr id="37" name="Group 36">
            <a:extLst>
              <a:ext uri="{FF2B5EF4-FFF2-40B4-BE49-F238E27FC236}">
                <a16:creationId xmlns:a16="http://schemas.microsoft.com/office/drawing/2014/main" id="{7F858BBA-7DB8-4093-85B1-5402209011CB}"/>
              </a:ext>
            </a:extLst>
          </p:cNvPr>
          <p:cNvGrpSpPr/>
          <p:nvPr/>
        </p:nvGrpSpPr>
        <p:grpSpPr>
          <a:xfrm>
            <a:off x="1478660" y="3414806"/>
            <a:ext cx="2182985" cy="820586"/>
            <a:chOff x="633046" y="1540167"/>
            <a:chExt cx="1636546" cy="939264"/>
          </a:xfrm>
        </p:grpSpPr>
        <p:sp>
          <p:nvSpPr>
            <p:cNvPr id="38" name="Hexagon 37">
              <a:extLst>
                <a:ext uri="{FF2B5EF4-FFF2-40B4-BE49-F238E27FC236}">
                  <a16:creationId xmlns:a16="http://schemas.microsoft.com/office/drawing/2014/main" id="{B644BA38-0511-4EC3-A29C-C25B3523CA8C}"/>
                </a:ext>
              </a:extLst>
            </p:cNvPr>
            <p:cNvSpPr/>
            <p:nvPr/>
          </p:nvSpPr>
          <p:spPr>
            <a:xfrm>
              <a:off x="633046" y="1540167"/>
              <a:ext cx="1636546" cy="939264"/>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E9EFD857-1962-45EC-BB96-6749F20536F9}"/>
                </a:ext>
              </a:extLst>
            </p:cNvPr>
            <p:cNvSpPr txBox="1"/>
            <p:nvPr/>
          </p:nvSpPr>
          <p:spPr>
            <a:xfrm>
              <a:off x="861517" y="1627558"/>
              <a:ext cx="1201094" cy="810265"/>
            </a:xfrm>
            <a:prstGeom prst="rect">
              <a:avLst/>
            </a:prstGeom>
            <a:noFill/>
          </p:spPr>
          <p:txBody>
            <a:bodyPr wrap="square" rtlCol="0">
              <a:spAutoFit/>
            </a:bodyPr>
            <a:lstStyle/>
            <a:p>
              <a:pPr algn="ctr"/>
              <a:r>
                <a:rPr lang="en-IN" sz="2000" dirty="0">
                  <a:solidFill>
                    <a:schemeClr val="bg1"/>
                  </a:solidFill>
                </a:rPr>
                <a:t>Choice of number type</a:t>
              </a:r>
            </a:p>
          </p:txBody>
        </p:sp>
      </p:grpSp>
      <p:grpSp>
        <p:nvGrpSpPr>
          <p:cNvPr id="40" name="Group 39">
            <a:extLst>
              <a:ext uri="{FF2B5EF4-FFF2-40B4-BE49-F238E27FC236}">
                <a16:creationId xmlns:a16="http://schemas.microsoft.com/office/drawing/2014/main" id="{E5D225DB-8C1B-44D1-9FF2-21F29AA75C22}"/>
              </a:ext>
            </a:extLst>
          </p:cNvPr>
          <p:cNvGrpSpPr/>
          <p:nvPr/>
        </p:nvGrpSpPr>
        <p:grpSpPr>
          <a:xfrm>
            <a:off x="1498902" y="4374646"/>
            <a:ext cx="2182985" cy="820586"/>
            <a:chOff x="633046" y="1540167"/>
            <a:chExt cx="1636546" cy="939264"/>
          </a:xfrm>
        </p:grpSpPr>
        <p:sp>
          <p:nvSpPr>
            <p:cNvPr id="41" name="Hexagon 40">
              <a:extLst>
                <a:ext uri="{FF2B5EF4-FFF2-40B4-BE49-F238E27FC236}">
                  <a16:creationId xmlns:a16="http://schemas.microsoft.com/office/drawing/2014/main" id="{E6A511C3-FEE6-4304-8720-5FAD0CE463FB}"/>
                </a:ext>
              </a:extLst>
            </p:cNvPr>
            <p:cNvSpPr/>
            <p:nvPr/>
          </p:nvSpPr>
          <p:spPr>
            <a:xfrm>
              <a:off x="633046" y="1540167"/>
              <a:ext cx="1636546" cy="939264"/>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8C3ADC23-DCF9-4F9B-B635-4EFDFD0472B8}"/>
                </a:ext>
              </a:extLst>
            </p:cNvPr>
            <p:cNvSpPr txBox="1"/>
            <p:nvPr/>
          </p:nvSpPr>
          <p:spPr>
            <a:xfrm>
              <a:off x="861517" y="1611455"/>
              <a:ext cx="1201094" cy="810264"/>
            </a:xfrm>
            <a:prstGeom prst="rect">
              <a:avLst/>
            </a:prstGeom>
            <a:noFill/>
          </p:spPr>
          <p:txBody>
            <a:bodyPr wrap="square" rtlCol="0">
              <a:spAutoFit/>
            </a:bodyPr>
            <a:lstStyle/>
            <a:p>
              <a:pPr algn="ctr"/>
              <a:r>
                <a:rPr lang="en-IN" sz="2000" dirty="0">
                  <a:solidFill>
                    <a:schemeClr val="bg1"/>
                  </a:solidFill>
                </a:rPr>
                <a:t>Main circular stimulus</a:t>
              </a:r>
            </a:p>
          </p:txBody>
        </p:sp>
      </p:grpSp>
      <p:grpSp>
        <p:nvGrpSpPr>
          <p:cNvPr id="43" name="Group 42">
            <a:extLst>
              <a:ext uri="{FF2B5EF4-FFF2-40B4-BE49-F238E27FC236}">
                <a16:creationId xmlns:a16="http://schemas.microsoft.com/office/drawing/2014/main" id="{998510A4-7551-4F85-8302-0BFD4E658478}"/>
              </a:ext>
            </a:extLst>
          </p:cNvPr>
          <p:cNvGrpSpPr/>
          <p:nvPr/>
        </p:nvGrpSpPr>
        <p:grpSpPr>
          <a:xfrm>
            <a:off x="2230045" y="5329605"/>
            <a:ext cx="2032462" cy="820585"/>
            <a:chOff x="633046" y="1540167"/>
            <a:chExt cx="1636546" cy="939264"/>
          </a:xfrm>
        </p:grpSpPr>
        <p:sp>
          <p:nvSpPr>
            <p:cNvPr id="44" name="Hexagon 43">
              <a:extLst>
                <a:ext uri="{FF2B5EF4-FFF2-40B4-BE49-F238E27FC236}">
                  <a16:creationId xmlns:a16="http://schemas.microsoft.com/office/drawing/2014/main" id="{E88B7791-F6C2-4A6E-80B2-5663FFF80667}"/>
                </a:ext>
              </a:extLst>
            </p:cNvPr>
            <p:cNvSpPr/>
            <p:nvPr/>
          </p:nvSpPr>
          <p:spPr>
            <a:xfrm>
              <a:off x="633046" y="1540167"/>
              <a:ext cx="1636546" cy="939264"/>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8CD7669B-4225-47C1-8F69-9A3C2B8FB5E8}"/>
                </a:ext>
              </a:extLst>
            </p:cNvPr>
            <p:cNvSpPr txBox="1"/>
            <p:nvPr/>
          </p:nvSpPr>
          <p:spPr>
            <a:xfrm>
              <a:off x="861517" y="1627558"/>
              <a:ext cx="1201094" cy="810266"/>
            </a:xfrm>
            <a:prstGeom prst="rect">
              <a:avLst/>
            </a:prstGeom>
            <a:noFill/>
          </p:spPr>
          <p:txBody>
            <a:bodyPr wrap="square" rtlCol="0">
              <a:spAutoFit/>
            </a:bodyPr>
            <a:lstStyle/>
            <a:p>
              <a:pPr algn="ctr"/>
              <a:r>
                <a:rPr lang="en-IN" sz="2000" dirty="0">
                  <a:solidFill>
                    <a:schemeClr val="bg1"/>
                  </a:solidFill>
                </a:rPr>
                <a:t>Trains from</a:t>
              </a:r>
            </a:p>
            <a:p>
              <a:pPr algn="ctr"/>
              <a:r>
                <a:rPr lang="en-IN" sz="2000" dirty="0">
                  <a:solidFill>
                    <a:schemeClr val="bg1"/>
                  </a:solidFill>
                </a:rPr>
                <a:t>sequence.py</a:t>
              </a:r>
            </a:p>
          </p:txBody>
        </p:sp>
      </p:grpSp>
      <p:cxnSp>
        <p:nvCxnSpPr>
          <p:cNvPr id="47" name="Straight Arrow Connector 46">
            <a:extLst>
              <a:ext uri="{FF2B5EF4-FFF2-40B4-BE49-F238E27FC236}">
                <a16:creationId xmlns:a16="http://schemas.microsoft.com/office/drawing/2014/main" id="{D8EBCE04-C64D-4C52-8020-EB35EB4B9019}"/>
              </a:ext>
            </a:extLst>
          </p:cNvPr>
          <p:cNvCxnSpPr>
            <a:stCxn id="33" idx="0"/>
            <a:endCxn id="6" idx="1"/>
          </p:cNvCxnSpPr>
          <p:nvPr/>
        </p:nvCxnSpPr>
        <p:spPr>
          <a:xfrm>
            <a:off x="4262507" y="2900029"/>
            <a:ext cx="1445546" cy="46311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97E7154-E23F-4CD4-B590-55ACDF9BE719}"/>
              </a:ext>
            </a:extLst>
          </p:cNvPr>
          <p:cNvCxnSpPr>
            <a:cxnSpLocks/>
            <a:stCxn id="38" idx="0"/>
          </p:cNvCxnSpPr>
          <p:nvPr/>
        </p:nvCxnSpPr>
        <p:spPr>
          <a:xfrm>
            <a:off x="3661645" y="3825099"/>
            <a:ext cx="1911503" cy="7097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CCD5C29D-15DD-4693-8309-9C1CDE9C7DDB}"/>
              </a:ext>
            </a:extLst>
          </p:cNvPr>
          <p:cNvCxnSpPr>
            <a:cxnSpLocks/>
            <a:stCxn id="41" idx="0"/>
          </p:cNvCxnSpPr>
          <p:nvPr/>
        </p:nvCxnSpPr>
        <p:spPr>
          <a:xfrm flipV="1">
            <a:off x="3681887" y="4484608"/>
            <a:ext cx="1891261" cy="300331"/>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B091ADF-B72D-4DE9-BA13-021A4CDB3B65}"/>
              </a:ext>
            </a:extLst>
          </p:cNvPr>
          <p:cNvCxnSpPr>
            <a:stCxn id="44" idx="0"/>
            <a:endCxn id="6" idx="3"/>
          </p:cNvCxnSpPr>
          <p:nvPr/>
        </p:nvCxnSpPr>
        <p:spPr>
          <a:xfrm flipV="1">
            <a:off x="4262507" y="4957847"/>
            <a:ext cx="1445546" cy="782051"/>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88527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206</TotalTime>
  <Words>434</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Strategic Adaptation in Attentional Flexibility</vt:lpstr>
      <vt:lpstr>Background</vt:lpstr>
      <vt:lpstr>Some terms used in the code</vt:lpstr>
      <vt:lpstr>Verbal Instructions of each Trial</vt:lpstr>
      <vt:lpstr>Task User Case</vt:lpstr>
      <vt:lpstr>User Case of function OddEven()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Adaptation in Attentional Flexibility</dc:title>
  <dc:creator>Stuti Gupta</dc:creator>
  <cp:lastModifiedBy>Stuti Gupta</cp:lastModifiedBy>
  <cp:revision>20</cp:revision>
  <dcterms:created xsi:type="dcterms:W3CDTF">2020-04-28T03:27:38Z</dcterms:created>
  <dcterms:modified xsi:type="dcterms:W3CDTF">2020-04-28T06:53:38Z</dcterms:modified>
</cp:coreProperties>
</file>