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Economica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conomica-bold.fntdata"/><Relationship Id="rId12" Type="http://schemas.openxmlformats.org/officeDocument/2006/relationships/slide" Target="slides/slide7.xml"/><Relationship Id="rId34" Type="http://schemas.openxmlformats.org/officeDocument/2006/relationships/font" Target="fonts/Economica-regular.fntdata"/><Relationship Id="rId15" Type="http://schemas.openxmlformats.org/officeDocument/2006/relationships/slide" Target="slides/slide10.xml"/><Relationship Id="rId37" Type="http://schemas.openxmlformats.org/officeDocument/2006/relationships/font" Target="fonts/Economica-boldItalic.fntdata"/><Relationship Id="rId14" Type="http://schemas.openxmlformats.org/officeDocument/2006/relationships/slide" Target="slides/slide9.xml"/><Relationship Id="rId36" Type="http://schemas.openxmlformats.org/officeDocument/2006/relationships/font" Target="fonts/Economica-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10139756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10139756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65b0a4e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65b0a4e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1013975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11013975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147dd5fd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147dd5f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Some Interesting Variable Results + Key Variables for Future Marketing Campaign to focus on: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Duration is very important. The longer the phone call the better.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Month = some months are very positive, some are very negative, regular seasonality does not seem to be the explanation.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Poutcomesuccess = if the previous marketing campaign was a success with this client than it is more likely this one will be successful as well.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Education = Low Mid and Unknown Education are all less likely to make a deposit than high education.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30cd5a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130cd5a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Some Interesting Variable Results + Key Variables for Future Marketing Campaign to focus on: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Duration is very important. The longer the phone call the better.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Month = some months are very positive, some are very negative, regular seasonality does not seem to be the explanation.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Poutcomesuccess = if the previous marketing campaign was a success with this client than it is more likely this one will be successful as well.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Education = Low Mid and Unknown Education are all less likely to make a deposit than high education.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1013975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11013975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accuracy for the Logistic Regression is strong at 89.35%, and the precision and recall is so and so.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165b0a4e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165b0a4e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165b0a4eb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165b0a4eb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11013975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11013975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green ones are the ones we’d focus on in a future campaign: these 3 groups are: if the euribor is lesser than 1.2, the duration of the call is long, and the previous outcome was a success or CPI (aka inflation) is low, then focus your time on that client.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130cd5a6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130cd5a6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101397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101397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11013975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11013975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accuracy of the decision tree is slightly stronger than the Logistic Regression, and the F1 score is better in this model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165b0a4e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165b0a4e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30cd5a6e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130cd5a6e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1013975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11013975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11013975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11013975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is more accurate but has less explainability of the variable importance, therefore we choose the logistic model to help improve our next marketing campaign’s targeting.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130cd5a6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130cd5a6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165b0a4eb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165b0a4eb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162d820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162d820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162d820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162d820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11013975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11013975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Numerical variables included in the data:</a:t>
            </a: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Age: age of contacted person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Duration: last contact duration, in seconds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Campaign: number of contacts performed during this campaign and for this client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Pdays: number of days that passes by after the client was last contacted from a previous campaign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Previous: number of contacts performed before this campaign and for this client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Emp.var.rate: employment variation rate (quarterly indicator)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Cons.price.idx: consumer price index (monthly indicator)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Con.conf.idx: consumer confidence index (monthly indicator)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Euribor3m: euribor 3 month rate (daily indicator)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Nr.employed: number of employees (quarterly indicator)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Categorical variables included in the data: </a:t>
            </a:r>
            <a:endParaRPr b="1" i="1"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Job: type of job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Marital: marital status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Education: education level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Default: has credit in default?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Housing: has housing loan?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Loan: has personal loan?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Contact: contact communication type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Month: last contact month of year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Day_of_week: last contact day of the week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Poutcome: outcome of the previous marketing campaign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Binary Dependent Variable:</a:t>
            </a: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y: has the client subscribed a term deposit? (will be converted to 0 and 1)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1013975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11013975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11013975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11013975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10139756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110139756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Exclude age and marital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10139756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10139756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Exclude loan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10139756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10139756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10139756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10139756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henriqueyamahata/bank-marketing/kernel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kaggle.com/henriqueyamahata/bank-marketing/kernel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596525" y="144750"/>
            <a:ext cx="3054600" cy="15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Bank Marketing Analytics Project - Group 5</a:t>
            </a:r>
            <a:endParaRPr b="1" sz="2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0" y="22153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/>
              <a:t>Presented By:</a:t>
            </a:r>
            <a:endParaRPr b="1"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/>
              <a:t>		Paul Fomenko</a:t>
            </a:r>
            <a:endParaRPr b="1" i="1" sz="18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/>
              <a:t>Stuti Sanghavi</a:t>
            </a:r>
            <a:endParaRPr b="1" i="1" sz="18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/>
              <a:t>Yueying Qu</a:t>
            </a:r>
            <a:endParaRPr b="1"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94250"/>
            <a:ext cx="4572000" cy="313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74050"/>
            <a:ext cx="4639150" cy="322581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Pdays and Previous</a:t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181175" y="4308050"/>
            <a:ext cx="42477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0: if Pdays == 999 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999 means client was not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previously contacted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1: if Pdays != 999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19104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255250"/>
            <a:ext cx="8520600" cy="3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used in logistic regression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</a:t>
            </a:r>
            <a:r>
              <a:rPr lang="en"/>
              <a:t>lm (formula = y ~ education + default + duration + poutcome +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campaign * duration + pdays_dummy + campaign + month + emp.var.rate +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cons.price.idx + cons.conf.idx + euribor3m, family = "binomial",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data = train_lm)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1690" l="0" r="0" t="0"/>
          <a:stretch/>
        </p:blipFill>
        <p:spPr>
          <a:xfrm>
            <a:off x="1906650" y="0"/>
            <a:ext cx="5330701" cy="50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/>
          <p:nvPr/>
        </p:nvSpPr>
        <p:spPr>
          <a:xfrm>
            <a:off x="1713150" y="424050"/>
            <a:ext cx="1333200" cy="328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1814800" y="1096900"/>
            <a:ext cx="1057800" cy="246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1713150" y="2448600"/>
            <a:ext cx="1057800" cy="246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1814800" y="3116200"/>
            <a:ext cx="1231500" cy="328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1850850" y="1343200"/>
            <a:ext cx="1231500" cy="246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189225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important in Logistic model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725" y="709725"/>
            <a:ext cx="6613075" cy="42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-197625"/>
            <a:ext cx="8520600" cy="10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Cutoff on Train Data for Logistic Regression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935850"/>
            <a:ext cx="4877725" cy="40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9487" y="1147250"/>
            <a:ext cx="2172725" cy="59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9475" y="2019651"/>
            <a:ext cx="2375100" cy="59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9474" y="2892050"/>
            <a:ext cx="2375100" cy="689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9482" y="3672779"/>
            <a:ext cx="2375100" cy="8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89250" y="-765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of test data - Logistic Regression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831300"/>
            <a:ext cx="3796813" cy="416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181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75" y="81375"/>
            <a:ext cx="9006224" cy="492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162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Important in Decision Tree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475" y="994150"/>
            <a:ext cx="5759819" cy="38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Dataset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80350" y="1071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https://www.kaggle.com/henriqueyamahata/bank-marketing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bank marketing data has information about the direct marketing campaigns used by a Portuguese banking institution. The marketing campaigns were based on phone calls. And to gauge whether the client would make a termed deposit, they often had to contact the customer multiple times. The data consists of numerical</a:t>
            </a: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categorical variables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and binary dependent variable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The dataset has 20 predictor variables (features) and around 41K rows.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1322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Cutoff and Confusion Matrix for Decision Tree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050" y="1147225"/>
            <a:ext cx="315412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/>
        </p:nvSpPr>
        <p:spPr>
          <a:xfrm>
            <a:off x="3752575" y="1347450"/>
            <a:ext cx="47958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05000"/>
            <a:ext cx="5564350" cy="37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495400" y="18926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Important in the Random Forest</a:t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725" y="1147225"/>
            <a:ext cx="5236025" cy="34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115825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for Random Forest Test data</a:t>
            </a:r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325" y="1081200"/>
            <a:ext cx="3031675" cy="38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86875"/>
            <a:ext cx="5733226" cy="38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 / Final Model (Test Data)</a:t>
            </a: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50" y="1813075"/>
            <a:ext cx="85058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75" y="76200"/>
            <a:ext cx="7494995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observe that </a:t>
            </a:r>
            <a:r>
              <a:rPr b="1" lang="en"/>
              <a:t>duration, month, previous campaign outcome</a:t>
            </a:r>
            <a:r>
              <a:rPr lang="en"/>
              <a:t> and economic factors like </a:t>
            </a:r>
            <a:r>
              <a:rPr b="1" lang="en"/>
              <a:t>consumer price index and employment variation rate</a:t>
            </a:r>
            <a:r>
              <a:rPr lang="en"/>
              <a:t> have a greater impact on getting a customer to make a termed deposit.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cannot control the economic factors, but we can definitely use other important factors for targeting the customer better. The </a:t>
            </a:r>
            <a:r>
              <a:rPr b="1" lang="en"/>
              <a:t>logistic model</a:t>
            </a:r>
            <a:r>
              <a:rPr lang="en"/>
              <a:t> provides the most insight into possible targeting variables, and so we choose it as our final model to assist the bank with its next marketing campaign.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also use the probability from the logistic model to rank order the potential leads </a:t>
            </a:r>
            <a:endParaRPr/>
          </a:p>
        </p:txBody>
      </p:sp>
      <p:sp>
        <p:nvSpPr>
          <p:cNvPr id="253" name="Google Shape;25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under-sampling technique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Made representation of 1’s 25%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Tried logistic regression model with under sampled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precision, recall and F-1 score that we got on the under sampled test data are 0.2715, 0.7849 and 0.4034 respectively.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results that we found are much lower than the original results we got from logistic regression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next steps, we can try techniques like ‘SMOTE’ to oversample and see the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 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https://www.kaggle.com/henriqueyamahata/bank-marketing/kernels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186250" y="1382250"/>
            <a:ext cx="8520600" cy="11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  <p:sp>
        <p:nvSpPr>
          <p:cNvPr id="266" name="Google Shape;26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of variables in the dataset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Categorical Variables: Job, Marital, Education, Default, Housing, Loan, Contact, Month, Day_of_week, Poutcome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Numerical Variables: Age, Duration, Campaign, Pdays, Previous, Emp.var.rate, Cons.price.idx, Con.conf.idx, Euribor3m, Nr.employed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Binary Dependent Variable: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y: has the client subscribed a term deposit? (will be converted to 0 and 1)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asked: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One of the most important questions we are trying to answer is given all the variables, whether the client will make a termed deposit(‘yes’) or not (‘no’). 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order to more accurately determine if a potential customer will make a termed deposit, we asked the following questions, and more: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lphaLcParenR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Are there certain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job types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making more termed deposits?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lphaLcParenR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 clients who are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contacted multiple times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more likely or less likely to make a deposit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lphaLcParenR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did the aspects of the customers reaction on the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previous campaign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and whether it was successful or not, affect the current marketing campaign’s chances of success?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lphaLcParenR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there a particular pattern observed for variables such as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marital status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education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? Does having a particular marital status and education affect how term deposits are made?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531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Exploration and Analysis </a:t>
            </a:r>
            <a:r>
              <a:rPr lang="en"/>
              <a:t>- Month and Duration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275" y="1260525"/>
            <a:ext cx="4169050" cy="31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75" y="1260525"/>
            <a:ext cx="4527500" cy="31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143500" y="4318125"/>
            <a:ext cx="38451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Low: 0 to 180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High: above 180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00" y="1228525"/>
            <a:ext cx="4315775" cy="30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075" y="1275150"/>
            <a:ext cx="4315775" cy="296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Age and Marital status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42225" y="4157075"/>
            <a:ext cx="350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Low: 0 to 31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Mid: 32 to 47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High: above 48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2175"/>
            <a:ext cx="4887625" cy="339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475" y="1185225"/>
            <a:ext cx="4720525" cy="32823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and Loan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9325"/>
            <a:ext cx="4807475" cy="3342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250" y="1301175"/>
            <a:ext cx="4659750" cy="324016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 and Education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900" y="179387"/>
            <a:ext cx="6450602" cy="478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