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60" r:id="rId6"/>
    <p:sldId id="261" r:id="rId7"/>
    <p:sldId id="270" r:id="rId8"/>
    <p:sldId id="266" r:id="rId9"/>
    <p:sldId id="267" r:id="rId10"/>
    <p:sldId id="268" r:id="rId11"/>
    <p:sldId id="265"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3B1862-7E11-424D-A38C-07D4F599A361}"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50B3D-F82A-45EA-A98A-1D16A470BDA6}" type="slidenum">
              <a:rPr lang="en-IN" smtClean="0"/>
              <a:t>‹#›</a:t>
            </a:fld>
            <a:endParaRPr lang="en-IN"/>
          </a:p>
        </p:txBody>
      </p:sp>
    </p:spTree>
    <p:extLst>
      <p:ext uri="{BB962C8B-B14F-4D97-AF65-F5344CB8AC3E}">
        <p14:creationId xmlns:p14="http://schemas.microsoft.com/office/powerpoint/2010/main" val="3779897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3B1862-7E11-424D-A38C-07D4F599A361}"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50B3D-F82A-45EA-A98A-1D16A470BDA6}" type="slidenum">
              <a:rPr lang="en-IN" smtClean="0"/>
              <a:t>‹#›</a:t>
            </a:fld>
            <a:endParaRPr lang="en-IN"/>
          </a:p>
        </p:txBody>
      </p:sp>
    </p:spTree>
    <p:extLst>
      <p:ext uri="{BB962C8B-B14F-4D97-AF65-F5344CB8AC3E}">
        <p14:creationId xmlns:p14="http://schemas.microsoft.com/office/powerpoint/2010/main" val="1891088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3B1862-7E11-424D-A38C-07D4F599A361}"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50B3D-F82A-45EA-A98A-1D16A470BDA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13945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3B1862-7E11-424D-A38C-07D4F599A361}"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50B3D-F82A-45EA-A98A-1D16A470BDA6}" type="slidenum">
              <a:rPr lang="en-IN" smtClean="0"/>
              <a:t>‹#›</a:t>
            </a:fld>
            <a:endParaRPr lang="en-IN"/>
          </a:p>
        </p:txBody>
      </p:sp>
    </p:spTree>
    <p:extLst>
      <p:ext uri="{BB962C8B-B14F-4D97-AF65-F5344CB8AC3E}">
        <p14:creationId xmlns:p14="http://schemas.microsoft.com/office/powerpoint/2010/main" val="4167422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3B1862-7E11-424D-A38C-07D4F599A361}"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50B3D-F82A-45EA-A98A-1D16A470BDA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9404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3B1862-7E11-424D-A38C-07D4F599A361}"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50B3D-F82A-45EA-A98A-1D16A470BDA6}" type="slidenum">
              <a:rPr lang="en-IN" smtClean="0"/>
              <a:t>‹#›</a:t>
            </a:fld>
            <a:endParaRPr lang="en-IN"/>
          </a:p>
        </p:txBody>
      </p:sp>
    </p:spTree>
    <p:extLst>
      <p:ext uri="{BB962C8B-B14F-4D97-AF65-F5344CB8AC3E}">
        <p14:creationId xmlns:p14="http://schemas.microsoft.com/office/powerpoint/2010/main" val="1340459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3B1862-7E11-424D-A38C-07D4F599A361}"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50B3D-F82A-45EA-A98A-1D16A470BDA6}" type="slidenum">
              <a:rPr lang="en-IN" smtClean="0"/>
              <a:t>‹#›</a:t>
            </a:fld>
            <a:endParaRPr lang="en-IN"/>
          </a:p>
        </p:txBody>
      </p:sp>
    </p:spTree>
    <p:extLst>
      <p:ext uri="{BB962C8B-B14F-4D97-AF65-F5344CB8AC3E}">
        <p14:creationId xmlns:p14="http://schemas.microsoft.com/office/powerpoint/2010/main" val="3362299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3B1862-7E11-424D-A38C-07D4F599A361}"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50B3D-F82A-45EA-A98A-1D16A470BDA6}" type="slidenum">
              <a:rPr lang="en-IN" smtClean="0"/>
              <a:t>‹#›</a:t>
            </a:fld>
            <a:endParaRPr lang="en-IN"/>
          </a:p>
        </p:txBody>
      </p:sp>
    </p:spTree>
    <p:extLst>
      <p:ext uri="{BB962C8B-B14F-4D97-AF65-F5344CB8AC3E}">
        <p14:creationId xmlns:p14="http://schemas.microsoft.com/office/powerpoint/2010/main" val="254522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3B1862-7E11-424D-A38C-07D4F599A361}"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50B3D-F82A-45EA-A98A-1D16A470BDA6}" type="slidenum">
              <a:rPr lang="en-IN" smtClean="0"/>
              <a:t>‹#›</a:t>
            </a:fld>
            <a:endParaRPr lang="en-IN"/>
          </a:p>
        </p:txBody>
      </p:sp>
    </p:spTree>
    <p:extLst>
      <p:ext uri="{BB962C8B-B14F-4D97-AF65-F5344CB8AC3E}">
        <p14:creationId xmlns:p14="http://schemas.microsoft.com/office/powerpoint/2010/main" val="1486162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3B1862-7E11-424D-A38C-07D4F599A361}"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50B3D-F82A-45EA-A98A-1D16A470BDA6}" type="slidenum">
              <a:rPr lang="en-IN" smtClean="0"/>
              <a:t>‹#›</a:t>
            </a:fld>
            <a:endParaRPr lang="en-IN"/>
          </a:p>
        </p:txBody>
      </p:sp>
    </p:spTree>
    <p:extLst>
      <p:ext uri="{BB962C8B-B14F-4D97-AF65-F5344CB8AC3E}">
        <p14:creationId xmlns:p14="http://schemas.microsoft.com/office/powerpoint/2010/main" val="645771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1862-7E11-424D-A38C-07D4F599A361}"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350B3D-F82A-45EA-A98A-1D16A470BDA6}" type="slidenum">
              <a:rPr lang="en-IN" smtClean="0"/>
              <a:t>‹#›</a:t>
            </a:fld>
            <a:endParaRPr lang="en-IN"/>
          </a:p>
        </p:txBody>
      </p:sp>
    </p:spTree>
    <p:extLst>
      <p:ext uri="{BB962C8B-B14F-4D97-AF65-F5344CB8AC3E}">
        <p14:creationId xmlns:p14="http://schemas.microsoft.com/office/powerpoint/2010/main" val="397328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3B1862-7E11-424D-A38C-07D4F599A361}" type="datetimeFigureOut">
              <a:rPr lang="en-IN" smtClean="0"/>
              <a:t>10-08-2023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350B3D-F82A-45EA-A98A-1D16A470BDA6}" type="slidenum">
              <a:rPr lang="en-IN" smtClean="0"/>
              <a:t>‹#›</a:t>
            </a:fld>
            <a:endParaRPr lang="en-IN"/>
          </a:p>
        </p:txBody>
      </p:sp>
    </p:spTree>
    <p:extLst>
      <p:ext uri="{BB962C8B-B14F-4D97-AF65-F5344CB8AC3E}">
        <p14:creationId xmlns:p14="http://schemas.microsoft.com/office/powerpoint/2010/main" val="1854893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3B1862-7E11-424D-A38C-07D4F599A361}" type="datetimeFigureOut">
              <a:rPr lang="en-IN" smtClean="0"/>
              <a:t>10-08-2023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350B3D-F82A-45EA-A98A-1D16A470BDA6}" type="slidenum">
              <a:rPr lang="en-IN" smtClean="0"/>
              <a:t>‹#›</a:t>
            </a:fld>
            <a:endParaRPr lang="en-IN"/>
          </a:p>
        </p:txBody>
      </p:sp>
    </p:spTree>
    <p:extLst>
      <p:ext uri="{BB962C8B-B14F-4D97-AF65-F5344CB8AC3E}">
        <p14:creationId xmlns:p14="http://schemas.microsoft.com/office/powerpoint/2010/main" val="1251537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3B1862-7E11-424D-A38C-07D4F599A361}" type="datetimeFigureOut">
              <a:rPr lang="en-IN" smtClean="0"/>
              <a:t>10-08-2023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350B3D-F82A-45EA-A98A-1D16A470BDA6}" type="slidenum">
              <a:rPr lang="en-IN" smtClean="0"/>
              <a:t>‹#›</a:t>
            </a:fld>
            <a:endParaRPr lang="en-IN"/>
          </a:p>
        </p:txBody>
      </p:sp>
    </p:spTree>
    <p:extLst>
      <p:ext uri="{BB962C8B-B14F-4D97-AF65-F5344CB8AC3E}">
        <p14:creationId xmlns:p14="http://schemas.microsoft.com/office/powerpoint/2010/main" val="34251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3B1862-7E11-424D-A38C-07D4F599A361}"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350B3D-F82A-45EA-A98A-1D16A470BDA6}" type="slidenum">
              <a:rPr lang="en-IN" smtClean="0"/>
              <a:t>‹#›</a:t>
            </a:fld>
            <a:endParaRPr lang="en-IN"/>
          </a:p>
        </p:txBody>
      </p:sp>
    </p:spTree>
    <p:extLst>
      <p:ext uri="{BB962C8B-B14F-4D97-AF65-F5344CB8AC3E}">
        <p14:creationId xmlns:p14="http://schemas.microsoft.com/office/powerpoint/2010/main" val="118958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23B1862-7E11-424D-A38C-07D4F599A361}"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350B3D-F82A-45EA-A98A-1D16A470BDA6}" type="slidenum">
              <a:rPr lang="en-IN" smtClean="0"/>
              <a:t>‹#›</a:t>
            </a:fld>
            <a:endParaRPr lang="en-IN"/>
          </a:p>
        </p:txBody>
      </p:sp>
    </p:spTree>
    <p:extLst>
      <p:ext uri="{BB962C8B-B14F-4D97-AF65-F5344CB8AC3E}">
        <p14:creationId xmlns:p14="http://schemas.microsoft.com/office/powerpoint/2010/main" val="1032567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23B1862-7E11-424D-A38C-07D4F599A361}" type="datetimeFigureOut">
              <a:rPr lang="en-IN" smtClean="0"/>
              <a:t>10-08-2023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4350B3D-F82A-45EA-A98A-1D16A470BDA6}" type="slidenum">
              <a:rPr lang="en-IN" smtClean="0"/>
              <a:t>‹#›</a:t>
            </a:fld>
            <a:endParaRPr lang="en-IN"/>
          </a:p>
        </p:txBody>
      </p:sp>
    </p:spTree>
    <p:extLst>
      <p:ext uri="{BB962C8B-B14F-4D97-AF65-F5344CB8AC3E}">
        <p14:creationId xmlns:p14="http://schemas.microsoft.com/office/powerpoint/2010/main" val="22868617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0283" y="898739"/>
            <a:ext cx="8178926" cy="2851328"/>
          </a:xfrm>
        </p:spPr>
        <p:txBody>
          <a:bodyPr/>
          <a:lstStyle/>
          <a:p>
            <a:pPr algn="ctr"/>
            <a:r>
              <a:rPr lang="en-US" sz="7000" b="1" i="1" dirty="0">
                <a:latin typeface="Algerian" panose="04020705040A02060702" pitchFamily="82" charset="0"/>
              </a:rPr>
              <a:t>PLANT DISEASE CLASSIFICATION</a:t>
            </a:r>
            <a:endParaRPr lang="en-IN" sz="7000" b="1" i="1" dirty="0">
              <a:latin typeface="Algerian" panose="04020705040A02060702" pitchFamily="82" charset="0"/>
            </a:endParaRPr>
          </a:p>
        </p:txBody>
      </p:sp>
      <p:sp>
        <p:nvSpPr>
          <p:cNvPr id="3" name="Subtitle 2"/>
          <p:cNvSpPr>
            <a:spLocks noGrp="1"/>
          </p:cNvSpPr>
          <p:nvPr>
            <p:ph type="subTitle" idx="1"/>
          </p:nvPr>
        </p:nvSpPr>
        <p:spPr>
          <a:xfrm>
            <a:off x="3071973" y="3896973"/>
            <a:ext cx="3867908" cy="2062288"/>
          </a:xfrm>
        </p:spPr>
        <p:txBody>
          <a:bodyPr>
            <a:noAutofit/>
          </a:bodyPr>
          <a:lstStyle/>
          <a:p>
            <a:r>
              <a:rPr lang="en-US" sz="2400" dirty="0">
                <a:solidFill>
                  <a:schemeClr val="tx1"/>
                </a:solidFill>
              </a:rPr>
              <a:t>TEAM NAME  : PHOENIXSP</a:t>
            </a:r>
          </a:p>
          <a:p>
            <a:pPr algn="ctr"/>
            <a:r>
              <a:rPr lang="en-US" sz="2400" dirty="0">
                <a:solidFill>
                  <a:schemeClr val="tx1"/>
                </a:solidFill>
              </a:rPr>
              <a:t>TEAM MEMBERS: POONAM </a:t>
            </a:r>
          </a:p>
          <a:p>
            <a:r>
              <a:rPr lang="en-US" sz="2400" dirty="0">
                <a:solidFill>
                  <a:schemeClr val="tx1"/>
                </a:solidFill>
              </a:rPr>
              <a:t>STUTI</a:t>
            </a:r>
          </a:p>
          <a:p>
            <a:r>
              <a:rPr lang="en-US" sz="2400" dirty="0">
                <a:solidFill>
                  <a:schemeClr val="tx1"/>
                </a:solidFill>
              </a:rPr>
              <a:t>KANAN</a:t>
            </a:r>
          </a:p>
        </p:txBody>
      </p:sp>
    </p:spTree>
    <p:extLst>
      <p:ext uri="{BB962C8B-B14F-4D97-AF65-F5344CB8AC3E}">
        <p14:creationId xmlns:p14="http://schemas.microsoft.com/office/powerpoint/2010/main" val="3141967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latin typeface="Algerian" panose="04020705040A02060702" pitchFamily="82" charset="0"/>
              </a:rPr>
              <a:t>OUTPUT </a:t>
            </a:r>
            <a:endParaRPr lang="en-IN" sz="6600" dirty="0">
              <a:latin typeface="Algerian" panose="04020705040A02060702" pitchFamily="82" charset="0"/>
            </a:endParaRPr>
          </a:p>
        </p:txBody>
      </p:sp>
      <p:pic>
        <p:nvPicPr>
          <p:cNvPr id="4" name="Picture 3"/>
          <p:cNvPicPr>
            <a:picLocks noChangeAspect="1"/>
          </p:cNvPicPr>
          <p:nvPr/>
        </p:nvPicPr>
        <p:blipFill>
          <a:blip r:embed="rId2"/>
          <a:stretch>
            <a:fillRect/>
          </a:stretch>
        </p:blipFill>
        <p:spPr>
          <a:xfrm>
            <a:off x="677334" y="1488588"/>
            <a:ext cx="9383434" cy="4906060"/>
          </a:xfrm>
          <a:prstGeom prst="rect">
            <a:avLst/>
          </a:prstGeom>
        </p:spPr>
      </p:pic>
    </p:spTree>
    <p:extLst>
      <p:ext uri="{BB962C8B-B14F-4D97-AF65-F5344CB8AC3E}">
        <p14:creationId xmlns:p14="http://schemas.microsoft.com/office/powerpoint/2010/main" val="3463614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785" y="1903328"/>
            <a:ext cx="8596668" cy="783771"/>
          </a:xfrm>
        </p:spPr>
        <p:txBody>
          <a:bodyPr>
            <a:noAutofit/>
          </a:bodyPr>
          <a:lstStyle/>
          <a:p>
            <a:pPr algn="ctr"/>
            <a:r>
              <a:rPr lang="en-US" sz="8800" b="1" dirty="0">
                <a:latin typeface="Algerian" panose="04020705040A02060702" pitchFamily="82" charset="0"/>
              </a:rPr>
              <a:t>PHASE 4: WEB DEPLOYMENT</a:t>
            </a:r>
            <a:endParaRPr lang="en-IN" sz="8800" b="1" dirty="0">
              <a:latin typeface="Algerian" panose="04020705040A02060702" pitchFamily="82" charset="0"/>
            </a:endParaRPr>
          </a:p>
        </p:txBody>
      </p:sp>
    </p:spTree>
    <p:extLst>
      <p:ext uri="{BB962C8B-B14F-4D97-AF65-F5344CB8AC3E}">
        <p14:creationId xmlns:p14="http://schemas.microsoft.com/office/powerpoint/2010/main" val="3273621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E3EB4C-7124-BFEC-FAED-3EA50FE60D0D}"/>
              </a:ext>
            </a:extLst>
          </p:cNvPr>
          <p:cNvPicPr>
            <a:picLocks noChangeAspect="1"/>
          </p:cNvPicPr>
          <p:nvPr/>
        </p:nvPicPr>
        <p:blipFill>
          <a:blip r:embed="rId2"/>
          <a:stretch>
            <a:fillRect/>
          </a:stretch>
        </p:blipFill>
        <p:spPr>
          <a:xfrm>
            <a:off x="390419" y="143840"/>
            <a:ext cx="9962863" cy="5198724"/>
          </a:xfrm>
          <a:prstGeom prst="rect">
            <a:avLst/>
          </a:prstGeom>
        </p:spPr>
      </p:pic>
      <p:pic>
        <p:nvPicPr>
          <p:cNvPr id="7" name="Picture 6">
            <a:extLst>
              <a:ext uri="{FF2B5EF4-FFF2-40B4-BE49-F238E27FC236}">
                <a16:creationId xmlns:a16="http://schemas.microsoft.com/office/drawing/2014/main" id="{5CF9747B-00E2-F07C-04C2-B509E700ED3A}"/>
              </a:ext>
            </a:extLst>
          </p:cNvPr>
          <p:cNvPicPr>
            <a:picLocks noChangeAspect="1"/>
          </p:cNvPicPr>
          <p:nvPr/>
        </p:nvPicPr>
        <p:blipFill rotWithShape="1">
          <a:blip r:embed="rId3"/>
          <a:srcRect t="23478" r="14502"/>
          <a:stretch/>
        </p:blipFill>
        <p:spPr>
          <a:xfrm>
            <a:off x="390418" y="5260369"/>
            <a:ext cx="9962863" cy="1258584"/>
          </a:xfrm>
          <a:prstGeom prst="rect">
            <a:avLst/>
          </a:prstGeom>
        </p:spPr>
      </p:pic>
    </p:spTree>
    <p:extLst>
      <p:ext uri="{BB962C8B-B14F-4D97-AF65-F5344CB8AC3E}">
        <p14:creationId xmlns:p14="http://schemas.microsoft.com/office/powerpoint/2010/main" val="490381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425" y="2854036"/>
            <a:ext cx="8596668" cy="1320800"/>
          </a:xfrm>
        </p:spPr>
        <p:txBody>
          <a:bodyPr>
            <a:noAutofit/>
          </a:bodyPr>
          <a:lstStyle/>
          <a:p>
            <a:r>
              <a:rPr lang="en-US" sz="9600" dirty="0">
                <a:latin typeface="Algerian" panose="04020705040A02060702" pitchFamily="82" charset="0"/>
              </a:rPr>
              <a:t>THANK YOU</a:t>
            </a:r>
            <a:endParaRPr lang="en-IN" sz="9600" dirty="0">
              <a:latin typeface="Algerian" panose="04020705040A02060702" pitchFamily="82" charset="0"/>
            </a:endParaRPr>
          </a:p>
        </p:txBody>
      </p:sp>
    </p:spTree>
    <p:extLst>
      <p:ext uri="{BB962C8B-B14F-4D97-AF65-F5344CB8AC3E}">
        <p14:creationId xmlns:p14="http://schemas.microsoft.com/office/powerpoint/2010/main" val="3117067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4094" t="7334" r="2907" b="22000"/>
          <a:stretch/>
        </p:blipFill>
        <p:spPr>
          <a:xfrm>
            <a:off x="409019" y="762000"/>
            <a:ext cx="9157689" cy="5334000"/>
          </a:xfrm>
          <a:prstGeom prst="rect">
            <a:avLst/>
          </a:prstGeom>
        </p:spPr>
      </p:pic>
    </p:spTree>
    <p:extLst>
      <p:ext uri="{BB962C8B-B14F-4D97-AF65-F5344CB8AC3E}">
        <p14:creationId xmlns:p14="http://schemas.microsoft.com/office/powerpoint/2010/main" val="170896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124" y="376718"/>
            <a:ext cx="8596667" cy="1698661"/>
          </a:xfrm>
        </p:spPr>
        <p:txBody>
          <a:bodyPr>
            <a:noAutofit/>
          </a:bodyPr>
          <a:lstStyle/>
          <a:p>
            <a:r>
              <a:rPr lang="en-US" sz="4800" b="1" dirty="0">
                <a:latin typeface="Algerian" panose="04020705040A02060702" pitchFamily="82" charset="0"/>
              </a:rPr>
              <a:t>PHASE 1: IDEA DISCUSSION</a:t>
            </a:r>
            <a:endParaRPr lang="en-IN" sz="4800" b="1" dirty="0">
              <a:latin typeface="Algerian" panose="04020705040A02060702" pitchFamily="82" charset="0"/>
            </a:endParaRPr>
          </a:p>
        </p:txBody>
      </p:sp>
      <p:sp>
        <p:nvSpPr>
          <p:cNvPr id="3" name="Content Placeholder 2"/>
          <p:cNvSpPr>
            <a:spLocks noGrp="1"/>
          </p:cNvSpPr>
          <p:nvPr>
            <p:ph idx="1"/>
          </p:nvPr>
        </p:nvSpPr>
        <p:spPr>
          <a:xfrm>
            <a:off x="677334" y="1800993"/>
            <a:ext cx="8596668" cy="3880773"/>
          </a:xfrm>
        </p:spPr>
        <p:txBody>
          <a:bodyPr>
            <a:noAutofit/>
          </a:bodyPr>
          <a:lstStyle/>
          <a:p>
            <a:r>
              <a:rPr lang="en-US" sz="2400" dirty="0"/>
              <a:t>To identify different types of plant diseases.</a:t>
            </a:r>
          </a:p>
          <a:p>
            <a:r>
              <a:rPr lang="en-US" sz="2400" dirty="0"/>
              <a:t>To collect and prepare a dataset of healthy and diseased plants.</a:t>
            </a:r>
          </a:p>
          <a:p>
            <a:r>
              <a:rPr lang="en-US" sz="2400" dirty="0"/>
              <a:t>To select and train an appropriate machine learning model.</a:t>
            </a:r>
          </a:p>
          <a:p>
            <a:r>
              <a:rPr lang="en-US" sz="2400" dirty="0"/>
              <a:t>To deploy the model in a production environment so that it can be used to classify new plant images as healthy or unhealthy.</a:t>
            </a:r>
            <a:endParaRPr lang="en-IN" sz="2400" dirty="0"/>
          </a:p>
        </p:txBody>
      </p:sp>
    </p:spTree>
    <p:extLst>
      <p:ext uri="{BB962C8B-B14F-4D97-AF65-F5344CB8AC3E}">
        <p14:creationId xmlns:p14="http://schemas.microsoft.com/office/powerpoint/2010/main" val="1827363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41" y="570059"/>
            <a:ext cx="9393122" cy="1590530"/>
          </a:xfrm>
        </p:spPr>
        <p:txBody>
          <a:bodyPr>
            <a:noAutofit/>
          </a:bodyPr>
          <a:lstStyle/>
          <a:p>
            <a:r>
              <a:rPr lang="en-US" sz="4400" b="1" dirty="0">
                <a:latin typeface="Algerian" panose="04020705040A02060702" pitchFamily="82" charset="0"/>
              </a:rPr>
              <a:t>MOTIVATION: SUSTAINABLE AGRICULTURE</a:t>
            </a:r>
            <a:endParaRPr lang="en-IN" sz="4400" b="1" dirty="0">
              <a:latin typeface="Algerian" panose="04020705040A02060702" pitchFamily="82" charset="0"/>
            </a:endParaRPr>
          </a:p>
        </p:txBody>
      </p:sp>
      <p:sp>
        <p:nvSpPr>
          <p:cNvPr id="3" name="Content Placeholder 2"/>
          <p:cNvSpPr>
            <a:spLocks noGrp="1"/>
          </p:cNvSpPr>
          <p:nvPr>
            <p:ph idx="1"/>
          </p:nvPr>
        </p:nvSpPr>
        <p:spPr>
          <a:xfrm>
            <a:off x="482125" y="2420458"/>
            <a:ext cx="8596668" cy="3880773"/>
          </a:xfrm>
        </p:spPr>
        <p:txBody>
          <a:bodyPr>
            <a:normAutofit/>
          </a:bodyPr>
          <a:lstStyle/>
          <a:p>
            <a:r>
              <a:rPr lang="en-IN" sz="3200" dirty="0"/>
              <a:t>Early detection and prevention</a:t>
            </a:r>
          </a:p>
          <a:p>
            <a:r>
              <a:rPr lang="en-IN" sz="3200" dirty="0"/>
              <a:t>Biodiversity conservation.</a:t>
            </a:r>
          </a:p>
          <a:p>
            <a:r>
              <a:rPr lang="en-IN" sz="3200" dirty="0"/>
              <a:t>Information sharing and collaboration of researchers with agriculturists (farmers)</a:t>
            </a:r>
          </a:p>
        </p:txBody>
      </p:sp>
    </p:spTree>
    <p:extLst>
      <p:ext uri="{BB962C8B-B14F-4D97-AF65-F5344CB8AC3E}">
        <p14:creationId xmlns:p14="http://schemas.microsoft.com/office/powerpoint/2010/main" val="60434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125" y="526263"/>
            <a:ext cx="8877632" cy="1898438"/>
          </a:xfrm>
        </p:spPr>
        <p:txBody>
          <a:bodyPr>
            <a:noAutofit/>
          </a:bodyPr>
          <a:lstStyle/>
          <a:p>
            <a:pPr algn="ctr"/>
            <a:r>
              <a:rPr lang="en-US" sz="4800" b="1" dirty="0">
                <a:latin typeface="Algerian" panose="04020705040A02060702" pitchFamily="82" charset="0"/>
              </a:rPr>
              <a:t>PHASE 2: DATA COLLECTION &amp; </a:t>
            </a:r>
            <a:br>
              <a:rPr lang="en-US" sz="4800" b="1" dirty="0">
                <a:latin typeface="Algerian" panose="04020705040A02060702" pitchFamily="82" charset="0"/>
              </a:rPr>
            </a:br>
            <a:r>
              <a:rPr lang="en-US" sz="4800" b="1" dirty="0">
                <a:latin typeface="Algerian" panose="04020705040A02060702" pitchFamily="82" charset="0"/>
              </a:rPr>
              <a:t>DATA PRE-PROCESSING</a:t>
            </a:r>
            <a:endParaRPr lang="en-IN" sz="4800" b="1" dirty="0">
              <a:latin typeface="Algerian" panose="04020705040A02060702" pitchFamily="82" charset="0"/>
            </a:endParaRPr>
          </a:p>
        </p:txBody>
      </p:sp>
      <p:sp>
        <p:nvSpPr>
          <p:cNvPr id="3" name="Content Placeholder 2"/>
          <p:cNvSpPr>
            <a:spLocks noGrp="1"/>
          </p:cNvSpPr>
          <p:nvPr>
            <p:ph idx="1"/>
          </p:nvPr>
        </p:nvSpPr>
        <p:spPr>
          <a:xfrm>
            <a:off x="622607" y="2492913"/>
            <a:ext cx="8596668" cy="3880773"/>
          </a:xfrm>
        </p:spPr>
        <p:txBody>
          <a:bodyPr/>
          <a:lstStyle/>
          <a:p>
            <a:pPr marL="0" indent="0">
              <a:buNone/>
            </a:pPr>
            <a:r>
              <a:rPr lang="en-US" sz="3600" b="1" dirty="0">
                <a:solidFill>
                  <a:schemeClr val="accent2">
                    <a:lumMod val="50000"/>
                  </a:schemeClr>
                </a:solidFill>
              </a:rPr>
              <a:t>About Dataset</a:t>
            </a:r>
          </a:p>
          <a:p>
            <a:r>
              <a:rPr lang="en-IN" sz="2400" dirty="0"/>
              <a:t>The dataset used for the Project is the Plant Village dataset which contains 50,000 expertly curated images of healthy and infected leaves of crop plants through the existing online platform Plant Village.</a:t>
            </a:r>
          </a:p>
          <a:p>
            <a:r>
              <a:rPr lang="en-US" sz="2400" dirty="0"/>
              <a:t>Total Images used 2000 which comprises 1000 healthy Images and 1000 bacterial images.</a:t>
            </a:r>
            <a:endParaRPr lang="en-IN" sz="2400" dirty="0"/>
          </a:p>
        </p:txBody>
      </p:sp>
    </p:spTree>
    <p:extLst>
      <p:ext uri="{BB962C8B-B14F-4D97-AF65-F5344CB8AC3E}">
        <p14:creationId xmlns:p14="http://schemas.microsoft.com/office/powerpoint/2010/main" val="1873182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677334" y="568037"/>
            <a:ext cx="8596668" cy="5473326"/>
          </a:xfrm>
        </p:spPr>
        <p:txBody>
          <a:bodyPr/>
          <a:lstStyle/>
          <a:p>
            <a:pPr marL="0" indent="0">
              <a:buNone/>
            </a:pPr>
            <a:endParaRPr lang="en-US" sz="3600" b="1" i="1" dirty="0">
              <a:solidFill>
                <a:schemeClr val="accent2">
                  <a:lumMod val="50000"/>
                </a:schemeClr>
              </a:solidFill>
            </a:endParaRPr>
          </a:p>
          <a:p>
            <a:pPr marL="0" indent="0">
              <a:buNone/>
            </a:pPr>
            <a:endParaRPr lang="en-US" sz="3600" b="1" i="1" dirty="0">
              <a:solidFill>
                <a:schemeClr val="accent2">
                  <a:lumMod val="50000"/>
                </a:schemeClr>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7813" y="478599"/>
            <a:ext cx="7995709" cy="5652201"/>
          </a:xfrm>
          <a:prstGeom prst="rect">
            <a:avLst/>
          </a:prstGeom>
        </p:spPr>
      </p:pic>
    </p:spTree>
    <p:extLst>
      <p:ext uri="{BB962C8B-B14F-4D97-AF65-F5344CB8AC3E}">
        <p14:creationId xmlns:p14="http://schemas.microsoft.com/office/powerpoint/2010/main" val="202350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F03E-2CF9-D77D-2583-3971D29C50CC}"/>
              </a:ext>
            </a:extLst>
          </p:cNvPr>
          <p:cNvSpPr>
            <a:spLocks noGrp="1"/>
          </p:cNvSpPr>
          <p:nvPr>
            <p:ph type="title"/>
          </p:nvPr>
        </p:nvSpPr>
        <p:spPr/>
        <p:txBody>
          <a:bodyPr>
            <a:noAutofit/>
          </a:bodyPr>
          <a:lstStyle/>
          <a:p>
            <a:r>
              <a:rPr lang="en-US" sz="4800" b="0" cap="none" spc="0" dirty="0">
                <a:ln w="0"/>
                <a:solidFill>
                  <a:schemeClr val="accent1"/>
                </a:solidFill>
                <a:effectLst>
                  <a:outerShdw blurRad="38100" dist="25400" dir="5400000" algn="ctr" rotWithShape="0">
                    <a:srgbClr val="6E747A">
                      <a:alpha val="43000"/>
                    </a:srgbClr>
                  </a:outerShdw>
                </a:effectLst>
                <a:latin typeface="Algerian" panose="04020705040A02060702" pitchFamily="82" charset="0"/>
              </a:rPr>
              <a:t>PHASE 3 :MODEL TRAINING &amp; MODEL TESTING</a:t>
            </a:r>
            <a:endParaRPr lang="en-US" sz="4800" dirty="0">
              <a:latin typeface="Algerian" panose="04020705040A02060702" pitchFamily="82" charset="0"/>
            </a:endParaRPr>
          </a:p>
        </p:txBody>
      </p:sp>
      <p:sp>
        <p:nvSpPr>
          <p:cNvPr id="4" name="TextBox 3">
            <a:extLst>
              <a:ext uri="{FF2B5EF4-FFF2-40B4-BE49-F238E27FC236}">
                <a16:creationId xmlns:a16="http://schemas.microsoft.com/office/drawing/2014/main" id="{62BBD7C9-CC6E-9525-1B50-BE8B6419F259}"/>
              </a:ext>
            </a:extLst>
          </p:cNvPr>
          <p:cNvSpPr txBox="1"/>
          <p:nvPr/>
        </p:nvSpPr>
        <p:spPr>
          <a:xfrm>
            <a:off x="2024009" y="3164709"/>
            <a:ext cx="7726166" cy="1323439"/>
          </a:xfrm>
          <a:prstGeom prst="rect">
            <a:avLst/>
          </a:prstGeom>
          <a:noFill/>
        </p:spPr>
        <p:txBody>
          <a:bodyPr wrap="square">
            <a:spAutoFit/>
          </a:bodyPr>
          <a:lstStyle/>
          <a:p>
            <a:r>
              <a:rPr lang="en-US" sz="8000" dirty="0">
                <a:ln w="0"/>
                <a:solidFill>
                  <a:schemeClr val="accent2">
                    <a:lumMod val="75000"/>
                  </a:schemeClr>
                </a:solidFill>
                <a:effectLst>
                  <a:outerShdw blurRad="38100" dist="25400" dir="5400000" algn="ctr" rotWithShape="0">
                    <a:srgbClr val="6E747A">
                      <a:alpha val="43000"/>
                    </a:srgbClr>
                  </a:outerShdw>
                </a:effectLst>
                <a:latin typeface="Aptos Display" panose="020B0004020202020204" pitchFamily="34" charset="0"/>
              </a:rPr>
              <a:t>CODE SNIPPETS</a:t>
            </a:r>
            <a:endParaRPr lang="en-IN" sz="8000" dirty="0">
              <a:ln w="0"/>
              <a:solidFill>
                <a:schemeClr val="accent2">
                  <a:lumMod val="75000"/>
                </a:schemeClr>
              </a:solidFill>
              <a:effectLst>
                <a:outerShdw blurRad="38100" dist="25400" dir="5400000" algn="ctr" rotWithShape="0">
                  <a:srgbClr val="6E747A">
                    <a:alpha val="43000"/>
                  </a:srgbClr>
                </a:outerShdw>
              </a:effectLst>
              <a:latin typeface="Aptos Display" panose="020B0004020202020204" pitchFamily="34" charset="0"/>
            </a:endParaRPr>
          </a:p>
        </p:txBody>
      </p:sp>
    </p:spTree>
    <p:extLst>
      <p:ext uri="{BB962C8B-B14F-4D97-AF65-F5344CB8AC3E}">
        <p14:creationId xmlns:p14="http://schemas.microsoft.com/office/powerpoint/2010/main" val="150313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9976" y="401783"/>
            <a:ext cx="11684932" cy="5186671"/>
          </a:xfrm>
          <a:prstGeom prst="rect">
            <a:avLst/>
          </a:prstGeom>
        </p:spPr>
      </p:pic>
    </p:spTree>
    <p:extLst>
      <p:ext uri="{BB962C8B-B14F-4D97-AF65-F5344CB8AC3E}">
        <p14:creationId xmlns:p14="http://schemas.microsoft.com/office/powerpoint/2010/main" val="2586516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103" y="415637"/>
            <a:ext cx="8596668" cy="1320800"/>
          </a:xfrm>
        </p:spPr>
        <p:txBody>
          <a:bodyPr>
            <a:normAutofit/>
          </a:bodyPr>
          <a:lstStyle/>
          <a:p>
            <a:r>
              <a:rPr lang="en-US" sz="5400" dirty="0">
                <a:latin typeface="Algerian" panose="04020705040A02060702" pitchFamily="82" charset="0"/>
              </a:rPr>
              <a:t>MODEL ACCURACY GRAPH</a:t>
            </a:r>
            <a:endParaRPr lang="en-IN" sz="5400"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2126647" y="1563279"/>
            <a:ext cx="5001410" cy="3881437"/>
          </a:xfrm>
          <a:prstGeom prst="rect">
            <a:avLst/>
          </a:prstGeom>
        </p:spPr>
      </p:pic>
      <p:pic>
        <p:nvPicPr>
          <p:cNvPr id="5" name="Picture 4"/>
          <p:cNvPicPr>
            <a:picLocks noChangeAspect="1"/>
          </p:cNvPicPr>
          <p:nvPr/>
        </p:nvPicPr>
        <p:blipFill>
          <a:blip r:embed="rId3"/>
          <a:stretch>
            <a:fillRect/>
          </a:stretch>
        </p:blipFill>
        <p:spPr>
          <a:xfrm>
            <a:off x="1141668" y="5271558"/>
            <a:ext cx="7450130" cy="1329627"/>
          </a:xfrm>
          <a:prstGeom prst="rect">
            <a:avLst/>
          </a:prstGeom>
        </p:spPr>
      </p:pic>
    </p:spTree>
    <p:extLst>
      <p:ext uri="{BB962C8B-B14F-4D97-AF65-F5344CB8AC3E}">
        <p14:creationId xmlns:p14="http://schemas.microsoft.com/office/powerpoint/2010/main" val="2468952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1591</TotalTime>
  <Words>173</Words>
  <Application>Microsoft Office PowerPoint</Application>
  <PresentationFormat>Widescreen</PresentationFormat>
  <Paragraphs>24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Aptos Display</vt:lpstr>
      <vt:lpstr>Arial</vt:lpstr>
      <vt:lpstr>Trebuchet MS</vt:lpstr>
      <vt:lpstr>Wingdings 3</vt:lpstr>
      <vt:lpstr>Facet</vt:lpstr>
      <vt:lpstr>PLANT DISEASE CLASSIFICATION</vt:lpstr>
      <vt:lpstr>PowerPoint Presentation</vt:lpstr>
      <vt:lpstr>PHASE 1: IDEA DISCUSSION</vt:lpstr>
      <vt:lpstr>MOTIVATION: SUSTAINABLE AGRICULTURE</vt:lpstr>
      <vt:lpstr>PHASE 2: DATA COLLECTION &amp;  DATA PRE-PROCESSING</vt:lpstr>
      <vt:lpstr>PowerPoint Presentation</vt:lpstr>
      <vt:lpstr>PHASE 3 :MODEL TRAINING &amp; MODEL TESTING</vt:lpstr>
      <vt:lpstr>PowerPoint Presentation</vt:lpstr>
      <vt:lpstr>MODEL ACCURACY GRAPH</vt:lpstr>
      <vt:lpstr>OUTPUT </vt:lpstr>
      <vt:lpstr>PHASE 4: WEB DEPLOYMENT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DISEASE CLASSIFICATION</dc:title>
  <dc:creator>DELL</dc:creator>
  <cp:lastModifiedBy>STUTI</cp:lastModifiedBy>
  <cp:revision>28</cp:revision>
  <dcterms:created xsi:type="dcterms:W3CDTF">2023-08-04T11:21:15Z</dcterms:created>
  <dcterms:modified xsi:type="dcterms:W3CDTF">2023-08-10T16:36:35Z</dcterms:modified>
</cp:coreProperties>
</file>