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58" r:id="rId5"/>
    <p:sldId id="259" r:id="rId6"/>
    <p:sldId id="260" r:id="rId7"/>
    <p:sldId id="261" r:id="rId8"/>
    <p:sldId id="267" r:id="rId9"/>
    <p:sldId id="262" r:id="rId10"/>
    <p:sldId id="264" r:id="rId11"/>
    <p:sldId id="268" r:id="rId12"/>
    <p:sldId id="263" r:id="rId13"/>
    <p:sldId id="265" r:id="rId14"/>
    <p:sldId id="269" r:id="rId15"/>
    <p:sldId id="270" r:id="rId16"/>
    <p:sldId id="271" r:id="rId17"/>
    <p:sldId id="272" r:id="rId18"/>
    <p:sldId id="273" r:id="rId19"/>
    <p:sldId id="274" r:id="rId20"/>
    <p:sldId id="275" r:id="rId21"/>
    <p:sldId id="279"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uti prajapati" initials="sp" lastIdx="1" clrIdx="0">
    <p:extLst>
      <p:ext uri="{19B8F6BF-5375-455C-9EA6-DF929625EA0E}">
        <p15:presenceInfo xmlns:p15="http://schemas.microsoft.com/office/powerpoint/2012/main" userId="2ea32c491508bf2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7F7F7F"/>
    <a:srgbClr val="ED5011"/>
    <a:srgbClr val="68CF2F"/>
    <a:srgbClr val="1A72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94" autoAdjust="0"/>
    <p:restoredTop sz="94660"/>
  </p:normalViewPr>
  <p:slideViewPr>
    <p:cSldViewPr snapToGrid="0">
      <p:cViewPr varScale="1">
        <p:scale>
          <a:sx n="91" d="100"/>
          <a:sy n="91" d="100"/>
        </p:scale>
        <p:origin x="53"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2/24/2024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2/24/2024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2/24/2024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2/24/2024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63E8798-3137-D6A1-9DE7-A4BEBAF6F2E1}"/>
              </a:ext>
            </a:extLst>
          </p:cNvPr>
          <p:cNvSpPr>
            <a:spLocks noGrp="1"/>
          </p:cNvSpPr>
          <p:nvPr>
            <p:ph type="subTitle" idx="1"/>
          </p:nvPr>
        </p:nvSpPr>
        <p:spPr>
          <a:xfrm>
            <a:off x="922789" y="369116"/>
            <a:ext cx="10711492" cy="6216241"/>
          </a:xfrm>
        </p:spPr>
        <p:txBody>
          <a:bodyPr>
            <a:normAutofit fontScale="47500" lnSpcReduction="20000"/>
          </a:bodyPr>
          <a:lstStyle/>
          <a:p>
            <a:pPr algn="ctr"/>
            <a:endParaRPr lang="en-US" sz="1700" b="1" dirty="0">
              <a:solidFill>
                <a:schemeClr val="tx1"/>
              </a:solidFill>
              <a:latin typeface="Cambria"/>
              <a:ea typeface="Cambria"/>
              <a:cs typeface="Cambria"/>
              <a:sym typeface="Cambria"/>
            </a:endParaRPr>
          </a:p>
          <a:p>
            <a:pPr algn="ctr"/>
            <a:r>
              <a:rPr lang="en-US" sz="3400" b="1" dirty="0">
                <a:solidFill>
                  <a:schemeClr val="tx1"/>
                </a:solidFill>
                <a:latin typeface="Cambria"/>
                <a:ea typeface="Cambria"/>
                <a:cs typeface="Cambria"/>
                <a:sym typeface="Cambria"/>
              </a:rPr>
              <a:t>INSTITUTE OF SCIENCE &amp; TECHNOLOGY FOR ADVANCED STUDIES &amp; RESEARCH</a:t>
            </a:r>
            <a:br>
              <a:rPr lang="en-US" sz="3400" b="1" dirty="0">
                <a:solidFill>
                  <a:schemeClr val="tx1"/>
                </a:solidFill>
                <a:latin typeface="Cambria"/>
                <a:ea typeface="Cambria"/>
                <a:cs typeface="Cambria"/>
                <a:sym typeface="Cambria"/>
              </a:rPr>
            </a:br>
            <a:r>
              <a:rPr lang="en-US" sz="3400" b="1" dirty="0">
                <a:solidFill>
                  <a:schemeClr val="tx1"/>
                </a:solidFill>
                <a:latin typeface="Cambria"/>
                <a:ea typeface="Cambria"/>
                <a:cs typeface="Cambria"/>
                <a:sym typeface="Cambria"/>
              </a:rPr>
              <a:t>ISTAR – Constituent College of CVM University</a:t>
            </a:r>
            <a:br>
              <a:rPr lang="en-US" sz="3400" b="1" dirty="0">
                <a:solidFill>
                  <a:schemeClr val="tx1"/>
                </a:solidFill>
                <a:latin typeface="Cambria"/>
                <a:ea typeface="Cambria"/>
                <a:cs typeface="Cambria"/>
                <a:sym typeface="Cambria"/>
              </a:rPr>
            </a:br>
            <a:r>
              <a:rPr lang="en-US" sz="3400" b="1" dirty="0">
                <a:solidFill>
                  <a:schemeClr val="tx1"/>
                </a:solidFill>
                <a:latin typeface="Cambria"/>
                <a:ea typeface="Cambria"/>
                <a:cs typeface="Cambria"/>
                <a:sym typeface="Cambria"/>
              </a:rPr>
              <a:t>1</a:t>
            </a:r>
            <a:r>
              <a:rPr lang="en-US" sz="3400" b="1" baseline="30000" dirty="0">
                <a:solidFill>
                  <a:schemeClr val="tx1"/>
                </a:solidFill>
                <a:latin typeface="Cambria"/>
                <a:ea typeface="Cambria"/>
                <a:cs typeface="Cambria"/>
                <a:sym typeface="Cambria"/>
              </a:rPr>
              <a:t>st</a:t>
            </a:r>
            <a:r>
              <a:rPr lang="en-US" sz="3400" b="1" dirty="0">
                <a:solidFill>
                  <a:schemeClr val="tx1"/>
                </a:solidFill>
                <a:latin typeface="Cambria"/>
                <a:ea typeface="Cambria"/>
                <a:cs typeface="Cambria"/>
                <a:sym typeface="Cambria"/>
              </a:rPr>
              <a:t> Rank among All Colleges of Gujarat by KCG (GSIRF) – 2021</a:t>
            </a:r>
            <a:br>
              <a:rPr lang="en-US" sz="3400" b="1" dirty="0">
                <a:solidFill>
                  <a:schemeClr val="tx1"/>
                </a:solidFill>
                <a:latin typeface="Cambria"/>
                <a:ea typeface="Cambria"/>
                <a:cs typeface="Cambria"/>
                <a:sym typeface="Cambria"/>
              </a:rPr>
            </a:br>
            <a:r>
              <a:rPr lang="en-US" sz="3400" b="1" dirty="0">
                <a:solidFill>
                  <a:schemeClr val="tx1"/>
                </a:solidFill>
                <a:latin typeface="Cambria"/>
                <a:ea typeface="Cambria"/>
                <a:cs typeface="Cambria"/>
                <a:sym typeface="Cambria"/>
              </a:rPr>
              <a:t>Recognized under Section 2(f) and 12(B) of the UGC Act , 1956</a:t>
            </a:r>
          </a:p>
          <a:p>
            <a:pPr algn="ctr"/>
            <a:endParaRPr lang="en-US" sz="1600" b="1" dirty="0">
              <a:solidFill>
                <a:schemeClr val="tx1"/>
              </a:solidFill>
              <a:latin typeface="Cambria"/>
              <a:ea typeface="Cambria"/>
              <a:sym typeface="Cambria"/>
            </a:endParaRPr>
          </a:p>
          <a:p>
            <a:pPr algn="ctr"/>
            <a:endParaRPr lang="en-US" sz="1600" b="1" dirty="0">
              <a:solidFill>
                <a:schemeClr val="tx1"/>
              </a:solidFill>
              <a:latin typeface="Cambria"/>
              <a:ea typeface="Cambria"/>
              <a:sym typeface="Cambria"/>
            </a:endParaRPr>
          </a:p>
          <a:p>
            <a:pPr algn="ctr"/>
            <a:endParaRPr lang="en-US" sz="1600" b="1" dirty="0">
              <a:solidFill>
                <a:schemeClr val="tx1"/>
              </a:solidFill>
              <a:latin typeface="Cambria"/>
              <a:ea typeface="Cambria"/>
              <a:sym typeface="Cambria"/>
            </a:endParaRPr>
          </a:p>
          <a:p>
            <a:pPr algn="ctr"/>
            <a:endParaRPr lang="en-US" sz="1600" b="1" dirty="0">
              <a:solidFill>
                <a:schemeClr val="tx1"/>
              </a:solidFill>
              <a:latin typeface="Cambria"/>
              <a:ea typeface="Cambria"/>
              <a:sym typeface="Cambria"/>
            </a:endParaRPr>
          </a:p>
          <a:p>
            <a:pPr algn="ctr"/>
            <a:r>
              <a:rPr lang="en-US" sz="5500" b="1" dirty="0">
                <a:solidFill>
                  <a:schemeClr val="tx1"/>
                </a:solidFill>
                <a:latin typeface="Cambria"/>
                <a:ea typeface="Cambria"/>
                <a:cs typeface="Cambria"/>
                <a:sym typeface="Cambria"/>
              </a:rPr>
              <a:t>Master of Computer Application (MCA)</a:t>
            </a:r>
          </a:p>
          <a:p>
            <a:pPr algn="ctr"/>
            <a:endParaRPr lang="en-US" sz="1600" b="1" dirty="0">
              <a:solidFill>
                <a:schemeClr val="tx1"/>
              </a:solidFill>
              <a:latin typeface="Cambria"/>
              <a:ea typeface="Cambria"/>
              <a:sym typeface="Cambria"/>
            </a:endParaRPr>
          </a:p>
          <a:p>
            <a:pPr algn="ctr"/>
            <a:r>
              <a:rPr lang="en-US" sz="5500" b="1" dirty="0">
                <a:solidFill>
                  <a:schemeClr val="tx1"/>
                </a:solidFill>
                <a:latin typeface="Cambria"/>
                <a:ea typeface="Cambria"/>
                <a:cs typeface="Cambria"/>
                <a:sym typeface="Cambria"/>
              </a:rPr>
              <a:t>SEMESTER – II</a:t>
            </a:r>
          </a:p>
          <a:p>
            <a:pPr algn="ctr"/>
            <a:endParaRPr lang="en-US" sz="1600" b="1" dirty="0">
              <a:solidFill>
                <a:schemeClr val="tx1"/>
              </a:solidFill>
              <a:latin typeface="Cambria"/>
              <a:ea typeface="Cambria"/>
              <a:sym typeface="Cambria"/>
            </a:endParaRPr>
          </a:p>
          <a:p>
            <a:pPr algn="ctr"/>
            <a:r>
              <a:rPr lang="en-US" sz="3800" b="1" dirty="0">
                <a:solidFill>
                  <a:schemeClr val="tx1"/>
                </a:solidFill>
                <a:latin typeface="Cambria" panose="02040503050406030204" pitchFamily="18" charset="0"/>
                <a:ea typeface="Cambria" panose="02040503050406030204" pitchFamily="18" charset="0"/>
              </a:rPr>
              <a:t>Research paper on :</a:t>
            </a:r>
          </a:p>
          <a:p>
            <a:pPr algn="ctr"/>
            <a:r>
              <a:rPr lang="en-US" sz="6700" b="1" dirty="0">
                <a:solidFill>
                  <a:schemeClr val="tx1"/>
                </a:solidFill>
                <a:latin typeface="Cambria" panose="02040503050406030204" pitchFamily="18" charset="0"/>
                <a:ea typeface="Cambria" panose="02040503050406030204" pitchFamily="18" charset="0"/>
              </a:rPr>
              <a:t>Data Science for Internet of Things (IoT)</a:t>
            </a:r>
          </a:p>
          <a:p>
            <a:pPr algn="ctr"/>
            <a:r>
              <a:rPr lang="en-US" sz="4900" b="1" dirty="0">
                <a:solidFill>
                  <a:schemeClr val="tx1"/>
                </a:solidFill>
                <a:latin typeface="Cambria" panose="02040503050406030204" pitchFamily="18" charset="0"/>
                <a:ea typeface="Cambria" panose="02040503050406030204" pitchFamily="18" charset="0"/>
              </a:rPr>
              <a:t>Authors :</a:t>
            </a:r>
            <a:r>
              <a:rPr lang="en-US" sz="4000" dirty="0">
                <a:solidFill>
                  <a:schemeClr val="tx1"/>
                </a:solidFill>
                <a:latin typeface="Cambria" panose="02040503050406030204" pitchFamily="18" charset="0"/>
                <a:ea typeface="Cambria" panose="02040503050406030204" pitchFamily="18" charset="0"/>
              </a:rPr>
              <a:t>Devi Mani, Radhakrishnan Kanthavel, F. Algarni </a:t>
            </a:r>
            <a:endParaRPr lang="en-US" sz="4000" b="1" dirty="0">
              <a:solidFill>
                <a:schemeClr val="tx1"/>
              </a:solidFill>
              <a:latin typeface="Cambria" panose="02040503050406030204" pitchFamily="18" charset="0"/>
              <a:ea typeface="Cambria" panose="02040503050406030204" pitchFamily="18" charset="0"/>
            </a:endParaRPr>
          </a:p>
          <a:p>
            <a:pPr algn="ctr"/>
            <a:endParaRPr lang="en-US" sz="2400" b="1" dirty="0">
              <a:solidFill>
                <a:schemeClr val="tx1"/>
              </a:solidFill>
              <a:latin typeface="Cambria" panose="02040503050406030204" pitchFamily="18" charset="0"/>
              <a:ea typeface="Cambria" panose="02040503050406030204" pitchFamily="18" charset="0"/>
            </a:endParaRPr>
          </a:p>
          <a:p>
            <a:pPr algn="ctr"/>
            <a:endParaRPr lang="en-US" sz="2400" b="1" dirty="0">
              <a:solidFill>
                <a:schemeClr val="tx1"/>
              </a:solidFill>
              <a:latin typeface="Cambria" panose="02040503050406030204" pitchFamily="18" charset="0"/>
              <a:ea typeface="Cambria" panose="02040503050406030204" pitchFamily="18" charset="0"/>
            </a:endParaRPr>
          </a:p>
          <a:p>
            <a:pPr algn="l"/>
            <a:r>
              <a:rPr lang="en-US" sz="3400" b="1" dirty="0">
                <a:solidFill>
                  <a:schemeClr val="tx1"/>
                </a:solidFill>
                <a:latin typeface="Cambria" panose="02040503050406030204" pitchFamily="18" charset="0"/>
                <a:ea typeface="Cambria" panose="02040503050406030204" pitchFamily="18" charset="0"/>
              </a:rPr>
              <a:t>Prepared By :					                   		Reviewed By :</a:t>
            </a:r>
          </a:p>
          <a:p>
            <a:pPr algn="l"/>
            <a:r>
              <a:rPr lang="en-US" sz="3400" b="1" dirty="0">
                <a:solidFill>
                  <a:schemeClr val="tx1"/>
                </a:solidFill>
                <a:latin typeface="Cambria" panose="02040503050406030204" pitchFamily="18" charset="0"/>
                <a:ea typeface="Cambria" panose="02040503050406030204" pitchFamily="18" charset="0"/>
              </a:rPr>
              <a:t>Yash S Panchal(22301550301031)					</a:t>
            </a:r>
            <a:r>
              <a:rPr lang="en-US" sz="3400" b="1" dirty="0" err="1">
                <a:solidFill>
                  <a:schemeClr val="tx1"/>
                </a:solidFill>
                <a:latin typeface="Cambria" panose="02040503050406030204" pitchFamily="18" charset="0"/>
                <a:ea typeface="Cambria" panose="02040503050406030204" pitchFamily="18" charset="0"/>
              </a:rPr>
              <a:t>Dr.Niky</a:t>
            </a:r>
            <a:r>
              <a:rPr lang="en-US" sz="3400" b="1" dirty="0">
                <a:solidFill>
                  <a:schemeClr val="tx1"/>
                </a:solidFill>
                <a:latin typeface="Cambria" panose="02040503050406030204" pitchFamily="18" charset="0"/>
                <a:ea typeface="Cambria" panose="02040503050406030204" pitchFamily="18" charset="0"/>
              </a:rPr>
              <a:t> K Jain</a:t>
            </a:r>
          </a:p>
          <a:p>
            <a:pPr algn="l"/>
            <a:r>
              <a:rPr lang="en-US" sz="3400" b="1" dirty="0">
                <a:solidFill>
                  <a:schemeClr val="tx1"/>
                </a:solidFill>
                <a:latin typeface="Cambria" panose="02040503050406030204" pitchFamily="18" charset="0"/>
                <a:ea typeface="Cambria" panose="02040503050406030204" pitchFamily="18" charset="0"/>
              </a:rPr>
              <a:t>Stuti B Prajapati(22301550301024)					Assistant Professor                                                             						  		Computer Science Department</a:t>
            </a:r>
          </a:p>
          <a:p>
            <a:pPr algn="ctr"/>
            <a:endParaRPr lang="en-US" dirty="0"/>
          </a:p>
        </p:txBody>
      </p:sp>
      <p:pic>
        <p:nvPicPr>
          <p:cNvPr id="4" name="Google Shape;143;p1">
            <a:extLst>
              <a:ext uri="{FF2B5EF4-FFF2-40B4-BE49-F238E27FC236}">
                <a16:creationId xmlns:a16="http://schemas.microsoft.com/office/drawing/2014/main" id="{E396E65C-24BF-68CB-3D62-C6DC67A9DDCF}"/>
              </a:ext>
            </a:extLst>
          </p:cNvPr>
          <p:cNvPicPr preferRelativeResize="0">
            <a:picLocks noGrp="1"/>
          </p:cNvPicPr>
          <p:nvPr>
            <p:ph type="body" idx="1"/>
          </p:nvPr>
        </p:nvPicPr>
        <p:blipFill rotWithShape="1">
          <a:blip r:embed="rId2">
            <a:alphaModFix/>
          </a:blip>
          <a:srcRect/>
          <a:stretch/>
        </p:blipFill>
        <p:spPr>
          <a:xfrm>
            <a:off x="922789" y="579848"/>
            <a:ext cx="1142451" cy="981754"/>
          </a:xfrm>
          <a:prstGeom prst="rect">
            <a:avLst/>
          </a:prstGeom>
          <a:noFill/>
          <a:ln>
            <a:noFill/>
          </a:ln>
          <a:effectLst>
            <a:outerShdw blurRad="152400" dist="12700" dir="5340000" sx="108000" sy="108000" algn="ctr" rotWithShape="0">
              <a:schemeClr val="bg1">
                <a:alpha val="77000"/>
              </a:schemeClr>
            </a:outerShdw>
          </a:effectLst>
        </p:spPr>
      </p:pic>
      <p:pic>
        <p:nvPicPr>
          <p:cNvPr id="5" name="Google Shape;144;p1">
            <a:extLst>
              <a:ext uri="{FF2B5EF4-FFF2-40B4-BE49-F238E27FC236}">
                <a16:creationId xmlns:a16="http://schemas.microsoft.com/office/drawing/2014/main" id="{7B55F4A3-A76E-37E3-325A-0D53496C8A79}"/>
              </a:ext>
            </a:extLst>
          </p:cNvPr>
          <p:cNvPicPr preferRelativeResize="0"/>
          <p:nvPr/>
        </p:nvPicPr>
        <p:blipFill rotWithShape="1">
          <a:blip r:embed="rId3">
            <a:alphaModFix/>
          </a:blip>
          <a:srcRect/>
          <a:stretch/>
        </p:blipFill>
        <p:spPr>
          <a:xfrm>
            <a:off x="10311585" y="579848"/>
            <a:ext cx="1142452" cy="981754"/>
          </a:xfrm>
          <a:prstGeom prst="rect">
            <a:avLst/>
          </a:prstGeom>
          <a:noFill/>
          <a:ln>
            <a:noFill/>
          </a:ln>
          <a:effectLst>
            <a:outerShdw blurRad="266700" sx="108000" sy="108000" algn="ctr" rotWithShape="0">
              <a:schemeClr val="bg1"/>
            </a:outerShdw>
          </a:effectLst>
        </p:spPr>
      </p:pic>
    </p:spTree>
    <p:extLst>
      <p:ext uri="{BB962C8B-B14F-4D97-AF65-F5344CB8AC3E}">
        <p14:creationId xmlns:p14="http://schemas.microsoft.com/office/powerpoint/2010/main" val="2382667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1869AC-2702-C1DC-DEB2-EDBBEF96B956}"/>
              </a:ext>
            </a:extLst>
          </p:cNvPr>
          <p:cNvSpPr>
            <a:spLocks noGrp="1"/>
          </p:cNvSpPr>
          <p:nvPr>
            <p:ph idx="1"/>
          </p:nvPr>
        </p:nvSpPr>
        <p:spPr>
          <a:xfrm>
            <a:off x="1120000" y="1124125"/>
            <a:ext cx="10233800" cy="5052838"/>
          </a:xfrm>
        </p:spPr>
        <p:txBody>
          <a:bodyPr>
            <a:normAutofit/>
          </a:bodyPr>
          <a:lstStyle/>
          <a:p>
            <a:pPr algn="just">
              <a:buFont typeface="Wingdings" panose="05000000000000000000" pitchFamily="2" charset="2"/>
              <a:buChar char="§"/>
            </a:pPr>
            <a:r>
              <a:rPr lang="en-US" sz="1800" dirty="0">
                <a:solidFill>
                  <a:schemeClr val="tx1"/>
                </a:solidFill>
                <a:latin typeface="Cambria" panose="02040503050406030204" pitchFamily="18" charset="0"/>
                <a:ea typeface="Cambria" panose="02040503050406030204" pitchFamily="18" charset="0"/>
              </a:rPr>
              <a:t>The first part of the taxonomy is the sources of data which are produced by public sector, private sector, Intelligent Transport Systems (ITS), Sensor data and other data sources. </a:t>
            </a:r>
          </a:p>
          <a:p>
            <a:pPr marL="0" indent="0" algn="just">
              <a:buNone/>
            </a:pPr>
            <a:endParaRPr lang="en-US" sz="18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
            </a:pPr>
            <a:r>
              <a:rPr lang="en-US" sz="1800" dirty="0">
                <a:solidFill>
                  <a:schemeClr val="tx1"/>
                </a:solidFill>
                <a:latin typeface="Cambria" panose="02040503050406030204" pitchFamily="18" charset="0"/>
                <a:ea typeface="Cambria" panose="02040503050406030204" pitchFamily="18" charset="0"/>
              </a:rPr>
              <a:t>The second part of the taxonomy is system components which encompass of five parts explicitly data processing, data maintenance, data conveyance, processing of data and the final is data visualization and analysis. </a:t>
            </a:r>
          </a:p>
          <a:p>
            <a:pPr algn="just">
              <a:buFont typeface="Wingdings" panose="05000000000000000000" pitchFamily="2" charset="2"/>
              <a:buChar char="§"/>
            </a:pPr>
            <a:endParaRPr lang="en-US" sz="18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
            </a:pPr>
            <a:r>
              <a:rPr lang="en-US" sz="1800" dirty="0">
                <a:solidFill>
                  <a:schemeClr val="tx1"/>
                </a:solidFill>
                <a:latin typeface="Cambria" panose="02040503050406030204" pitchFamily="18" charset="0"/>
                <a:ea typeface="Cambria" panose="02040503050406030204" pitchFamily="18" charset="0"/>
              </a:rPr>
              <a:t>The third part of the taxonomy is enabling technologies of data science which may be related to IoT context, which are Artificial Intelligence, machine Learning I &amp; II and Deep Learning . </a:t>
            </a:r>
          </a:p>
          <a:p>
            <a:pPr algn="just">
              <a:buFont typeface="Wingdings" panose="05000000000000000000" pitchFamily="2" charset="2"/>
              <a:buChar char="§"/>
            </a:pPr>
            <a:endParaRPr lang="en-US" sz="18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
            </a:pPr>
            <a:r>
              <a:rPr lang="en-US" sz="1800" dirty="0">
                <a:solidFill>
                  <a:schemeClr val="tx1"/>
                </a:solidFill>
                <a:latin typeface="Cambria" panose="02040503050406030204" pitchFamily="18" charset="0"/>
                <a:ea typeface="Cambria" panose="02040503050406030204" pitchFamily="18" charset="0"/>
              </a:rPr>
              <a:t>The fourth part of the taxonomy is Efficient Elements supported for IoT contain four key elements, precisely, Data input, Rules for data maintenance, Computing device for processing purpose and data output. </a:t>
            </a:r>
          </a:p>
          <a:p>
            <a:pPr algn="just">
              <a:buFont typeface="Wingdings" panose="05000000000000000000" pitchFamily="2" charset="2"/>
              <a:buChar char="§"/>
            </a:pPr>
            <a:endParaRPr lang="en-US" sz="18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
            </a:pPr>
            <a:r>
              <a:rPr lang="en-US" sz="1800" dirty="0">
                <a:solidFill>
                  <a:schemeClr val="tx1"/>
                </a:solidFill>
                <a:latin typeface="Cambria" panose="02040503050406030204" pitchFamily="18" charset="0"/>
                <a:ea typeface="Cambria" panose="02040503050406030204" pitchFamily="18" charset="0"/>
              </a:rPr>
              <a:t>The last part of the taxonomy is analytic types are Expressive type, Prognostic type and Rigid type.</a:t>
            </a:r>
          </a:p>
          <a:p>
            <a:endParaRPr lang="en-US" dirty="0"/>
          </a:p>
        </p:txBody>
      </p:sp>
    </p:spTree>
    <p:extLst>
      <p:ext uri="{BB962C8B-B14F-4D97-AF65-F5344CB8AC3E}">
        <p14:creationId xmlns:p14="http://schemas.microsoft.com/office/powerpoint/2010/main" val="708844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BD45B-12CC-EF4A-0725-6DC88FB785F5}"/>
              </a:ext>
            </a:extLst>
          </p:cNvPr>
          <p:cNvSpPr>
            <a:spLocks noGrp="1"/>
          </p:cNvSpPr>
          <p:nvPr>
            <p:ph type="title"/>
          </p:nvPr>
        </p:nvSpPr>
        <p:spPr>
          <a:xfrm>
            <a:off x="838200" y="622315"/>
            <a:ext cx="10515600" cy="800944"/>
          </a:xfrm>
        </p:spPr>
        <p:txBody>
          <a:bodyPr>
            <a:normAutofit/>
          </a:bodyPr>
          <a:lstStyle/>
          <a:p>
            <a:pPr algn="ctr"/>
            <a:r>
              <a:rPr lang="en-US" sz="2800" b="1" dirty="0">
                <a:solidFill>
                  <a:schemeClr val="tx1"/>
                </a:solidFill>
                <a:latin typeface="Cambria" panose="02040503050406030204" pitchFamily="18" charset="0"/>
                <a:ea typeface="Cambria" panose="02040503050406030204" pitchFamily="18" charset="0"/>
              </a:rPr>
              <a:t>RESEARCH PROBLEMS IN IOT FOR DATA SCIENCE</a:t>
            </a:r>
            <a:endParaRPr lang="en-US" sz="2800" dirty="0"/>
          </a:p>
        </p:txBody>
      </p:sp>
      <p:sp>
        <p:nvSpPr>
          <p:cNvPr id="3" name="Content Placeholder 2">
            <a:extLst>
              <a:ext uri="{FF2B5EF4-FFF2-40B4-BE49-F238E27FC236}">
                <a16:creationId xmlns:a16="http://schemas.microsoft.com/office/drawing/2014/main" id="{37369797-8322-F5DA-59A7-9AD1C7C6D65B}"/>
              </a:ext>
            </a:extLst>
          </p:cNvPr>
          <p:cNvSpPr>
            <a:spLocks noGrp="1"/>
          </p:cNvSpPr>
          <p:nvPr>
            <p:ph idx="1"/>
          </p:nvPr>
        </p:nvSpPr>
        <p:spPr>
          <a:xfrm>
            <a:off x="1120000" y="1728133"/>
            <a:ext cx="10233800" cy="4968947"/>
          </a:xfrm>
        </p:spPr>
        <p:txBody>
          <a:bodyPr>
            <a:normAutofit/>
          </a:bodyPr>
          <a:lstStyle/>
          <a:p>
            <a:pPr algn="just">
              <a:buFont typeface="Wingdings" panose="05000000000000000000" pitchFamily="2" charset="2"/>
              <a:buChar char="§"/>
            </a:pPr>
            <a:r>
              <a:rPr lang="en-US" sz="1800" dirty="0">
                <a:solidFill>
                  <a:schemeClr val="tx1"/>
                </a:solidFill>
                <a:latin typeface="Cambria" panose="02040503050406030204" pitchFamily="18" charset="0"/>
                <a:ea typeface="Cambria" panose="02040503050406030204" pitchFamily="18" charset="0"/>
              </a:rPr>
              <a:t>IoT has a basic financial and social effect for the future development of information, system and correspondence advancements.</a:t>
            </a:r>
          </a:p>
          <a:p>
            <a:pPr marL="0" indent="0" algn="just">
              <a:buNone/>
            </a:pPr>
            <a:endParaRPr lang="en-US" sz="18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
            </a:pPr>
            <a:r>
              <a:rPr lang="en-US" sz="1800" dirty="0">
                <a:solidFill>
                  <a:schemeClr val="tx1"/>
                </a:solidFill>
                <a:latin typeface="Cambria" panose="02040503050406030204" pitchFamily="18" charset="0"/>
                <a:ea typeface="Cambria" panose="02040503050406030204" pitchFamily="18" charset="0"/>
              </a:rPr>
              <a:t>It presents difficulties in mixes of volume, speed and assortment. A few enhanced advances, for example, computational insight and vast data can be consolidated to enhance data the executives and disclosure of information of huge scale mechanization applications.</a:t>
            </a:r>
          </a:p>
          <a:p>
            <a:pPr marL="0" indent="0" algn="just">
              <a:buNone/>
            </a:pPr>
            <a:endParaRPr lang="en-US" sz="18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
            </a:pPr>
            <a:r>
              <a:rPr lang="en-US" sz="1800" dirty="0">
                <a:solidFill>
                  <a:schemeClr val="tx1"/>
                </a:solidFill>
                <a:latin typeface="Cambria" panose="02040503050406030204" pitchFamily="18" charset="0"/>
                <a:ea typeface="Cambria" panose="02040503050406030204" pitchFamily="18" charset="0"/>
              </a:rPr>
              <a:t>It is basic to create foundations to dissect IoT data. Various IoT gadgets create consistent streams of data and analysts can create apparatuses to extricate significant information from these data utilizing mechanized learning procedures.</a:t>
            </a:r>
          </a:p>
          <a:p>
            <a:pPr marL="0" indent="0" algn="just">
              <a:buNone/>
            </a:pPr>
            <a:endParaRPr lang="en-US" sz="18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
            </a:pPr>
            <a:r>
              <a:rPr lang="en-US" sz="1800" dirty="0">
                <a:solidFill>
                  <a:schemeClr val="tx1"/>
                </a:solidFill>
                <a:latin typeface="Cambria" panose="02040503050406030204" pitchFamily="18" charset="0"/>
                <a:ea typeface="Cambria" panose="02040503050406030204" pitchFamily="18" charset="0"/>
              </a:rPr>
              <a:t>Understanding data streams and examining them for significant information is a test and prompts Data Science. Machine learning calculations and computational insight methods are the main answer for handle vast IoT forthcoming data, the key advancements that are related with IoT.</a:t>
            </a:r>
          </a:p>
        </p:txBody>
      </p:sp>
    </p:spTree>
    <p:extLst>
      <p:ext uri="{BB962C8B-B14F-4D97-AF65-F5344CB8AC3E}">
        <p14:creationId xmlns:p14="http://schemas.microsoft.com/office/powerpoint/2010/main" val="3039113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DBFD7F-0909-82E3-3486-3FC9634D0785}"/>
              </a:ext>
            </a:extLst>
          </p:cNvPr>
          <p:cNvSpPr>
            <a:spLocks noGrp="1"/>
          </p:cNvSpPr>
          <p:nvPr>
            <p:ph idx="1"/>
          </p:nvPr>
        </p:nvSpPr>
        <p:spPr>
          <a:xfrm>
            <a:off x="1120000" y="679508"/>
            <a:ext cx="10233800" cy="5497455"/>
          </a:xfrm>
        </p:spPr>
        <p:txBody>
          <a:bodyPr>
            <a:normAutofit/>
          </a:bodyPr>
          <a:lstStyle/>
          <a:p>
            <a:pPr marL="914400" lvl="2" indent="0">
              <a:buNone/>
            </a:pPr>
            <a:endParaRPr lang="en-US" sz="1800" b="1" dirty="0">
              <a:solidFill>
                <a:schemeClr val="tx1"/>
              </a:solidFill>
              <a:latin typeface="Cambria" panose="02040503050406030204" pitchFamily="18" charset="0"/>
              <a:ea typeface="Cambria" panose="02040503050406030204" pitchFamily="18" charset="0"/>
            </a:endParaRPr>
          </a:p>
          <a:p>
            <a:pPr>
              <a:buFont typeface="Wingdings" panose="05000000000000000000" pitchFamily="2" charset="2"/>
              <a:buChar char="§"/>
            </a:pPr>
            <a:r>
              <a:rPr lang="en-US" sz="1800" dirty="0">
                <a:solidFill>
                  <a:schemeClr val="tx1"/>
                </a:solidFill>
                <a:latin typeface="Cambria" panose="02040503050406030204" pitchFamily="18" charset="0"/>
                <a:ea typeface="Cambria" panose="02040503050406030204" pitchFamily="18" charset="0"/>
              </a:rPr>
              <a:t>This figure shows the research problems in IoT and data Science.</a:t>
            </a:r>
          </a:p>
          <a:p>
            <a:pPr marL="0" indent="0">
              <a:buNone/>
            </a:pPr>
            <a:endParaRPr lang="en-US" sz="1800" b="1" dirty="0">
              <a:solidFill>
                <a:schemeClr val="tx1"/>
              </a:solidFill>
              <a:latin typeface="Cambria" panose="02040503050406030204" pitchFamily="18" charset="0"/>
              <a:ea typeface="Cambria" panose="02040503050406030204" pitchFamily="18" charset="0"/>
            </a:endParaRPr>
          </a:p>
          <a:p>
            <a:pPr marL="914400" lvl="2" indent="0">
              <a:buNone/>
            </a:pPr>
            <a:r>
              <a:rPr lang="en-US" sz="1800" b="1" dirty="0">
                <a:solidFill>
                  <a:schemeClr val="tx1"/>
                </a:solidFill>
                <a:latin typeface="Cambria" panose="02040503050406030204" pitchFamily="18" charset="0"/>
                <a:ea typeface="Cambria" panose="02040503050406030204" pitchFamily="18" charset="0"/>
              </a:rPr>
              <a:t>IoT Integration                             IoT for Management	                     IoT for Others</a:t>
            </a:r>
          </a:p>
        </p:txBody>
      </p:sp>
      <p:sp>
        <p:nvSpPr>
          <p:cNvPr id="6" name="Oval 5">
            <a:extLst>
              <a:ext uri="{FF2B5EF4-FFF2-40B4-BE49-F238E27FC236}">
                <a16:creationId xmlns:a16="http://schemas.microsoft.com/office/drawing/2014/main" id="{90F20986-BEEF-D8CF-177F-C6A9303EF8DF}"/>
              </a:ext>
            </a:extLst>
          </p:cNvPr>
          <p:cNvSpPr/>
          <p:nvPr/>
        </p:nvSpPr>
        <p:spPr>
          <a:xfrm>
            <a:off x="1468070" y="3589974"/>
            <a:ext cx="2449587" cy="2374339"/>
          </a:xfrm>
          <a:prstGeom prst="ellipse">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6"/>
          </a:lnRef>
          <a:fillRef idx="3">
            <a:schemeClr val="accent6"/>
          </a:fillRef>
          <a:effectRef idx="3">
            <a:schemeClr val="accent6"/>
          </a:effectRef>
          <a:fontRef idx="minor">
            <a:schemeClr val="lt1"/>
          </a:fontRef>
        </p:style>
        <p:txBody>
          <a:bodyPr rtlCol="0" anchor="ctr"/>
          <a:lstStyle/>
          <a:p>
            <a:pPr marL="285750" indent="-285750">
              <a:buFont typeface="Arial" panose="020B0604020202020204" pitchFamily="34" charset="0"/>
              <a:buChar char="•"/>
            </a:pPr>
            <a:r>
              <a:rPr lang="en-US" sz="1600" b="1" dirty="0">
                <a:latin typeface="Cambria" panose="02040503050406030204" pitchFamily="18" charset="0"/>
                <a:ea typeface="Cambria" panose="02040503050406030204" pitchFamily="18" charset="0"/>
              </a:rPr>
              <a:t>Data Sources</a:t>
            </a:r>
            <a:endParaRPr lang="en-US" b="1"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600" b="1" dirty="0">
                <a:latin typeface="Cambria" panose="02040503050406030204" pitchFamily="18" charset="0"/>
                <a:ea typeface="Cambria" panose="02040503050406030204" pitchFamily="18" charset="0"/>
              </a:rPr>
              <a:t>Applications</a:t>
            </a:r>
          </a:p>
        </p:txBody>
      </p:sp>
      <p:sp>
        <p:nvSpPr>
          <p:cNvPr id="12" name="Oval 11">
            <a:extLst>
              <a:ext uri="{FF2B5EF4-FFF2-40B4-BE49-F238E27FC236}">
                <a16:creationId xmlns:a16="http://schemas.microsoft.com/office/drawing/2014/main" id="{1A0672DA-03AE-D8F8-65F8-DFAB9FD9FBD1}"/>
              </a:ext>
            </a:extLst>
          </p:cNvPr>
          <p:cNvSpPr/>
          <p:nvPr/>
        </p:nvSpPr>
        <p:spPr>
          <a:xfrm>
            <a:off x="4967679" y="3598620"/>
            <a:ext cx="2449587" cy="2374339"/>
          </a:xfrm>
          <a:prstGeom prst="ellipse">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6"/>
          </a:lnRef>
          <a:fillRef idx="3">
            <a:schemeClr val="accent6"/>
          </a:fillRef>
          <a:effectRef idx="3">
            <a:schemeClr val="accent6"/>
          </a:effectRef>
          <a:fontRef idx="minor">
            <a:schemeClr val="lt1"/>
          </a:fontRef>
        </p:style>
        <p:txBody>
          <a:bodyPr rtlCol="0" anchor="ctr"/>
          <a:lstStyle/>
          <a:p>
            <a:pPr marL="285750" indent="-285750">
              <a:buFont typeface="Arial" panose="020B0604020202020204" pitchFamily="34" charset="0"/>
              <a:buChar char="•"/>
            </a:pPr>
            <a:r>
              <a:rPr lang="en-US" sz="1600" b="1" dirty="0">
                <a:latin typeface="Cambria" panose="02040503050406030204" pitchFamily="18" charset="0"/>
                <a:ea typeface="Cambria" panose="02040503050406030204" pitchFamily="18" charset="0"/>
              </a:rPr>
              <a:t>Storage</a:t>
            </a:r>
          </a:p>
          <a:p>
            <a:pPr marL="285750" indent="-285750">
              <a:buFont typeface="Arial" panose="020B0604020202020204" pitchFamily="34" charset="0"/>
              <a:buChar char="•"/>
            </a:pPr>
            <a:r>
              <a:rPr lang="en-US" sz="1600" b="1" dirty="0">
                <a:latin typeface="Cambria" panose="02040503050406030204" pitchFamily="18" charset="0"/>
                <a:ea typeface="Cambria" panose="02040503050406030204" pitchFamily="18" charset="0"/>
              </a:rPr>
              <a:t>Access</a:t>
            </a:r>
          </a:p>
          <a:p>
            <a:pPr marL="285750" indent="-285750">
              <a:buFont typeface="Arial" panose="020B0604020202020204" pitchFamily="34" charset="0"/>
              <a:buChar char="•"/>
            </a:pPr>
            <a:r>
              <a:rPr lang="en-US" sz="1600" b="1" dirty="0">
                <a:latin typeface="Cambria" panose="02040503050406030204" pitchFamily="18" charset="0"/>
                <a:ea typeface="Cambria" panose="02040503050406030204" pitchFamily="18" charset="0"/>
              </a:rPr>
              <a:t>Integration</a:t>
            </a:r>
          </a:p>
        </p:txBody>
      </p:sp>
      <p:sp>
        <p:nvSpPr>
          <p:cNvPr id="13" name="Oval 12">
            <a:extLst>
              <a:ext uri="{FF2B5EF4-FFF2-40B4-BE49-F238E27FC236}">
                <a16:creationId xmlns:a16="http://schemas.microsoft.com/office/drawing/2014/main" id="{B32501B3-801A-7986-9866-B630B0765ECE}"/>
              </a:ext>
            </a:extLst>
          </p:cNvPr>
          <p:cNvSpPr/>
          <p:nvPr/>
        </p:nvSpPr>
        <p:spPr>
          <a:xfrm>
            <a:off x="8279772" y="3598620"/>
            <a:ext cx="2449587" cy="2374339"/>
          </a:xfrm>
          <a:prstGeom prst="ellipse">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6"/>
          </a:lnRef>
          <a:fillRef idx="3">
            <a:schemeClr val="accent6"/>
          </a:fillRef>
          <a:effectRef idx="3">
            <a:schemeClr val="accent6"/>
          </a:effectRef>
          <a:fontRef idx="minor">
            <a:schemeClr val="lt1"/>
          </a:fontRef>
        </p:style>
        <p:txBody>
          <a:bodyPr rtlCol="0" anchor="ctr"/>
          <a:lstStyle/>
          <a:p>
            <a:pPr marL="285750" indent="-285750">
              <a:buFont typeface="Arial" panose="020B0604020202020204" pitchFamily="34" charset="0"/>
              <a:buChar char="•"/>
            </a:pPr>
            <a:r>
              <a:rPr lang="en-US" sz="1600" b="1" dirty="0">
                <a:latin typeface="Cambria" panose="02040503050406030204" pitchFamily="18" charset="0"/>
                <a:ea typeface="Cambria" panose="02040503050406030204" pitchFamily="18" charset="0"/>
              </a:rPr>
              <a:t>Security</a:t>
            </a:r>
          </a:p>
          <a:p>
            <a:pPr marL="285750" indent="-285750">
              <a:buFont typeface="Arial" panose="020B0604020202020204" pitchFamily="34" charset="0"/>
              <a:buChar char="•"/>
            </a:pPr>
            <a:r>
              <a:rPr lang="en-US" sz="1600" b="1" dirty="0">
                <a:latin typeface="Cambria" panose="02040503050406030204" pitchFamily="18" charset="0"/>
                <a:ea typeface="Cambria" panose="02040503050406030204" pitchFamily="18" charset="0"/>
              </a:rPr>
              <a:t>Privacy</a:t>
            </a:r>
          </a:p>
          <a:p>
            <a:pPr marL="285750" indent="-285750">
              <a:buFont typeface="Arial" panose="020B0604020202020204" pitchFamily="34" charset="0"/>
              <a:buChar char="•"/>
            </a:pPr>
            <a:r>
              <a:rPr lang="en-US" sz="1600" b="1" dirty="0">
                <a:latin typeface="Cambria" panose="02040503050406030204" pitchFamily="18" charset="0"/>
                <a:ea typeface="Cambria" panose="02040503050406030204" pitchFamily="18" charset="0"/>
              </a:rPr>
              <a:t>Support</a:t>
            </a:r>
          </a:p>
        </p:txBody>
      </p:sp>
      <p:sp>
        <p:nvSpPr>
          <p:cNvPr id="16" name="Arrow: Down 15">
            <a:extLst>
              <a:ext uri="{FF2B5EF4-FFF2-40B4-BE49-F238E27FC236}">
                <a16:creationId xmlns:a16="http://schemas.microsoft.com/office/drawing/2014/main" id="{EC5EF412-4722-BCF6-B228-1073BC31FFF5}"/>
              </a:ext>
            </a:extLst>
          </p:cNvPr>
          <p:cNvSpPr/>
          <p:nvPr/>
        </p:nvSpPr>
        <p:spPr>
          <a:xfrm>
            <a:off x="2546057" y="2170498"/>
            <a:ext cx="293615" cy="1257737"/>
          </a:xfrm>
          <a:prstGeom prst="downArrow">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 name="Arrow: Down 16">
            <a:extLst>
              <a:ext uri="{FF2B5EF4-FFF2-40B4-BE49-F238E27FC236}">
                <a16:creationId xmlns:a16="http://schemas.microsoft.com/office/drawing/2014/main" id="{BE88725E-4D5C-BF99-4032-C283AB37CA85}"/>
              </a:ext>
            </a:extLst>
          </p:cNvPr>
          <p:cNvSpPr/>
          <p:nvPr/>
        </p:nvSpPr>
        <p:spPr>
          <a:xfrm>
            <a:off x="6045664" y="2170498"/>
            <a:ext cx="293615" cy="1257737"/>
          </a:xfrm>
          <a:prstGeom prst="downArrow">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Arrow: Down 17">
            <a:extLst>
              <a:ext uri="{FF2B5EF4-FFF2-40B4-BE49-F238E27FC236}">
                <a16:creationId xmlns:a16="http://schemas.microsoft.com/office/drawing/2014/main" id="{9E238532-11BB-E09A-B49E-78EE2C5B18E2}"/>
              </a:ext>
            </a:extLst>
          </p:cNvPr>
          <p:cNvSpPr/>
          <p:nvPr/>
        </p:nvSpPr>
        <p:spPr>
          <a:xfrm>
            <a:off x="9329958" y="2170498"/>
            <a:ext cx="293615" cy="1257737"/>
          </a:xfrm>
          <a:prstGeom prst="downArrow">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75025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9D58-4C83-A1AD-05B4-37E0D877DD17}"/>
              </a:ext>
            </a:extLst>
          </p:cNvPr>
          <p:cNvSpPr>
            <a:spLocks noGrp="1"/>
          </p:cNvSpPr>
          <p:nvPr>
            <p:ph type="title"/>
          </p:nvPr>
        </p:nvSpPr>
        <p:spPr>
          <a:xfrm>
            <a:off x="838200" y="822121"/>
            <a:ext cx="10515600" cy="570452"/>
          </a:xfrm>
        </p:spPr>
        <p:txBody>
          <a:bodyPr>
            <a:normAutofit/>
          </a:bodyPr>
          <a:lstStyle/>
          <a:p>
            <a:pPr algn="ctr"/>
            <a:r>
              <a:rPr lang="en-US" sz="2800" b="1" dirty="0">
                <a:solidFill>
                  <a:schemeClr val="tx1"/>
                </a:solidFill>
                <a:latin typeface="Cambria" panose="02040503050406030204" pitchFamily="18" charset="0"/>
                <a:ea typeface="Cambria" panose="02040503050406030204" pitchFamily="18" charset="0"/>
              </a:rPr>
              <a:t>LANGUAGES USED FOR DATA SCIENCE</a:t>
            </a:r>
          </a:p>
        </p:txBody>
      </p:sp>
      <p:sp>
        <p:nvSpPr>
          <p:cNvPr id="3" name="Content Placeholder 2">
            <a:extLst>
              <a:ext uri="{FF2B5EF4-FFF2-40B4-BE49-F238E27FC236}">
                <a16:creationId xmlns:a16="http://schemas.microsoft.com/office/drawing/2014/main" id="{41C21660-4616-30B2-7E6F-C07F5724EA09}"/>
              </a:ext>
            </a:extLst>
          </p:cNvPr>
          <p:cNvSpPr>
            <a:spLocks noGrp="1"/>
          </p:cNvSpPr>
          <p:nvPr>
            <p:ph idx="1"/>
          </p:nvPr>
        </p:nvSpPr>
        <p:spPr>
          <a:xfrm>
            <a:off x="1120000" y="1792375"/>
            <a:ext cx="10233800" cy="4960559"/>
          </a:xfrm>
        </p:spPr>
        <p:txBody>
          <a:bodyPr>
            <a:normAutofit/>
          </a:bodyPr>
          <a:lstStyle/>
          <a:p>
            <a:pPr algn="just">
              <a:buFont typeface="Wingdings" panose="05000000000000000000" pitchFamily="2" charset="2"/>
              <a:buChar char="§"/>
            </a:pPr>
            <a:r>
              <a:rPr lang="en-US" sz="1800" dirty="0">
                <a:solidFill>
                  <a:schemeClr val="tx1"/>
                </a:solidFill>
                <a:latin typeface="Cambria" panose="02040503050406030204" pitchFamily="18" charset="0"/>
                <a:ea typeface="Cambria" panose="02040503050406030204" pitchFamily="18" charset="0"/>
              </a:rPr>
              <a:t>Data science is nonentity, but it is a “notion to merge statistics, data analysis and their connected approaches” in order to “know or recognize and examine authentic occurrences” through data. It pays methods and philosophies strained since numerous areas within the comprehensive parts of mathematics, statistics, information science and computer science.</a:t>
            </a:r>
          </a:p>
          <a:p>
            <a:pPr marL="0" indent="0" algn="just">
              <a:buNone/>
            </a:pPr>
            <a:endParaRPr lang="en-US" sz="18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
            </a:pPr>
            <a:r>
              <a:rPr lang="en-US" sz="1800" dirty="0">
                <a:solidFill>
                  <a:schemeClr val="tx1"/>
                </a:solidFill>
                <a:latin typeface="Cambria" panose="02040503050406030204" pitchFamily="18" charset="0"/>
                <a:ea typeface="Cambria" panose="02040503050406030204" pitchFamily="18" charset="0"/>
              </a:rPr>
              <a:t> This arena is flattering more and more general with the arrival of Machine Learning all around us.</a:t>
            </a:r>
          </a:p>
          <a:p>
            <a:pPr marL="0" indent="0" algn="just">
              <a:buNone/>
            </a:pPr>
            <a:endParaRPr lang="en-US" sz="18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
            </a:pPr>
            <a:r>
              <a:rPr lang="en-US" sz="1800" dirty="0">
                <a:solidFill>
                  <a:schemeClr val="tx1"/>
                </a:solidFill>
                <a:latin typeface="Cambria" panose="02040503050406030204" pitchFamily="18" charset="0"/>
                <a:ea typeface="Cambria" panose="02040503050406030204" pitchFamily="18" charset="0"/>
              </a:rPr>
              <a:t> In order to realize data science, might need to distinguish at least one of the programming languages.</a:t>
            </a:r>
          </a:p>
          <a:p>
            <a:pPr marL="0" indent="0" algn="just">
              <a:buNone/>
            </a:pPr>
            <a:r>
              <a:rPr lang="en-US" sz="1800" dirty="0">
                <a:solidFill>
                  <a:schemeClr val="tx1"/>
                </a:solidFill>
                <a:latin typeface="Cambria" panose="02040503050406030204" pitchFamily="18" charset="0"/>
                <a:ea typeface="Cambria" panose="02040503050406030204" pitchFamily="18" charset="0"/>
              </a:rPr>
              <a:t> </a:t>
            </a:r>
          </a:p>
          <a:p>
            <a:pPr algn="just">
              <a:buFont typeface="Wingdings" panose="05000000000000000000" pitchFamily="2" charset="2"/>
              <a:buChar char="§"/>
            </a:pPr>
            <a:r>
              <a:rPr lang="en-US" sz="1800" dirty="0">
                <a:solidFill>
                  <a:schemeClr val="tx1"/>
                </a:solidFill>
                <a:latin typeface="Cambria" panose="02040503050406030204" pitchFamily="18" charset="0"/>
                <a:ea typeface="Cambria" panose="02040503050406030204" pitchFamily="18" charset="0"/>
              </a:rPr>
              <a:t>There are many programming languages that are used for data science.</a:t>
            </a:r>
          </a:p>
        </p:txBody>
      </p:sp>
    </p:spTree>
    <p:extLst>
      <p:ext uri="{BB962C8B-B14F-4D97-AF65-F5344CB8AC3E}">
        <p14:creationId xmlns:p14="http://schemas.microsoft.com/office/powerpoint/2010/main" val="1212745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927A0A-6F0A-35B0-A50D-2DB289A69D20}"/>
              </a:ext>
            </a:extLst>
          </p:cNvPr>
          <p:cNvSpPr>
            <a:spLocks noGrp="1"/>
          </p:cNvSpPr>
          <p:nvPr>
            <p:ph idx="1"/>
          </p:nvPr>
        </p:nvSpPr>
        <p:spPr>
          <a:xfrm>
            <a:off x="1120000" y="408384"/>
            <a:ext cx="10233800" cy="6258186"/>
          </a:xfrm>
        </p:spPr>
        <p:txBody>
          <a:bodyPr/>
          <a:lstStyle/>
          <a:p>
            <a:endParaRPr lang="en-US" dirty="0"/>
          </a:p>
        </p:txBody>
      </p:sp>
      <p:sp>
        <p:nvSpPr>
          <p:cNvPr id="6" name="Oval 5">
            <a:extLst>
              <a:ext uri="{FF2B5EF4-FFF2-40B4-BE49-F238E27FC236}">
                <a16:creationId xmlns:a16="http://schemas.microsoft.com/office/drawing/2014/main" id="{FB9601C9-12C7-BAE4-C779-D92125FAA950}"/>
              </a:ext>
            </a:extLst>
          </p:cNvPr>
          <p:cNvSpPr/>
          <p:nvPr/>
        </p:nvSpPr>
        <p:spPr>
          <a:xfrm>
            <a:off x="4862818" y="2449585"/>
            <a:ext cx="2466364" cy="2357307"/>
          </a:xfrm>
          <a:prstGeom prst="ellipse">
            <a:avLst/>
          </a:prstGeom>
          <a:solidFill>
            <a:schemeClr val="accent5">
              <a:lumMod val="75000"/>
            </a:schemeClr>
          </a:solidFill>
          <a:ln>
            <a:solidFill>
              <a:schemeClr val="tx1">
                <a:lumMod val="5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a:solidFill>
                  <a:schemeClr val="bg1"/>
                </a:solidFill>
                <a:latin typeface="Cambria" panose="02040503050406030204" pitchFamily="18" charset="0"/>
                <a:ea typeface="Cambria" panose="02040503050406030204" pitchFamily="18" charset="0"/>
              </a:rPr>
              <a:t>Languages Used for Data Science</a:t>
            </a:r>
          </a:p>
        </p:txBody>
      </p:sp>
      <p:sp>
        <p:nvSpPr>
          <p:cNvPr id="7" name="Oval 6">
            <a:extLst>
              <a:ext uri="{FF2B5EF4-FFF2-40B4-BE49-F238E27FC236}">
                <a16:creationId xmlns:a16="http://schemas.microsoft.com/office/drawing/2014/main" id="{B9C30A48-343C-CDBD-8EAF-017FEFB00C3C}"/>
              </a:ext>
            </a:extLst>
          </p:cNvPr>
          <p:cNvSpPr/>
          <p:nvPr/>
        </p:nvSpPr>
        <p:spPr>
          <a:xfrm>
            <a:off x="7312741" y="5048024"/>
            <a:ext cx="1400961" cy="1375794"/>
          </a:xfrm>
          <a:prstGeom prst="ellipse">
            <a:avLst/>
          </a:prstGeom>
          <a:solidFill>
            <a:schemeClr val="tx2">
              <a:lumMod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dirty="0">
                <a:latin typeface="Cambria" panose="02040503050406030204" pitchFamily="18" charset="0"/>
                <a:ea typeface="Cambria" panose="02040503050406030204" pitchFamily="18" charset="0"/>
              </a:rPr>
              <a:t>SQL</a:t>
            </a:r>
          </a:p>
        </p:txBody>
      </p:sp>
      <p:sp>
        <p:nvSpPr>
          <p:cNvPr id="8" name="Oval 7">
            <a:extLst>
              <a:ext uri="{FF2B5EF4-FFF2-40B4-BE49-F238E27FC236}">
                <a16:creationId xmlns:a16="http://schemas.microsoft.com/office/drawing/2014/main" id="{A8433440-C844-9E0E-1FE5-E69E6BE6DC57}"/>
              </a:ext>
            </a:extLst>
          </p:cNvPr>
          <p:cNvSpPr/>
          <p:nvPr/>
        </p:nvSpPr>
        <p:spPr>
          <a:xfrm>
            <a:off x="3353500" y="659586"/>
            <a:ext cx="1400961" cy="1375794"/>
          </a:xfrm>
          <a:prstGeom prst="ellipse">
            <a:avLst/>
          </a:prstGeom>
          <a:solidFill>
            <a:schemeClr val="tx2">
              <a:lumMod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dirty="0">
                <a:solidFill>
                  <a:schemeClr val="bg1"/>
                </a:solidFill>
                <a:latin typeface="Cambria" panose="02040503050406030204" pitchFamily="18" charset="0"/>
                <a:ea typeface="Cambria" panose="02040503050406030204" pitchFamily="18" charset="0"/>
              </a:rPr>
              <a:t>Python</a:t>
            </a:r>
          </a:p>
        </p:txBody>
      </p:sp>
      <p:sp>
        <p:nvSpPr>
          <p:cNvPr id="9" name="Oval 8">
            <a:extLst>
              <a:ext uri="{FF2B5EF4-FFF2-40B4-BE49-F238E27FC236}">
                <a16:creationId xmlns:a16="http://schemas.microsoft.com/office/drawing/2014/main" id="{DF2AD3ED-3441-704E-1AD3-EED38E7F3612}"/>
              </a:ext>
            </a:extLst>
          </p:cNvPr>
          <p:cNvSpPr/>
          <p:nvPr/>
        </p:nvSpPr>
        <p:spPr>
          <a:xfrm>
            <a:off x="3432496" y="5048024"/>
            <a:ext cx="1400961" cy="1375794"/>
          </a:xfrm>
          <a:prstGeom prst="ellipse">
            <a:avLst/>
          </a:prstGeom>
          <a:solidFill>
            <a:schemeClr val="tx2">
              <a:lumMod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dirty="0">
                <a:latin typeface="Cambria" panose="02040503050406030204" pitchFamily="18" charset="0"/>
                <a:ea typeface="Cambria" panose="02040503050406030204" pitchFamily="18" charset="0"/>
              </a:rPr>
              <a:t>Java</a:t>
            </a:r>
          </a:p>
        </p:txBody>
      </p:sp>
      <p:sp>
        <p:nvSpPr>
          <p:cNvPr id="10" name="Oval 9">
            <a:extLst>
              <a:ext uri="{FF2B5EF4-FFF2-40B4-BE49-F238E27FC236}">
                <a16:creationId xmlns:a16="http://schemas.microsoft.com/office/drawing/2014/main" id="{FD92A29B-CCC5-8AD0-2E30-8807FFA12F7A}"/>
              </a:ext>
            </a:extLst>
          </p:cNvPr>
          <p:cNvSpPr/>
          <p:nvPr/>
        </p:nvSpPr>
        <p:spPr>
          <a:xfrm>
            <a:off x="9304408" y="2940341"/>
            <a:ext cx="1400961" cy="1375794"/>
          </a:xfrm>
          <a:prstGeom prst="ellipse">
            <a:avLst/>
          </a:prstGeom>
          <a:solidFill>
            <a:schemeClr val="tx2">
              <a:lumMod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dirty="0">
                <a:latin typeface="Cambria" panose="02040503050406030204" pitchFamily="18" charset="0"/>
                <a:ea typeface="Cambria" panose="02040503050406030204" pitchFamily="18" charset="0"/>
              </a:rPr>
              <a:t>Julia</a:t>
            </a:r>
          </a:p>
        </p:txBody>
      </p:sp>
      <p:sp>
        <p:nvSpPr>
          <p:cNvPr id="12" name="Oval 11">
            <a:extLst>
              <a:ext uri="{FF2B5EF4-FFF2-40B4-BE49-F238E27FC236}">
                <a16:creationId xmlns:a16="http://schemas.microsoft.com/office/drawing/2014/main" id="{25F05E79-4D25-9B6A-A142-4E84FD531937}"/>
              </a:ext>
            </a:extLst>
          </p:cNvPr>
          <p:cNvSpPr/>
          <p:nvPr/>
        </p:nvSpPr>
        <p:spPr>
          <a:xfrm>
            <a:off x="7565209" y="788042"/>
            <a:ext cx="1400961" cy="1375794"/>
          </a:xfrm>
          <a:prstGeom prst="ellipse">
            <a:avLst/>
          </a:prstGeom>
          <a:solidFill>
            <a:schemeClr val="tx2">
              <a:lumMod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dirty="0">
                <a:latin typeface="Cambria" panose="02040503050406030204" pitchFamily="18" charset="0"/>
                <a:ea typeface="Cambria" panose="02040503050406030204" pitchFamily="18" charset="0"/>
              </a:rPr>
              <a:t>R</a:t>
            </a:r>
          </a:p>
        </p:txBody>
      </p:sp>
      <p:sp>
        <p:nvSpPr>
          <p:cNvPr id="13" name="Oval 12">
            <a:extLst>
              <a:ext uri="{FF2B5EF4-FFF2-40B4-BE49-F238E27FC236}">
                <a16:creationId xmlns:a16="http://schemas.microsoft.com/office/drawing/2014/main" id="{DFB2FA75-421B-4316-78E7-8DA560FECC46}"/>
              </a:ext>
            </a:extLst>
          </p:cNvPr>
          <p:cNvSpPr/>
          <p:nvPr/>
        </p:nvSpPr>
        <p:spPr>
          <a:xfrm>
            <a:off x="1527727" y="2750831"/>
            <a:ext cx="1400961" cy="1375794"/>
          </a:xfrm>
          <a:prstGeom prst="ellipse">
            <a:avLst/>
          </a:prstGeom>
          <a:solidFill>
            <a:schemeClr val="tx2">
              <a:lumMod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dirty="0">
                <a:latin typeface="Cambria" panose="02040503050406030204" pitchFamily="18" charset="0"/>
                <a:ea typeface="Cambria" panose="02040503050406030204" pitchFamily="18" charset="0"/>
              </a:rPr>
              <a:t>Scala</a:t>
            </a:r>
          </a:p>
        </p:txBody>
      </p:sp>
      <p:sp>
        <p:nvSpPr>
          <p:cNvPr id="31" name="Minus Sign 30">
            <a:extLst>
              <a:ext uri="{FF2B5EF4-FFF2-40B4-BE49-F238E27FC236}">
                <a16:creationId xmlns:a16="http://schemas.microsoft.com/office/drawing/2014/main" id="{2C22CCE4-4CF7-5EDF-7093-3E994D9A11BD}"/>
              </a:ext>
            </a:extLst>
          </p:cNvPr>
          <p:cNvSpPr/>
          <p:nvPr/>
        </p:nvSpPr>
        <p:spPr>
          <a:xfrm rot="19061510">
            <a:off x="1771056" y="1476642"/>
            <a:ext cx="1752520" cy="1157681"/>
          </a:xfrm>
          <a:prstGeom prst="mathMin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2" name="Minus Sign 31">
            <a:extLst>
              <a:ext uri="{FF2B5EF4-FFF2-40B4-BE49-F238E27FC236}">
                <a16:creationId xmlns:a16="http://schemas.microsoft.com/office/drawing/2014/main" id="{4734F6FB-764E-6CC1-447A-E418BF5E76F4}"/>
              </a:ext>
            </a:extLst>
          </p:cNvPr>
          <p:cNvSpPr/>
          <p:nvPr/>
        </p:nvSpPr>
        <p:spPr>
          <a:xfrm rot="14017067">
            <a:off x="1829670" y="4412560"/>
            <a:ext cx="1752520" cy="1157681"/>
          </a:xfrm>
          <a:prstGeom prst="mathMin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Minus Sign 33">
            <a:extLst>
              <a:ext uri="{FF2B5EF4-FFF2-40B4-BE49-F238E27FC236}">
                <a16:creationId xmlns:a16="http://schemas.microsoft.com/office/drawing/2014/main" id="{B87EB70E-7CCD-0A13-415D-0C16483A1FBC}"/>
              </a:ext>
            </a:extLst>
          </p:cNvPr>
          <p:cNvSpPr/>
          <p:nvPr/>
        </p:nvSpPr>
        <p:spPr>
          <a:xfrm>
            <a:off x="4570266" y="5470485"/>
            <a:ext cx="2926192" cy="1164614"/>
          </a:xfrm>
          <a:prstGeom prst="mathMin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5" name="Minus Sign 34">
            <a:extLst>
              <a:ext uri="{FF2B5EF4-FFF2-40B4-BE49-F238E27FC236}">
                <a16:creationId xmlns:a16="http://schemas.microsoft.com/office/drawing/2014/main" id="{CCF860FF-31D3-109F-CD9D-46D70C0BCD06}"/>
              </a:ext>
            </a:extLst>
          </p:cNvPr>
          <p:cNvSpPr/>
          <p:nvPr/>
        </p:nvSpPr>
        <p:spPr>
          <a:xfrm rot="18713751">
            <a:off x="8579580" y="4443704"/>
            <a:ext cx="1752520" cy="1157681"/>
          </a:xfrm>
          <a:prstGeom prst="mathMin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7" name="Minus Sign 36">
            <a:extLst>
              <a:ext uri="{FF2B5EF4-FFF2-40B4-BE49-F238E27FC236}">
                <a16:creationId xmlns:a16="http://schemas.microsoft.com/office/drawing/2014/main" id="{6A8828CA-262C-E909-C4C6-D2F881AE9A7B}"/>
              </a:ext>
            </a:extLst>
          </p:cNvPr>
          <p:cNvSpPr/>
          <p:nvPr/>
        </p:nvSpPr>
        <p:spPr>
          <a:xfrm rot="14336475">
            <a:off x="8727651" y="1599994"/>
            <a:ext cx="1752520" cy="1157681"/>
          </a:xfrm>
          <a:prstGeom prst="mathMin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8" name="Minus Sign 37">
            <a:extLst>
              <a:ext uri="{FF2B5EF4-FFF2-40B4-BE49-F238E27FC236}">
                <a16:creationId xmlns:a16="http://schemas.microsoft.com/office/drawing/2014/main" id="{C231661C-5312-498C-8562-CEEC83CB2FD4}"/>
              </a:ext>
            </a:extLst>
          </p:cNvPr>
          <p:cNvSpPr/>
          <p:nvPr/>
        </p:nvSpPr>
        <p:spPr>
          <a:xfrm>
            <a:off x="4722623" y="621378"/>
            <a:ext cx="2926192" cy="1164614"/>
          </a:xfrm>
          <a:prstGeom prst="mathMinus">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6068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E1B10-3CAD-CD2E-EFD2-A3FAF399C320}"/>
              </a:ext>
            </a:extLst>
          </p:cNvPr>
          <p:cNvSpPr>
            <a:spLocks noGrp="1"/>
          </p:cNvSpPr>
          <p:nvPr>
            <p:ph type="title"/>
          </p:nvPr>
        </p:nvSpPr>
        <p:spPr/>
        <p:txBody>
          <a:bodyPr>
            <a:normAutofit/>
          </a:bodyPr>
          <a:lstStyle/>
          <a:p>
            <a:pPr algn="ctr"/>
            <a:r>
              <a:rPr lang="en-US" sz="2800" b="1" dirty="0">
                <a:solidFill>
                  <a:schemeClr val="tx1"/>
                </a:solidFill>
                <a:latin typeface="Cambria" panose="02040503050406030204" pitchFamily="18" charset="0"/>
                <a:ea typeface="Cambria" panose="02040503050406030204" pitchFamily="18" charset="0"/>
              </a:rPr>
              <a:t>IOT AND DATA RELATIONSHIP</a:t>
            </a:r>
          </a:p>
        </p:txBody>
      </p:sp>
      <p:sp>
        <p:nvSpPr>
          <p:cNvPr id="3" name="Content Placeholder 2">
            <a:extLst>
              <a:ext uri="{FF2B5EF4-FFF2-40B4-BE49-F238E27FC236}">
                <a16:creationId xmlns:a16="http://schemas.microsoft.com/office/drawing/2014/main" id="{FD40428F-FF48-6046-279C-B22820FAA23D}"/>
              </a:ext>
            </a:extLst>
          </p:cNvPr>
          <p:cNvSpPr>
            <a:spLocks noGrp="1"/>
          </p:cNvSpPr>
          <p:nvPr>
            <p:ph idx="1"/>
          </p:nvPr>
        </p:nvSpPr>
        <p:spPr>
          <a:xfrm>
            <a:off x="1120000" y="1690688"/>
            <a:ext cx="10233800" cy="4675334"/>
          </a:xfrm>
        </p:spPr>
        <p:txBody>
          <a:bodyPr>
            <a:normAutofit/>
          </a:bodyPr>
          <a:lstStyle/>
          <a:p>
            <a:pPr algn="just">
              <a:buFont typeface="Wingdings" panose="05000000000000000000" pitchFamily="2" charset="2"/>
              <a:buChar char="§"/>
            </a:pPr>
            <a:r>
              <a:rPr lang="en-US" sz="1800" dirty="0">
                <a:solidFill>
                  <a:schemeClr val="tx1"/>
                </a:solidFill>
                <a:latin typeface="Cambria" panose="02040503050406030204" pitchFamily="18" charset="0"/>
                <a:ea typeface="Cambria" panose="02040503050406030204" pitchFamily="18" charset="0"/>
              </a:rPr>
              <a:t>Connection among IoT and Data processing every one of the data from IoT is a vocation in huge data.</a:t>
            </a:r>
          </a:p>
          <a:p>
            <a:pPr algn="just">
              <a:buFont typeface="Wingdings" panose="05000000000000000000" pitchFamily="2" charset="2"/>
              <a:buChar char="§"/>
            </a:pPr>
            <a:endParaRPr lang="en-US" sz="18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
            </a:pPr>
            <a:r>
              <a:rPr lang="en-US" sz="1800" dirty="0">
                <a:solidFill>
                  <a:schemeClr val="tx1"/>
                </a:solidFill>
                <a:latin typeface="Cambria" panose="02040503050406030204" pitchFamily="18" charset="0"/>
                <a:ea typeface="Cambria" panose="02040503050406030204" pitchFamily="18" charset="0"/>
              </a:rPr>
              <a:t> Different sorts and arrangements which may be organized, unstructured or semi-organized of data created from different gadgets and sensors in IoT are taken care of and changed by the assortment of Data accumulation.</a:t>
            </a:r>
          </a:p>
          <a:p>
            <a:pPr algn="just">
              <a:buFont typeface="Wingdings" panose="05000000000000000000" pitchFamily="2" charset="2"/>
              <a:buChar char="§"/>
            </a:pPr>
            <a:endParaRPr lang="en-US" sz="18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
            </a:pPr>
            <a:r>
              <a:rPr lang="en-US" sz="1800" dirty="0">
                <a:solidFill>
                  <a:schemeClr val="tx1"/>
                </a:solidFill>
                <a:latin typeface="Cambria" panose="02040503050406030204" pitchFamily="18" charset="0"/>
                <a:ea typeface="Cambria" panose="02040503050406030204" pitchFamily="18" charset="0"/>
              </a:rPr>
              <a:t>The monstrous sum data started from IoT are ingested and put away by the “volume” of Data stacking. </a:t>
            </a:r>
          </a:p>
          <a:p>
            <a:pPr algn="just">
              <a:buFont typeface="Wingdings" panose="05000000000000000000" pitchFamily="2" charset="2"/>
              <a:buChar char="§"/>
            </a:pPr>
            <a:endParaRPr lang="en-US" sz="18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
            </a:pPr>
            <a:r>
              <a:rPr lang="en-US" sz="1800" dirty="0">
                <a:solidFill>
                  <a:schemeClr val="tx1"/>
                </a:solidFill>
                <a:latin typeface="Cambria" panose="02040503050406030204" pitchFamily="18" charset="0"/>
                <a:ea typeface="Cambria" panose="02040503050406030204" pitchFamily="18" charset="0"/>
              </a:rPr>
              <a:t>The close continuous preparing and investigation of gigantic data from IoT are performed in a favorable way by the “speed” of Big Data examination.</a:t>
            </a:r>
          </a:p>
        </p:txBody>
      </p:sp>
    </p:spTree>
    <p:extLst>
      <p:ext uri="{BB962C8B-B14F-4D97-AF65-F5344CB8AC3E}">
        <p14:creationId xmlns:p14="http://schemas.microsoft.com/office/powerpoint/2010/main" val="36331370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26960-93A0-A1FA-5EAF-CC3F368A650A}"/>
              </a:ext>
            </a:extLst>
          </p:cNvPr>
          <p:cNvSpPr>
            <a:spLocks noGrp="1"/>
          </p:cNvSpPr>
          <p:nvPr>
            <p:ph type="title"/>
          </p:nvPr>
        </p:nvSpPr>
        <p:spPr>
          <a:xfrm>
            <a:off x="1120000" y="800828"/>
            <a:ext cx="10515600" cy="583341"/>
          </a:xfrm>
        </p:spPr>
        <p:txBody>
          <a:bodyPr>
            <a:normAutofit/>
          </a:bodyPr>
          <a:lstStyle/>
          <a:p>
            <a:pPr marL="285750" indent="-285750" algn="just">
              <a:buFont typeface="Wingdings" panose="05000000000000000000" pitchFamily="2" charset="2"/>
              <a:buChar char="§"/>
            </a:pPr>
            <a:r>
              <a:rPr lang="en-US" sz="1800" dirty="0">
                <a:solidFill>
                  <a:schemeClr val="tx1"/>
                </a:solidFill>
                <a:latin typeface="Cambria" panose="02040503050406030204" pitchFamily="18" charset="0"/>
                <a:ea typeface="Cambria" panose="02040503050406030204" pitchFamily="18" charset="0"/>
              </a:rPr>
              <a:t>This figure shows the Relationship between IOT and data</a:t>
            </a:r>
          </a:p>
        </p:txBody>
      </p:sp>
      <p:sp>
        <p:nvSpPr>
          <p:cNvPr id="3" name="Content Placeholder 2">
            <a:extLst>
              <a:ext uri="{FF2B5EF4-FFF2-40B4-BE49-F238E27FC236}">
                <a16:creationId xmlns:a16="http://schemas.microsoft.com/office/drawing/2014/main" id="{E29900E8-83B3-D81F-0E5B-AFF60CDBDBAF}"/>
              </a:ext>
            </a:extLst>
          </p:cNvPr>
          <p:cNvSpPr>
            <a:spLocks noGrp="1"/>
          </p:cNvSpPr>
          <p:nvPr>
            <p:ph idx="1"/>
          </p:nvPr>
        </p:nvSpPr>
        <p:spPr>
          <a:xfrm>
            <a:off x="1120000" y="1388684"/>
            <a:ext cx="10233800" cy="5330898"/>
          </a:xfrm>
        </p:spPr>
        <p:txBody>
          <a:bodyPr/>
          <a:lstStyle/>
          <a:p>
            <a:pPr marL="0" indent="0">
              <a:buNone/>
            </a:pPr>
            <a:endParaRPr lang="en-US" dirty="0"/>
          </a:p>
        </p:txBody>
      </p:sp>
      <p:sp>
        <p:nvSpPr>
          <p:cNvPr id="5" name="Rectangle: Top Corners Snipped 4">
            <a:extLst>
              <a:ext uri="{FF2B5EF4-FFF2-40B4-BE49-F238E27FC236}">
                <a16:creationId xmlns:a16="http://schemas.microsoft.com/office/drawing/2014/main" id="{EB8E2D75-A334-EF00-C2AF-34A1592ADAD0}"/>
              </a:ext>
            </a:extLst>
          </p:cNvPr>
          <p:cNvSpPr/>
          <p:nvPr/>
        </p:nvSpPr>
        <p:spPr>
          <a:xfrm>
            <a:off x="4290452" y="2336215"/>
            <a:ext cx="1736521" cy="1199626"/>
          </a:xfrm>
          <a:prstGeom prst="snip2Same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a:solidFill>
                  <a:schemeClr val="bg1"/>
                </a:solidFill>
                <a:latin typeface="Cambria" panose="02040503050406030204" pitchFamily="18" charset="0"/>
                <a:ea typeface="Cambria" panose="02040503050406030204" pitchFamily="18" charset="0"/>
              </a:rPr>
              <a:t>Connectivity</a:t>
            </a:r>
          </a:p>
        </p:txBody>
      </p:sp>
      <p:sp>
        <p:nvSpPr>
          <p:cNvPr id="6" name="Rectangle: Top Corners Snipped 5">
            <a:extLst>
              <a:ext uri="{FF2B5EF4-FFF2-40B4-BE49-F238E27FC236}">
                <a16:creationId xmlns:a16="http://schemas.microsoft.com/office/drawing/2014/main" id="{E6EF1480-3FBE-D95C-7189-C1EB66422A48}"/>
              </a:ext>
            </a:extLst>
          </p:cNvPr>
          <p:cNvSpPr/>
          <p:nvPr/>
        </p:nvSpPr>
        <p:spPr>
          <a:xfrm>
            <a:off x="4290451" y="4174536"/>
            <a:ext cx="1736521" cy="1199626"/>
          </a:xfrm>
          <a:prstGeom prst="snip2Same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mbria" panose="02040503050406030204" pitchFamily="18" charset="0"/>
                <a:ea typeface="Cambria" panose="02040503050406030204" pitchFamily="18" charset="0"/>
              </a:rPr>
              <a:t>Device</a:t>
            </a:r>
          </a:p>
        </p:txBody>
      </p:sp>
      <p:sp>
        <p:nvSpPr>
          <p:cNvPr id="7" name="Rectangle: Top Corners Snipped 6">
            <a:extLst>
              <a:ext uri="{FF2B5EF4-FFF2-40B4-BE49-F238E27FC236}">
                <a16:creationId xmlns:a16="http://schemas.microsoft.com/office/drawing/2014/main" id="{B6B41898-F10A-903B-2FA2-B257A5A7B83F}"/>
              </a:ext>
            </a:extLst>
          </p:cNvPr>
          <p:cNvSpPr/>
          <p:nvPr/>
        </p:nvSpPr>
        <p:spPr>
          <a:xfrm>
            <a:off x="6918345" y="2334177"/>
            <a:ext cx="1736521" cy="1199626"/>
          </a:xfrm>
          <a:prstGeom prst="snip2Same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mbria" panose="02040503050406030204" pitchFamily="18" charset="0"/>
                <a:ea typeface="Cambria" panose="02040503050406030204" pitchFamily="18" charset="0"/>
              </a:rPr>
              <a:t>Intelligence</a:t>
            </a:r>
          </a:p>
        </p:txBody>
      </p:sp>
      <p:sp>
        <p:nvSpPr>
          <p:cNvPr id="8" name="Rectangle: Top Corners Snipped 7">
            <a:extLst>
              <a:ext uri="{FF2B5EF4-FFF2-40B4-BE49-F238E27FC236}">
                <a16:creationId xmlns:a16="http://schemas.microsoft.com/office/drawing/2014/main" id="{7DAB00DD-E8B5-93D1-7063-436C3C006103}"/>
              </a:ext>
            </a:extLst>
          </p:cNvPr>
          <p:cNvSpPr/>
          <p:nvPr/>
        </p:nvSpPr>
        <p:spPr>
          <a:xfrm>
            <a:off x="6910476" y="4203512"/>
            <a:ext cx="1736521" cy="1199626"/>
          </a:xfrm>
          <a:prstGeom prst="snip2Same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mbria" panose="02040503050406030204" pitchFamily="18" charset="0"/>
                <a:ea typeface="Cambria" panose="02040503050406030204" pitchFamily="18" charset="0"/>
              </a:rPr>
              <a:t>Integration</a:t>
            </a:r>
          </a:p>
        </p:txBody>
      </p:sp>
      <p:sp>
        <p:nvSpPr>
          <p:cNvPr id="9" name="Callout: Quad Arrow 8">
            <a:extLst>
              <a:ext uri="{FF2B5EF4-FFF2-40B4-BE49-F238E27FC236}">
                <a16:creationId xmlns:a16="http://schemas.microsoft.com/office/drawing/2014/main" id="{F06C7728-4819-0ABF-BE9D-5212A570B904}"/>
              </a:ext>
            </a:extLst>
          </p:cNvPr>
          <p:cNvSpPr/>
          <p:nvPr/>
        </p:nvSpPr>
        <p:spPr>
          <a:xfrm rot="18269903">
            <a:off x="6026492" y="3510151"/>
            <a:ext cx="896265" cy="988304"/>
          </a:xfrm>
          <a:prstGeom prst="quadArrowCallo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Callout: Down Arrow 12">
            <a:extLst>
              <a:ext uri="{FF2B5EF4-FFF2-40B4-BE49-F238E27FC236}">
                <a16:creationId xmlns:a16="http://schemas.microsoft.com/office/drawing/2014/main" id="{94E1F0E4-FA05-52CF-538E-81AC2A373367}"/>
              </a:ext>
            </a:extLst>
          </p:cNvPr>
          <p:cNvSpPr/>
          <p:nvPr/>
        </p:nvSpPr>
        <p:spPr>
          <a:xfrm rot="18187033">
            <a:off x="1771270" y="1780672"/>
            <a:ext cx="1473600" cy="1528855"/>
          </a:xfrm>
          <a:prstGeom prst="downArrow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bg1"/>
                </a:solidFill>
                <a:latin typeface="Cambria" panose="02040503050406030204" pitchFamily="18" charset="0"/>
                <a:ea typeface="Cambria" panose="02040503050406030204" pitchFamily="18" charset="0"/>
              </a:rPr>
              <a:t>Data Gathering</a:t>
            </a:r>
          </a:p>
        </p:txBody>
      </p:sp>
      <p:sp>
        <p:nvSpPr>
          <p:cNvPr id="17" name="Callout: Up Arrow 16">
            <a:extLst>
              <a:ext uri="{FF2B5EF4-FFF2-40B4-BE49-F238E27FC236}">
                <a16:creationId xmlns:a16="http://schemas.microsoft.com/office/drawing/2014/main" id="{2D49333C-FF4F-9F0C-151C-1CFA4FD7E78D}"/>
              </a:ext>
            </a:extLst>
          </p:cNvPr>
          <p:cNvSpPr/>
          <p:nvPr/>
        </p:nvSpPr>
        <p:spPr>
          <a:xfrm rot="3085181">
            <a:off x="1871350" y="4879210"/>
            <a:ext cx="1468073" cy="1442906"/>
          </a:xfrm>
          <a:prstGeom prst="upArrow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bg1"/>
                </a:solidFill>
                <a:latin typeface="Cambria" panose="02040503050406030204" pitchFamily="18" charset="0"/>
                <a:ea typeface="Cambria" panose="02040503050406030204" pitchFamily="18" charset="0"/>
              </a:rPr>
              <a:t>Data Define</a:t>
            </a:r>
          </a:p>
        </p:txBody>
      </p:sp>
      <p:sp>
        <p:nvSpPr>
          <p:cNvPr id="19" name="Callout: Down Arrow 18">
            <a:extLst>
              <a:ext uri="{FF2B5EF4-FFF2-40B4-BE49-F238E27FC236}">
                <a16:creationId xmlns:a16="http://schemas.microsoft.com/office/drawing/2014/main" id="{28E7F90D-B881-9E0D-897E-667F19C0EC56}"/>
              </a:ext>
            </a:extLst>
          </p:cNvPr>
          <p:cNvSpPr/>
          <p:nvPr/>
        </p:nvSpPr>
        <p:spPr>
          <a:xfrm rot="2929102">
            <a:off x="9246912" y="1881323"/>
            <a:ext cx="1592018" cy="1451616"/>
          </a:xfrm>
          <a:prstGeom prst="downArrow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bg1"/>
                </a:solidFill>
                <a:latin typeface="Cambria" panose="02040503050406030204" pitchFamily="18" charset="0"/>
                <a:ea typeface="Cambria" panose="02040503050406030204" pitchFamily="18" charset="0"/>
              </a:rPr>
              <a:t>Data Analysis</a:t>
            </a:r>
          </a:p>
        </p:txBody>
      </p:sp>
      <p:sp>
        <p:nvSpPr>
          <p:cNvPr id="20" name="Callout: Up Arrow 19">
            <a:extLst>
              <a:ext uri="{FF2B5EF4-FFF2-40B4-BE49-F238E27FC236}">
                <a16:creationId xmlns:a16="http://schemas.microsoft.com/office/drawing/2014/main" id="{C015E61E-5D42-D2E4-AF54-3E608C4D0D24}"/>
              </a:ext>
            </a:extLst>
          </p:cNvPr>
          <p:cNvSpPr/>
          <p:nvPr/>
        </p:nvSpPr>
        <p:spPr>
          <a:xfrm rot="18416166">
            <a:off x="9138600" y="4875741"/>
            <a:ext cx="1468073" cy="1442906"/>
          </a:xfrm>
          <a:prstGeom prst="upArrow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bg1"/>
                </a:solidFill>
                <a:latin typeface="Cambria" panose="02040503050406030204" pitchFamily="18" charset="0"/>
                <a:ea typeface="Cambria" panose="02040503050406030204" pitchFamily="18" charset="0"/>
              </a:rPr>
              <a:t>Data use</a:t>
            </a:r>
          </a:p>
        </p:txBody>
      </p:sp>
    </p:spTree>
    <p:extLst>
      <p:ext uri="{BB962C8B-B14F-4D97-AF65-F5344CB8AC3E}">
        <p14:creationId xmlns:p14="http://schemas.microsoft.com/office/powerpoint/2010/main" val="1738921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A95FC-656F-1E5C-8AA2-95C2BEA16124}"/>
              </a:ext>
            </a:extLst>
          </p:cNvPr>
          <p:cNvSpPr>
            <a:spLocks noGrp="1"/>
          </p:cNvSpPr>
          <p:nvPr>
            <p:ph type="title"/>
          </p:nvPr>
        </p:nvSpPr>
        <p:spPr>
          <a:xfrm>
            <a:off x="838200" y="511728"/>
            <a:ext cx="10515600" cy="729844"/>
          </a:xfrm>
        </p:spPr>
        <p:txBody>
          <a:bodyPr>
            <a:normAutofit/>
          </a:bodyPr>
          <a:lstStyle/>
          <a:p>
            <a:pPr algn="ctr"/>
            <a:r>
              <a:rPr lang="en-US" sz="2800" b="1" dirty="0">
                <a:solidFill>
                  <a:schemeClr val="tx1"/>
                </a:solidFill>
                <a:latin typeface="Cambria" panose="02040503050406030204" pitchFamily="18" charset="0"/>
                <a:ea typeface="Cambria" panose="02040503050406030204" pitchFamily="18" charset="0"/>
              </a:rPr>
              <a:t>CHALLENGES OF IOT APPLICATIONS IN DATA SCIENCE</a:t>
            </a:r>
          </a:p>
        </p:txBody>
      </p:sp>
      <p:graphicFrame>
        <p:nvGraphicFramePr>
          <p:cNvPr id="4" name="Content Placeholder 3">
            <a:extLst>
              <a:ext uri="{FF2B5EF4-FFF2-40B4-BE49-F238E27FC236}">
                <a16:creationId xmlns:a16="http://schemas.microsoft.com/office/drawing/2014/main" id="{88407A44-1C17-C0AF-60FA-599ABD6E0774}"/>
              </a:ext>
            </a:extLst>
          </p:cNvPr>
          <p:cNvGraphicFramePr>
            <a:graphicFrameLocks noGrp="1"/>
          </p:cNvGraphicFramePr>
          <p:nvPr>
            <p:ph idx="1"/>
            <p:extLst>
              <p:ext uri="{D42A27DB-BD31-4B8C-83A1-F6EECF244321}">
                <p14:modId xmlns:p14="http://schemas.microsoft.com/office/powerpoint/2010/main" val="713899390"/>
              </p:ext>
            </p:extLst>
          </p:nvPr>
        </p:nvGraphicFramePr>
        <p:xfrm>
          <a:off x="609124" y="1359017"/>
          <a:ext cx="11256326" cy="5112903"/>
        </p:xfrm>
        <a:graphic>
          <a:graphicData uri="http://schemas.openxmlformats.org/drawingml/2006/table">
            <a:tbl>
              <a:tblPr firstRow="1" bandRow="1">
                <a:tableStyleId>{FABFCF23-3B69-468F-B69F-88F6DE6A72F2}</a:tableStyleId>
              </a:tblPr>
              <a:tblGrid>
                <a:gridCol w="5628163">
                  <a:extLst>
                    <a:ext uri="{9D8B030D-6E8A-4147-A177-3AD203B41FA5}">
                      <a16:colId xmlns:a16="http://schemas.microsoft.com/office/drawing/2014/main" val="3608303742"/>
                    </a:ext>
                  </a:extLst>
                </a:gridCol>
                <a:gridCol w="5628163">
                  <a:extLst>
                    <a:ext uri="{9D8B030D-6E8A-4147-A177-3AD203B41FA5}">
                      <a16:colId xmlns:a16="http://schemas.microsoft.com/office/drawing/2014/main" val="2531877108"/>
                    </a:ext>
                  </a:extLst>
                </a:gridCol>
              </a:tblGrid>
              <a:tr h="571383">
                <a:tc>
                  <a:txBody>
                    <a:bodyPr/>
                    <a:lstStyle/>
                    <a:p>
                      <a:pPr algn="ctr"/>
                      <a:r>
                        <a:rPr lang="en-US" sz="2000" dirty="0">
                          <a:solidFill>
                            <a:schemeClr val="bg1"/>
                          </a:solidFill>
                          <a:latin typeface="Cambria" panose="02040503050406030204" pitchFamily="18" charset="0"/>
                          <a:ea typeface="Cambria" panose="02040503050406030204" pitchFamily="18" charset="0"/>
                        </a:rPr>
                        <a:t>Challenges</a:t>
                      </a: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ctr"/>
                      <a:r>
                        <a:rPr lang="en-US" sz="2000" dirty="0">
                          <a:solidFill>
                            <a:schemeClr val="bg1"/>
                          </a:solidFill>
                          <a:latin typeface="Cambria" panose="02040503050406030204" pitchFamily="18" charset="0"/>
                          <a:ea typeface="Cambria" panose="02040503050406030204" pitchFamily="18" charset="0"/>
                        </a:rPr>
                        <a:t>Actions</a:t>
                      </a: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699137238"/>
                  </a:ext>
                </a:extLst>
              </a:tr>
              <a:tr h="571383">
                <a:tc>
                  <a:txBody>
                    <a:bodyPr/>
                    <a:lstStyle/>
                    <a:p>
                      <a:pPr algn="just"/>
                      <a:r>
                        <a:rPr lang="en-US" sz="1600" b="1" dirty="0">
                          <a:latin typeface="Cambria" panose="02040503050406030204" pitchFamily="18" charset="0"/>
                          <a:ea typeface="Cambria" panose="02040503050406030204" pitchFamily="18" charset="0"/>
                        </a:rPr>
                        <a:t>Data storage and analysis</a:t>
                      </a: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just"/>
                      <a:r>
                        <a:rPr lang="en-US" sz="1600" dirty="0">
                          <a:latin typeface="Cambria" panose="02040503050406030204" pitchFamily="18" charset="0"/>
                          <a:ea typeface="Cambria" panose="02040503050406030204" pitchFamily="18" charset="0"/>
                        </a:rPr>
                        <a:t>Storage of Data and Analysis of Data; hard drives were utilized to store data; credited to the decent variety of data;</a:t>
                      </a: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121954246"/>
                  </a:ext>
                </a:extLst>
              </a:tr>
              <a:tr h="571383">
                <a:tc>
                  <a:txBody>
                    <a:bodyPr/>
                    <a:lstStyle/>
                    <a:p>
                      <a:pPr algn="just"/>
                      <a:r>
                        <a:rPr lang="en-US" sz="1600" b="1" dirty="0">
                          <a:latin typeface="Cambria" panose="02040503050406030204" pitchFamily="18" charset="0"/>
                          <a:ea typeface="Cambria" panose="02040503050406030204" pitchFamily="18" charset="0"/>
                        </a:rPr>
                        <a:t>Knowledge discovery and computational complexities</a:t>
                      </a: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just"/>
                      <a:r>
                        <a:rPr lang="en-US" sz="1600" dirty="0">
                          <a:latin typeface="Cambria" panose="02040503050406030204" pitchFamily="18" charset="0"/>
                          <a:ea typeface="Cambria" panose="02040503050406030204" pitchFamily="18" charset="0"/>
                        </a:rPr>
                        <a:t>Data Warehouses and Data centers; charge of putting away the data that is acquired from the working frameworks; computational multifaceted nature, vulnerability</a:t>
                      </a: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858010752"/>
                  </a:ext>
                </a:extLst>
              </a:tr>
              <a:tr h="571383">
                <a:tc>
                  <a:txBody>
                    <a:bodyPr/>
                    <a:lstStyle/>
                    <a:p>
                      <a:pPr algn="just"/>
                      <a:r>
                        <a:rPr lang="en-US" sz="1600" b="1" dirty="0">
                          <a:latin typeface="Cambria" panose="02040503050406030204" pitchFamily="18" charset="0"/>
                          <a:ea typeface="Cambria" panose="02040503050406030204" pitchFamily="18" charset="0"/>
                        </a:rPr>
                        <a:t>Scalability and Visualization of data</a:t>
                      </a: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just"/>
                      <a:r>
                        <a:rPr lang="en-US" sz="1600" dirty="0">
                          <a:latin typeface="Cambria" panose="02040503050406030204" pitchFamily="18" charset="0"/>
                          <a:ea typeface="Cambria" panose="02040503050406030204" pitchFamily="18" charset="0"/>
                        </a:rPr>
                        <a:t>Adaptability and security; Data adaptability has turned out to be important for some, associations managing hazardous datasets, definitely when execution issues emerge</a:t>
                      </a: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200493708"/>
                  </a:ext>
                </a:extLst>
              </a:tr>
              <a:tr h="571383">
                <a:tc>
                  <a:txBody>
                    <a:bodyPr/>
                    <a:lstStyle/>
                    <a:p>
                      <a:pPr algn="just"/>
                      <a:r>
                        <a:rPr lang="en-US" sz="1600" b="1" dirty="0">
                          <a:latin typeface="Cambria" panose="02040503050406030204" pitchFamily="18" charset="0"/>
                          <a:ea typeface="Cambria" panose="02040503050406030204" pitchFamily="18" charset="0"/>
                        </a:rPr>
                        <a:t>Poor data quality</a:t>
                      </a: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just"/>
                      <a:r>
                        <a:rPr lang="en-US" sz="1600" dirty="0">
                          <a:latin typeface="Cambria" panose="02040503050406030204" pitchFamily="18" charset="0"/>
                          <a:ea typeface="Cambria" panose="02040503050406030204" pitchFamily="18" charset="0"/>
                        </a:rPr>
                        <a:t>Incorporate utilizing very much characterized industry principles and ceaseless irregularity discovery</a:t>
                      </a: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051697081"/>
                  </a:ext>
                </a:extLst>
              </a:tr>
              <a:tr h="571383">
                <a:tc>
                  <a:txBody>
                    <a:bodyPr/>
                    <a:lstStyle/>
                    <a:p>
                      <a:pPr algn="just"/>
                      <a:r>
                        <a:rPr lang="en-US" sz="1600" b="1" dirty="0">
                          <a:latin typeface="Cambria" panose="02040503050406030204" pitchFamily="18" charset="0"/>
                          <a:ea typeface="Cambria" panose="02040503050406030204" pitchFamily="18" charset="0"/>
                        </a:rPr>
                        <a:t>Too much data</a:t>
                      </a: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just"/>
                      <a:r>
                        <a:rPr lang="en-US" sz="1600" dirty="0">
                          <a:latin typeface="Cambria" panose="02040503050406030204" pitchFamily="18" charset="0"/>
                          <a:ea typeface="Cambria" panose="02040503050406030204" pitchFamily="18" charset="0"/>
                        </a:rPr>
                        <a:t>excess of data can really cause a large group of issues that counteract significant advancement</a:t>
                      </a: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22543919"/>
                  </a:ext>
                </a:extLst>
              </a:tr>
              <a:tr h="571383">
                <a:tc>
                  <a:txBody>
                    <a:bodyPr/>
                    <a:lstStyle/>
                    <a:p>
                      <a:pPr algn="just"/>
                      <a:r>
                        <a:rPr lang="en-US" sz="1600" b="1" dirty="0">
                          <a:latin typeface="Cambria" panose="02040503050406030204" pitchFamily="18" charset="0"/>
                          <a:ea typeface="Cambria" panose="02040503050406030204" pitchFamily="18" charset="0"/>
                        </a:rPr>
                        <a:t>Data structures</a:t>
                      </a: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just"/>
                      <a:r>
                        <a:rPr lang="en-US" sz="1600" dirty="0">
                          <a:latin typeface="Cambria" panose="02040503050406030204" pitchFamily="18" charset="0"/>
                          <a:ea typeface="Cambria" panose="02040503050406030204" pitchFamily="18" charset="0"/>
                        </a:rPr>
                        <a:t>connections between information pieces gathered at explicit interims of times</a:t>
                      </a: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89995975"/>
                  </a:ext>
                </a:extLst>
              </a:tr>
              <a:tr h="571383">
                <a:tc>
                  <a:txBody>
                    <a:bodyPr/>
                    <a:lstStyle/>
                    <a:p>
                      <a:pPr algn="just"/>
                      <a:r>
                        <a:rPr lang="en-US" sz="1600" b="1" dirty="0">
                          <a:latin typeface="Cambria" panose="02040503050406030204" pitchFamily="18" charset="0"/>
                          <a:ea typeface="Cambria" panose="02040503050406030204" pitchFamily="18" charset="0"/>
                        </a:rPr>
                        <a:t>Multiple data formats together</a:t>
                      </a: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just"/>
                      <a:r>
                        <a:rPr lang="en-US" sz="1600" dirty="0">
                          <a:latin typeface="Cambria" panose="02040503050406030204" pitchFamily="18" charset="0"/>
                          <a:ea typeface="Cambria" panose="02040503050406030204" pitchFamily="18" charset="0"/>
                        </a:rPr>
                        <a:t>Time arrangement information have set up procedures and procedures for dealing with, the experiences</a:t>
                      </a: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901202198"/>
                  </a:ext>
                </a:extLst>
              </a:tr>
            </a:tbl>
          </a:graphicData>
        </a:graphic>
      </p:graphicFrame>
    </p:spTree>
    <p:extLst>
      <p:ext uri="{BB962C8B-B14F-4D97-AF65-F5344CB8AC3E}">
        <p14:creationId xmlns:p14="http://schemas.microsoft.com/office/powerpoint/2010/main" val="65011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F0FA0-DB48-2950-7B04-5C34CE2FCA17}"/>
              </a:ext>
            </a:extLst>
          </p:cNvPr>
          <p:cNvSpPr>
            <a:spLocks noGrp="1"/>
          </p:cNvSpPr>
          <p:nvPr>
            <p:ph type="title"/>
          </p:nvPr>
        </p:nvSpPr>
        <p:spPr/>
        <p:txBody>
          <a:bodyPr>
            <a:normAutofit/>
          </a:bodyPr>
          <a:lstStyle/>
          <a:p>
            <a:pPr algn="ctr"/>
            <a:r>
              <a:rPr lang="en-US" sz="2800" b="1" dirty="0">
                <a:solidFill>
                  <a:schemeClr val="tx1"/>
                </a:solidFill>
                <a:latin typeface="Cambria" panose="02040503050406030204" pitchFamily="18" charset="0"/>
                <a:ea typeface="Cambria" panose="02040503050406030204" pitchFamily="18" charset="0"/>
              </a:rPr>
              <a:t>IMPACT OF IOT ON DATA SCIENCE</a:t>
            </a:r>
          </a:p>
        </p:txBody>
      </p:sp>
      <p:sp>
        <p:nvSpPr>
          <p:cNvPr id="3" name="Content Placeholder 2">
            <a:extLst>
              <a:ext uri="{FF2B5EF4-FFF2-40B4-BE49-F238E27FC236}">
                <a16:creationId xmlns:a16="http://schemas.microsoft.com/office/drawing/2014/main" id="{617C9385-BE9A-A603-3D30-5DDE0F8CA2A3}"/>
              </a:ext>
            </a:extLst>
          </p:cNvPr>
          <p:cNvSpPr>
            <a:spLocks noGrp="1"/>
          </p:cNvSpPr>
          <p:nvPr>
            <p:ph idx="1"/>
          </p:nvPr>
        </p:nvSpPr>
        <p:spPr>
          <a:xfrm>
            <a:off x="979100" y="1523621"/>
            <a:ext cx="10233800" cy="5053348"/>
          </a:xfrm>
        </p:spPr>
        <p:txBody>
          <a:bodyPr/>
          <a:lstStyle/>
          <a:p>
            <a:pPr algn="just">
              <a:buFont typeface="Wingdings" panose="05000000000000000000" pitchFamily="2" charset="2"/>
              <a:buChar char="§"/>
            </a:pPr>
            <a:r>
              <a:rPr lang="en-US" sz="1800" dirty="0">
                <a:solidFill>
                  <a:schemeClr val="tx1"/>
                </a:solidFill>
                <a:latin typeface="Cambria" panose="02040503050406030204" pitchFamily="18" charset="0"/>
                <a:ea typeface="Cambria" panose="02040503050406030204" pitchFamily="18" charset="0"/>
              </a:rPr>
              <a:t>With the progression in IoT based application, there is a test in approving associated IoT applications, which incorporates its help for data volume, speed, assortment, and veracity.</a:t>
            </a:r>
          </a:p>
          <a:p>
            <a:endParaRPr lang="en-US" dirty="0"/>
          </a:p>
        </p:txBody>
      </p:sp>
      <p:sp>
        <p:nvSpPr>
          <p:cNvPr id="5" name="Scroll: Horizontal 4">
            <a:extLst>
              <a:ext uri="{FF2B5EF4-FFF2-40B4-BE49-F238E27FC236}">
                <a16:creationId xmlns:a16="http://schemas.microsoft.com/office/drawing/2014/main" id="{C4BBAD9B-C961-E480-A774-B66D32F63B2D}"/>
              </a:ext>
            </a:extLst>
          </p:cNvPr>
          <p:cNvSpPr/>
          <p:nvPr/>
        </p:nvSpPr>
        <p:spPr>
          <a:xfrm>
            <a:off x="4615343" y="3615655"/>
            <a:ext cx="2961313" cy="1718724"/>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solidFill>
                  <a:schemeClr val="bg1"/>
                </a:solidFill>
                <a:latin typeface="Cambria" panose="02040503050406030204" pitchFamily="18" charset="0"/>
                <a:ea typeface="Cambria" panose="02040503050406030204" pitchFamily="18" charset="0"/>
              </a:rPr>
              <a:t>IoT &amp; Data Science</a:t>
            </a:r>
          </a:p>
        </p:txBody>
      </p:sp>
      <p:sp>
        <p:nvSpPr>
          <p:cNvPr id="6" name="Flowchart: Data 5">
            <a:extLst>
              <a:ext uri="{FF2B5EF4-FFF2-40B4-BE49-F238E27FC236}">
                <a16:creationId xmlns:a16="http://schemas.microsoft.com/office/drawing/2014/main" id="{1BBF1CB4-941A-C480-6538-70C3FDBE750F}"/>
              </a:ext>
            </a:extLst>
          </p:cNvPr>
          <p:cNvSpPr/>
          <p:nvPr/>
        </p:nvSpPr>
        <p:spPr>
          <a:xfrm>
            <a:off x="838200" y="2342779"/>
            <a:ext cx="3020736" cy="620785"/>
          </a:xfrm>
          <a:prstGeom prst="flowChartInputOutput">
            <a:avLst/>
          </a:prstGeom>
          <a:solidFill>
            <a:srgbClr val="92D050"/>
          </a:solidFill>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mbria" panose="02040503050406030204" pitchFamily="18" charset="0"/>
                <a:ea typeface="Cambria" panose="02040503050406030204" pitchFamily="18" charset="0"/>
              </a:rPr>
              <a:t>IoT Source</a:t>
            </a:r>
          </a:p>
        </p:txBody>
      </p:sp>
      <p:sp>
        <p:nvSpPr>
          <p:cNvPr id="7" name="Flowchart: Data 6">
            <a:extLst>
              <a:ext uri="{FF2B5EF4-FFF2-40B4-BE49-F238E27FC236}">
                <a16:creationId xmlns:a16="http://schemas.microsoft.com/office/drawing/2014/main" id="{BBEE99CA-4585-1FCF-28A5-49352C2C30E9}"/>
              </a:ext>
            </a:extLst>
          </p:cNvPr>
          <p:cNvSpPr/>
          <p:nvPr/>
        </p:nvSpPr>
        <p:spPr>
          <a:xfrm>
            <a:off x="621485" y="3199706"/>
            <a:ext cx="3020736" cy="620785"/>
          </a:xfrm>
          <a:prstGeom prst="flowChartInputOutput">
            <a:avLst/>
          </a:prstGeom>
          <a:solidFill>
            <a:srgbClr val="92D050"/>
          </a:solidFill>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mbria" panose="02040503050406030204" pitchFamily="18" charset="0"/>
                <a:ea typeface="Cambria" panose="02040503050406030204" pitchFamily="18" charset="0"/>
              </a:rPr>
              <a:t>Data Science Source</a:t>
            </a:r>
          </a:p>
        </p:txBody>
      </p:sp>
      <p:sp>
        <p:nvSpPr>
          <p:cNvPr id="8" name="Flowchart: Data 7">
            <a:extLst>
              <a:ext uri="{FF2B5EF4-FFF2-40B4-BE49-F238E27FC236}">
                <a16:creationId xmlns:a16="http://schemas.microsoft.com/office/drawing/2014/main" id="{334929DE-0AF2-CDBB-2542-773C758D8787}"/>
              </a:ext>
            </a:extLst>
          </p:cNvPr>
          <p:cNvSpPr/>
          <p:nvPr/>
        </p:nvSpPr>
        <p:spPr>
          <a:xfrm>
            <a:off x="621485" y="4122060"/>
            <a:ext cx="3020736" cy="620785"/>
          </a:xfrm>
          <a:prstGeom prst="flowChartInputOutput">
            <a:avLst/>
          </a:prstGeom>
          <a:solidFill>
            <a:srgbClr val="92D050"/>
          </a:solidFill>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mbria" panose="02040503050406030204" pitchFamily="18" charset="0"/>
                <a:ea typeface="Cambria" panose="02040503050406030204" pitchFamily="18" charset="0"/>
              </a:rPr>
              <a:t>Statistical Source</a:t>
            </a:r>
          </a:p>
        </p:txBody>
      </p:sp>
      <p:sp>
        <p:nvSpPr>
          <p:cNvPr id="9" name="Flowchart: Data 8">
            <a:extLst>
              <a:ext uri="{FF2B5EF4-FFF2-40B4-BE49-F238E27FC236}">
                <a16:creationId xmlns:a16="http://schemas.microsoft.com/office/drawing/2014/main" id="{D70E1868-5B12-1BD7-B856-FCF0364D5A3B}"/>
              </a:ext>
            </a:extLst>
          </p:cNvPr>
          <p:cNvSpPr/>
          <p:nvPr/>
        </p:nvSpPr>
        <p:spPr>
          <a:xfrm>
            <a:off x="621485" y="5023986"/>
            <a:ext cx="3020736" cy="620785"/>
          </a:xfrm>
          <a:prstGeom prst="flowChartInputOutput">
            <a:avLst/>
          </a:prstGeom>
          <a:solidFill>
            <a:srgbClr val="92D050"/>
          </a:solidFill>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mbria" panose="02040503050406030204" pitchFamily="18" charset="0"/>
                <a:ea typeface="Cambria" panose="02040503050406030204" pitchFamily="18" charset="0"/>
              </a:rPr>
              <a:t>Catalyst</a:t>
            </a:r>
          </a:p>
        </p:txBody>
      </p:sp>
      <p:sp>
        <p:nvSpPr>
          <p:cNvPr id="10" name="Flowchart: Data 9">
            <a:extLst>
              <a:ext uri="{FF2B5EF4-FFF2-40B4-BE49-F238E27FC236}">
                <a16:creationId xmlns:a16="http://schemas.microsoft.com/office/drawing/2014/main" id="{241BA6CA-770C-B14B-5374-D4293549D16E}"/>
              </a:ext>
            </a:extLst>
          </p:cNvPr>
          <p:cNvSpPr/>
          <p:nvPr/>
        </p:nvSpPr>
        <p:spPr>
          <a:xfrm>
            <a:off x="621485" y="5924802"/>
            <a:ext cx="3020736" cy="620785"/>
          </a:xfrm>
          <a:prstGeom prst="flowChartInputOutput">
            <a:avLst/>
          </a:prstGeom>
          <a:solidFill>
            <a:srgbClr val="92D050"/>
          </a:solidFill>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mbria" panose="02040503050406030204" pitchFamily="18" charset="0"/>
                <a:ea typeface="Cambria" panose="02040503050406030204" pitchFamily="18" charset="0"/>
              </a:rPr>
              <a:t>Data bases</a:t>
            </a:r>
          </a:p>
        </p:txBody>
      </p:sp>
      <p:sp>
        <p:nvSpPr>
          <p:cNvPr id="12" name="Arrow: Curved Up 11">
            <a:extLst>
              <a:ext uri="{FF2B5EF4-FFF2-40B4-BE49-F238E27FC236}">
                <a16:creationId xmlns:a16="http://schemas.microsoft.com/office/drawing/2014/main" id="{CC152821-370F-061E-2885-63CCB8421DC0}"/>
              </a:ext>
            </a:extLst>
          </p:cNvPr>
          <p:cNvSpPr/>
          <p:nvPr/>
        </p:nvSpPr>
        <p:spPr>
          <a:xfrm>
            <a:off x="3766657" y="4496499"/>
            <a:ext cx="707786" cy="385894"/>
          </a:xfrm>
          <a:prstGeom prst="curved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13" name="Arrow: Curved Down 12">
            <a:extLst>
              <a:ext uri="{FF2B5EF4-FFF2-40B4-BE49-F238E27FC236}">
                <a16:creationId xmlns:a16="http://schemas.microsoft.com/office/drawing/2014/main" id="{B0E188C4-834F-BA74-90F5-7AFF59DFE4ED}"/>
              </a:ext>
            </a:extLst>
          </p:cNvPr>
          <p:cNvSpPr/>
          <p:nvPr/>
        </p:nvSpPr>
        <p:spPr>
          <a:xfrm>
            <a:off x="7825214" y="4432452"/>
            <a:ext cx="813733" cy="449941"/>
          </a:xfrm>
          <a:prstGeom prst="curved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5" name="Flowchart: Data 14">
            <a:extLst>
              <a:ext uri="{FF2B5EF4-FFF2-40B4-BE49-F238E27FC236}">
                <a16:creationId xmlns:a16="http://schemas.microsoft.com/office/drawing/2014/main" id="{21734153-6BBC-354A-762C-3B222517135B}"/>
              </a:ext>
            </a:extLst>
          </p:cNvPr>
          <p:cNvSpPr/>
          <p:nvPr/>
        </p:nvSpPr>
        <p:spPr>
          <a:xfrm>
            <a:off x="8232081" y="2342778"/>
            <a:ext cx="3020736" cy="620785"/>
          </a:xfrm>
          <a:prstGeom prst="flowChartInputOutput">
            <a:avLst/>
          </a:prstGeom>
          <a:solidFill>
            <a:srgbClr val="92D050"/>
          </a:solidFill>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mbria" panose="02040503050406030204" pitchFamily="18" charset="0"/>
                <a:ea typeface="Cambria" panose="02040503050406030204" pitchFamily="18" charset="0"/>
              </a:rPr>
              <a:t>Deep Learning</a:t>
            </a:r>
          </a:p>
        </p:txBody>
      </p:sp>
      <p:sp>
        <p:nvSpPr>
          <p:cNvPr id="16" name="Flowchart: Data 15">
            <a:extLst>
              <a:ext uri="{FF2B5EF4-FFF2-40B4-BE49-F238E27FC236}">
                <a16:creationId xmlns:a16="http://schemas.microsoft.com/office/drawing/2014/main" id="{B93309AB-8DC2-ACAA-0ECE-AABFABC238FD}"/>
              </a:ext>
            </a:extLst>
          </p:cNvPr>
          <p:cNvSpPr/>
          <p:nvPr/>
        </p:nvSpPr>
        <p:spPr>
          <a:xfrm>
            <a:off x="8258960" y="3720749"/>
            <a:ext cx="3020736" cy="620785"/>
          </a:xfrm>
          <a:prstGeom prst="flowChartInputOutput">
            <a:avLst/>
          </a:prstGeom>
          <a:solidFill>
            <a:srgbClr val="92D050"/>
          </a:solidFill>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mbria" panose="02040503050406030204" pitchFamily="18" charset="0"/>
                <a:ea typeface="Cambria" panose="02040503050406030204" pitchFamily="18" charset="0"/>
              </a:rPr>
              <a:t>Machine learning</a:t>
            </a:r>
          </a:p>
        </p:txBody>
      </p:sp>
      <p:sp>
        <p:nvSpPr>
          <p:cNvPr id="17" name="Flowchart: Data 16">
            <a:extLst>
              <a:ext uri="{FF2B5EF4-FFF2-40B4-BE49-F238E27FC236}">
                <a16:creationId xmlns:a16="http://schemas.microsoft.com/office/drawing/2014/main" id="{A48F4F78-62E8-D9B3-1961-2CCF0B7DFAAF}"/>
              </a:ext>
            </a:extLst>
          </p:cNvPr>
          <p:cNvSpPr/>
          <p:nvPr/>
        </p:nvSpPr>
        <p:spPr>
          <a:xfrm>
            <a:off x="8258960" y="5108895"/>
            <a:ext cx="3020736" cy="620785"/>
          </a:xfrm>
          <a:prstGeom prst="flowChartInputOutput">
            <a:avLst/>
          </a:prstGeom>
          <a:solidFill>
            <a:srgbClr val="92D050"/>
          </a:solidFill>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mbria" panose="02040503050406030204" pitchFamily="18" charset="0"/>
                <a:ea typeface="Cambria" panose="02040503050406030204" pitchFamily="18" charset="0"/>
              </a:rPr>
              <a:t>Computer Vision</a:t>
            </a:r>
          </a:p>
        </p:txBody>
      </p:sp>
    </p:spTree>
    <p:extLst>
      <p:ext uri="{BB962C8B-B14F-4D97-AF65-F5344CB8AC3E}">
        <p14:creationId xmlns:p14="http://schemas.microsoft.com/office/powerpoint/2010/main" val="3378057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C493F-ABE2-BBF8-A647-EF8960C8A226}"/>
              </a:ext>
            </a:extLst>
          </p:cNvPr>
          <p:cNvSpPr>
            <a:spLocks noGrp="1"/>
          </p:cNvSpPr>
          <p:nvPr>
            <p:ph type="title"/>
          </p:nvPr>
        </p:nvSpPr>
        <p:spPr>
          <a:xfrm>
            <a:off x="838200" y="620785"/>
            <a:ext cx="10515600" cy="746621"/>
          </a:xfrm>
        </p:spPr>
        <p:txBody>
          <a:bodyPr>
            <a:normAutofit/>
          </a:bodyPr>
          <a:lstStyle/>
          <a:p>
            <a:pPr algn="ctr"/>
            <a:r>
              <a:rPr lang="en-US" sz="2800" b="1" dirty="0">
                <a:solidFill>
                  <a:schemeClr val="tx1"/>
                </a:solidFill>
                <a:latin typeface="Cambria" panose="02040503050406030204" pitchFamily="18" charset="0"/>
                <a:ea typeface="Cambria" panose="02040503050406030204" pitchFamily="18" charset="0"/>
              </a:rPr>
              <a:t>IOT CHANGING THE APPEARANCE OF DATA SCIENCE</a:t>
            </a:r>
          </a:p>
        </p:txBody>
      </p:sp>
      <p:sp>
        <p:nvSpPr>
          <p:cNvPr id="3" name="Content Placeholder 2">
            <a:extLst>
              <a:ext uri="{FF2B5EF4-FFF2-40B4-BE49-F238E27FC236}">
                <a16:creationId xmlns:a16="http://schemas.microsoft.com/office/drawing/2014/main" id="{AF3ADC55-7BDA-DEED-E07C-7B7DDF5A95CB}"/>
              </a:ext>
            </a:extLst>
          </p:cNvPr>
          <p:cNvSpPr>
            <a:spLocks noGrp="1"/>
          </p:cNvSpPr>
          <p:nvPr>
            <p:ph idx="1"/>
          </p:nvPr>
        </p:nvSpPr>
        <p:spPr>
          <a:xfrm>
            <a:off x="1120000" y="1442906"/>
            <a:ext cx="10233800" cy="5243120"/>
          </a:xfrm>
        </p:spPr>
        <p:txBody>
          <a:bodyPr/>
          <a:lstStyle/>
          <a:p>
            <a:pPr algn="just">
              <a:buFont typeface="Wingdings" panose="05000000000000000000" pitchFamily="2" charset="2"/>
              <a:buChar char="§"/>
            </a:pPr>
            <a:r>
              <a:rPr lang="en-US" sz="1800" dirty="0">
                <a:solidFill>
                  <a:schemeClr val="tx1"/>
                </a:solidFill>
                <a:latin typeface="Cambria" panose="02040503050406030204" pitchFamily="18" charset="0"/>
                <a:ea typeface="Cambria" panose="02040503050406030204" pitchFamily="18" charset="0"/>
              </a:rPr>
              <a:t>The blast in data isn’t just going to require better foundation yet more intelligent Data Scientists. It will require a foundation that can dependably process a steady stream of complex data.</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sz="1600" b="1" dirty="0">
                <a:solidFill>
                  <a:schemeClr val="bg1"/>
                </a:solidFill>
                <a:latin typeface="Cambria" panose="02040503050406030204" pitchFamily="18" charset="0"/>
                <a:ea typeface="Cambria" panose="02040503050406030204" pitchFamily="18" charset="0"/>
              </a:rPr>
              <a:t>(Challenging appearance of data &amp; IoT)</a:t>
            </a:r>
          </a:p>
        </p:txBody>
      </p:sp>
      <p:sp>
        <p:nvSpPr>
          <p:cNvPr id="5" name="Flowchart: Or 4">
            <a:extLst>
              <a:ext uri="{FF2B5EF4-FFF2-40B4-BE49-F238E27FC236}">
                <a16:creationId xmlns:a16="http://schemas.microsoft.com/office/drawing/2014/main" id="{FB99AAF4-BCB6-209B-A895-CB8FA6BBEED2}"/>
              </a:ext>
            </a:extLst>
          </p:cNvPr>
          <p:cNvSpPr/>
          <p:nvPr/>
        </p:nvSpPr>
        <p:spPr>
          <a:xfrm>
            <a:off x="3738693" y="2168554"/>
            <a:ext cx="4714613" cy="3791823"/>
          </a:xfrm>
          <a:prstGeom prst="flowChartOr">
            <a:avLst/>
          </a:prstGeom>
          <a:solidFill>
            <a:schemeClr val="tx2">
              <a:lumMod val="75000"/>
            </a:schemeClr>
          </a:solidFill>
          <a:scene3d>
            <a:camera prst="perspectiveFront"/>
            <a:lightRig rig="threePt" dir="t"/>
          </a:scene3d>
        </p:spPr>
        <p:style>
          <a:lnRef idx="3">
            <a:schemeClr val="lt1"/>
          </a:lnRef>
          <a:fillRef idx="1">
            <a:schemeClr val="accent6"/>
          </a:fillRef>
          <a:effectRef idx="1">
            <a:schemeClr val="accent6"/>
          </a:effectRef>
          <a:fontRef idx="minor">
            <a:schemeClr val="lt1"/>
          </a:fontRef>
        </p:style>
        <p:txBody>
          <a:bodyPr rtlCol="0" anchor="ctr"/>
          <a:lstStyle/>
          <a:p>
            <a:pPr lvl="2" algn="ctr"/>
            <a:r>
              <a:rPr lang="en-US" dirty="0"/>
              <a:t>                                      </a:t>
            </a:r>
          </a:p>
          <a:p>
            <a:pPr lvl="2" algn="ctr"/>
            <a:endParaRPr lang="en-US" dirty="0"/>
          </a:p>
          <a:p>
            <a:pPr algn="ctr"/>
            <a:endParaRPr lang="en-US" dirty="0"/>
          </a:p>
          <a:p>
            <a:pPr algn="ctr"/>
            <a:r>
              <a:rPr lang="en-US" dirty="0">
                <a:solidFill>
                  <a:schemeClr val="bg1"/>
                </a:solidFill>
                <a:latin typeface="Cambria" panose="02040503050406030204" pitchFamily="18" charset="0"/>
                <a:ea typeface="Cambria" panose="02040503050406030204" pitchFamily="18" charset="0"/>
              </a:rPr>
              <a:t>IOT                                  Gathering</a:t>
            </a:r>
          </a:p>
          <a:p>
            <a:pPr algn="ctr"/>
            <a:endParaRPr lang="en-US" dirty="0"/>
          </a:p>
          <a:p>
            <a:pPr algn="ctr"/>
            <a:endParaRPr lang="en-US" dirty="0"/>
          </a:p>
          <a:p>
            <a:pPr algn="ctr"/>
            <a:endParaRPr lang="en-US" dirty="0"/>
          </a:p>
          <a:p>
            <a:pPr algn="ctr"/>
            <a:endParaRPr lang="en-US" dirty="0"/>
          </a:p>
          <a:p>
            <a:pPr algn="ctr"/>
            <a:r>
              <a:rPr lang="en-US" dirty="0">
                <a:solidFill>
                  <a:schemeClr val="bg1"/>
                </a:solidFill>
              </a:rPr>
              <a:t>Data                               Domain</a:t>
            </a:r>
          </a:p>
          <a:p>
            <a:pPr algn="ctr"/>
            <a:endParaRPr lang="en-US" dirty="0"/>
          </a:p>
          <a:p>
            <a:pPr algn="ctr"/>
            <a:endParaRPr lang="en-US" dirty="0"/>
          </a:p>
          <a:p>
            <a:pPr algn="ctr"/>
            <a:endParaRPr lang="en-US" dirty="0"/>
          </a:p>
        </p:txBody>
      </p:sp>
      <p:sp>
        <p:nvSpPr>
          <p:cNvPr id="6" name="Plaque 5">
            <a:extLst>
              <a:ext uri="{FF2B5EF4-FFF2-40B4-BE49-F238E27FC236}">
                <a16:creationId xmlns:a16="http://schemas.microsoft.com/office/drawing/2014/main" id="{4A852CE8-45FC-CED3-96C7-827B9DB48376}"/>
              </a:ext>
            </a:extLst>
          </p:cNvPr>
          <p:cNvSpPr/>
          <p:nvPr/>
        </p:nvSpPr>
        <p:spPr>
          <a:xfrm>
            <a:off x="5559802" y="3682766"/>
            <a:ext cx="1072394" cy="763398"/>
          </a:xfrm>
          <a:prstGeom prst="plaqu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a:latin typeface="Cambria" panose="02040503050406030204" pitchFamily="18" charset="0"/>
                <a:ea typeface="Cambria" panose="02040503050406030204" pitchFamily="18" charset="0"/>
              </a:rPr>
              <a:t>IoT &amp; Data</a:t>
            </a:r>
          </a:p>
        </p:txBody>
      </p:sp>
    </p:spTree>
    <p:extLst>
      <p:ext uri="{BB962C8B-B14F-4D97-AF65-F5344CB8AC3E}">
        <p14:creationId xmlns:p14="http://schemas.microsoft.com/office/powerpoint/2010/main" val="3546818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B29F-757F-36B5-21E2-6767C39BD5AB}"/>
              </a:ext>
            </a:extLst>
          </p:cNvPr>
          <p:cNvSpPr>
            <a:spLocks noGrp="1"/>
          </p:cNvSpPr>
          <p:nvPr>
            <p:ph type="title"/>
          </p:nvPr>
        </p:nvSpPr>
        <p:spPr>
          <a:xfrm>
            <a:off x="838200" y="600017"/>
            <a:ext cx="10515600" cy="708666"/>
          </a:xfrm>
        </p:spPr>
        <p:txBody>
          <a:bodyPr>
            <a:normAutofit/>
          </a:bodyPr>
          <a:lstStyle/>
          <a:p>
            <a:pPr algn="ctr"/>
            <a:r>
              <a:rPr lang="en-US" sz="2800" b="1" dirty="0">
                <a:solidFill>
                  <a:schemeClr val="tx1"/>
                </a:solidFill>
                <a:latin typeface="Cambria" panose="02040503050406030204" pitchFamily="18" charset="0"/>
                <a:ea typeface="Cambria" panose="02040503050406030204" pitchFamily="18" charset="0"/>
              </a:rPr>
              <a:t>OUTLINE</a:t>
            </a:r>
          </a:p>
        </p:txBody>
      </p:sp>
      <p:sp>
        <p:nvSpPr>
          <p:cNvPr id="3" name="Content Placeholder 2">
            <a:extLst>
              <a:ext uri="{FF2B5EF4-FFF2-40B4-BE49-F238E27FC236}">
                <a16:creationId xmlns:a16="http://schemas.microsoft.com/office/drawing/2014/main" id="{11C8C91A-3D13-781A-1302-FF492B638B20}"/>
              </a:ext>
            </a:extLst>
          </p:cNvPr>
          <p:cNvSpPr>
            <a:spLocks noGrp="1"/>
          </p:cNvSpPr>
          <p:nvPr>
            <p:ph idx="1"/>
          </p:nvPr>
        </p:nvSpPr>
        <p:spPr>
          <a:xfrm>
            <a:off x="1120000" y="1635853"/>
            <a:ext cx="10233800" cy="5027671"/>
          </a:xfrm>
        </p:spPr>
        <p:txBody>
          <a:bodyPr>
            <a:normAutofit lnSpcReduction="10000"/>
          </a:bodyPr>
          <a:lstStyle/>
          <a:p>
            <a:pPr>
              <a:buFont typeface="Wingdings" panose="05000000000000000000" pitchFamily="2" charset="2"/>
              <a:buChar char="v"/>
            </a:pPr>
            <a:r>
              <a:rPr lang="en-US" sz="2000" dirty="0">
                <a:solidFill>
                  <a:schemeClr val="tx1"/>
                </a:solidFill>
                <a:latin typeface="Cambria" panose="02040503050406030204" pitchFamily="18" charset="0"/>
                <a:ea typeface="Cambria" panose="02040503050406030204" pitchFamily="18" charset="0"/>
              </a:rPr>
              <a:t>Abstract</a:t>
            </a:r>
          </a:p>
          <a:p>
            <a:pPr>
              <a:buFont typeface="Wingdings" panose="05000000000000000000" pitchFamily="2" charset="2"/>
              <a:buChar char="v"/>
            </a:pPr>
            <a:r>
              <a:rPr lang="en-US" sz="2000" dirty="0">
                <a:solidFill>
                  <a:schemeClr val="tx1"/>
                </a:solidFill>
                <a:latin typeface="Cambria" panose="02040503050406030204" pitchFamily="18" charset="0"/>
                <a:ea typeface="Cambria" panose="02040503050406030204" pitchFamily="18" charset="0"/>
              </a:rPr>
              <a:t>Introduction</a:t>
            </a:r>
          </a:p>
          <a:p>
            <a:pPr>
              <a:buFont typeface="Wingdings" panose="05000000000000000000" pitchFamily="2" charset="2"/>
              <a:buChar char="v"/>
            </a:pPr>
            <a:r>
              <a:rPr lang="en-US" sz="2000" dirty="0">
                <a:solidFill>
                  <a:schemeClr val="tx1"/>
                </a:solidFill>
                <a:latin typeface="Cambria" panose="02040503050406030204" pitchFamily="18" charset="0"/>
                <a:ea typeface="Cambria" panose="02040503050406030204" pitchFamily="18" charset="0"/>
              </a:rPr>
              <a:t>Data Science Subdomain for IoT</a:t>
            </a:r>
          </a:p>
          <a:p>
            <a:pPr>
              <a:buFont typeface="Wingdings" panose="05000000000000000000" pitchFamily="2" charset="2"/>
              <a:buChar char="v"/>
            </a:pPr>
            <a:r>
              <a:rPr lang="en-US" sz="2000" dirty="0">
                <a:solidFill>
                  <a:schemeClr val="tx1"/>
                </a:solidFill>
                <a:latin typeface="Cambria" panose="02040503050406030204" pitchFamily="18" charset="0"/>
                <a:ea typeface="Cambria" panose="02040503050406030204" pitchFamily="18" charset="0"/>
              </a:rPr>
              <a:t>Traditional Data Science Vs. IoT</a:t>
            </a:r>
          </a:p>
          <a:p>
            <a:pPr>
              <a:buFont typeface="Wingdings" panose="05000000000000000000" pitchFamily="2" charset="2"/>
              <a:buChar char="v"/>
            </a:pPr>
            <a:r>
              <a:rPr lang="en-US" sz="2000" dirty="0">
                <a:solidFill>
                  <a:schemeClr val="tx1"/>
                </a:solidFill>
                <a:latin typeface="Cambria" panose="02040503050406030204" pitchFamily="18" charset="0"/>
                <a:ea typeface="Cambria" panose="02040503050406030204" pitchFamily="18" charset="0"/>
              </a:rPr>
              <a:t>Research Problems in IoT for Data Science</a:t>
            </a:r>
          </a:p>
          <a:p>
            <a:pPr>
              <a:buFont typeface="Wingdings" panose="05000000000000000000" pitchFamily="2" charset="2"/>
              <a:buChar char="v"/>
            </a:pPr>
            <a:r>
              <a:rPr lang="en-US" sz="2000" dirty="0">
                <a:solidFill>
                  <a:schemeClr val="tx1"/>
                </a:solidFill>
                <a:latin typeface="Cambria" panose="02040503050406030204" pitchFamily="18" charset="0"/>
                <a:ea typeface="Cambria" panose="02040503050406030204" pitchFamily="18" charset="0"/>
              </a:rPr>
              <a:t>Languages Used for Data Science</a:t>
            </a:r>
          </a:p>
          <a:p>
            <a:pPr>
              <a:buFont typeface="Wingdings" panose="05000000000000000000" pitchFamily="2" charset="2"/>
              <a:buChar char="v"/>
            </a:pPr>
            <a:r>
              <a:rPr lang="en-US" sz="2000" dirty="0">
                <a:solidFill>
                  <a:schemeClr val="tx1"/>
                </a:solidFill>
                <a:latin typeface="Cambria" panose="02040503050406030204" pitchFamily="18" charset="0"/>
                <a:ea typeface="Cambria" panose="02040503050406030204" pitchFamily="18" charset="0"/>
              </a:rPr>
              <a:t>IoT and Data Relationship</a:t>
            </a:r>
          </a:p>
          <a:p>
            <a:pPr>
              <a:buFont typeface="Wingdings" panose="05000000000000000000" pitchFamily="2" charset="2"/>
              <a:buChar char="v"/>
            </a:pPr>
            <a:r>
              <a:rPr lang="en-US" sz="2000" dirty="0">
                <a:solidFill>
                  <a:schemeClr val="tx1"/>
                </a:solidFill>
                <a:latin typeface="Cambria" panose="02040503050406030204" pitchFamily="18" charset="0"/>
                <a:ea typeface="Cambria" panose="02040503050406030204" pitchFamily="18" charset="0"/>
              </a:rPr>
              <a:t>Challenges of IoT Applications in Data Science</a:t>
            </a:r>
          </a:p>
          <a:p>
            <a:pPr>
              <a:buFont typeface="Wingdings" panose="05000000000000000000" pitchFamily="2" charset="2"/>
              <a:buChar char="v"/>
            </a:pPr>
            <a:r>
              <a:rPr lang="en-US" sz="2000" dirty="0">
                <a:solidFill>
                  <a:schemeClr val="tx1"/>
                </a:solidFill>
                <a:latin typeface="Cambria" panose="02040503050406030204" pitchFamily="18" charset="0"/>
                <a:ea typeface="Cambria" panose="02040503050406030204" pitchFamily="18" charset="0"/>
              </a:rPr>
              <a:t>Impact of IoT on Data Science</a:t>
            </a:r>
          </a:p>
          <a:p>
            <a:pPr>
              <a:buFont typeface="Wingdings" panose="05000000000000000000" pitchFamily="2" charset="2"/>
              <a:buChar char="v"/>
            </a:pPr>
            <a:r>
              <a:rPr lang="en-US" sz="2000" dirty="0">
                <a:solidFill>
                  <a:schemeClr val="tx1"/>
                </a:solidFill>
                <a:latin typeface="Cambria" panose="02040503050406030204" pitchFamily="18" charset="0"/>
                <a:ea typeface="Cambria" panose="02040503050406030204" pitchFamily="18" charset="0"/>
              </a:rPr>
              <a:t>IoT Changing the Appearance of Data Science</a:t>
            </a:r>
          </a:p>
          <a:p>
            <a:pPr>
              <a:buFont typeface="Wingdings" panose="05000000000000000000" pitchFamily="2" charset="2"/>
              <a:buChar char="v"/>
            </a:pPr>
            <a:r>
              <a:rPr lang="en-US" sz="2000" dirty="0">
                <a:solidFill>
                  <a:schemeClr val="tx1"/>
                </a:solidFill>
                <a:latin typeface="Cambria" panose="02040503050406030204" pitchFamily="18" charset="0"/>
                <a:ea typeface="Cambria" panose="02040503050406030204" pitchFamily="18" charset="0"/>
              </a:rPr>
              <a:t>IoT Data Science for Altering the World</a:t>
            </a:r>
          </a:p>
          <a:p>
            <a:pPr>
              <a:buFont typeface="Wingdings" panose="05000000000000000000" pitchFamily="2" charset="2"/>
              <a:buChar char="v"/>
            </a:pPr>
            <a:r>
              <a:rPr lang="en-US" sz="2000" dirty="0">
                <a:solidFill>
                  <a:schemeClr val="tx1"/>
                </a:solidFill>
                <a:latin typeface="Cambria" panose="02040503050406030204" pitchFamily="18" charset="0"/>
                <a:ea typeface="Cambria" panose="02040503050406030204" pitchFamily="18" charset="0"/>
              </a:rPr>
              <a:t>Conclusion</a:t>
            </a:r>
          </a:p>
          <a:p>
            <a:pPr>
              <a:buFont typeface="Wingdings" panose="05000000000000000000" pitchFamily="2" charset="2"/>
              <a:buChar char="v"/>
            </a:pPr>
            <a:r>
              <a:rPr lang="en-US" sz="2000" dirty="0">
                <a:solidFill>
                  <a:schemeClr val="tx1"/>
                </a:solidFill>
                <a:latin typeface="Cambria" panose="02040503050406030204" pitchFamily="18" charset="0"/>
                <a:ea typeface="Cambria" panose="02040503050406030204" pitchFamily="18" charset="0"/>
              </a:rPr>
              <a:t>Reference</a:t>
            </a:r>
          </a:p>
          <a:p>
            <a:pPr marL="0" indent="0">
              <a:buNone/>
            </a:pPr>
            <a:endParaRPr lang="en-US" sz="2000" dirty="0">
              <a:solidFill>
                <a:schemeClr val="tx1"/>
              </a:solidFill>
              <a:latin typeface="Cambria" panose="02040503050406030204" pitchFamily="18" charset="0"/>
              <a:ea typeface="Cambria" panose="02040503050406030204" pitchFamily="18" charset="0"/>
            </a:endParaRPr>
          </a:p>
          <a:p>
            <a:pPr marL="0" indent="0">
              <a:buNone/>
            </a:pPr>
            <a:endParaRPr lang="en-US" sz="1800" dirty="0"/>
          </a:p>
          <a:p>
            <a:pPr>
              <a:buFont typeface="Wingdings" panose="05000000000000000000" pitchFamily="2" charset="2"/>
              <a:buChar char="v"/>
            </a:pPr>
            <a:endParaRPr lang="en-US" sz="1800" dirty="0"/>
          </a:p>
        </p:txBody>
      </p:sp>
    </p:spTree>
    <p:extLst>
      <p:ext uri="{BB962C8B-B14F-4D97-AF65-F5344CB8AC3E}">
        <p14:creationId xmlns:p14="http://schemas.microsoft.com/office/powerpoint/2010/main" val="804279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90B20-CF37-FFBF-411B-62F1535CA24C}"/>
              </a:ext>
            </a:extLst>
          </p:cNvPr>
          <p:cNvSpPr>
            <a:spLocks noGrp="1"/>
          </p:cNvSpPr>
          <p:nvPr>
            <p:ph type="title"/>
          </p:nvPr>
        </p:nvSpPr>
        <p:spPr>
          <a:xfrm>
            <a:off x="838200" y="681037"/>
            <a:ext cx="10515600" cy="784677"/>
          </a:xfrm>
        </p:spPr>
        <p:txBody>
          <a:bodyPr>
            <a:normAutofit/>
          </a:bodyPr>
          <a:lstStyle/>
          <a:p>
            <a:pPr algn="ctr"/>
            <a:r>
              <a:rPr lang="en-US" sz="2800" b="1" dirty="0">
                <a:solidFill>
                  <a:schemeClr val="tx1"/>
                </a:solidFill>
                <a:latin typeface="Cambria" panose="02040503050406030204" pitchFamily="18" charset="0"/>
                <a:ea typeface="Cambria" panose="02040503050406030204" pitchFamily="18" charset="0"/>
              </a:rPr>
              <a:t>IOT DATA SCIENCE FOR ALTERING THE WORLD</a:t>
            </a:r>
          </a:p>
        </p:txBody>
      </p:sp>
      <p:sp>
        <p:nvSpPr>
          <p:cNvPr id="3" name="Content Placeholder 2">
            <a:extLst>
              <a:ext uri="{FF2B5EF4-FFF2-40B4-BE49-F238E27FC236}">
                <a16:creationId xmlns:a16="http://schemas.microsoft.com/office/drawing/2014/main" id="{90C0F847-87DD-6339-89CD-60FD149DF542}"/>
              </a:ext>
            </a:extLst>
          </p:cNvPr>
          <p:cNvSpPr>
            <a:spLocks noGrp="1"/>
          </p:cNvSpPr>
          <p:nvPr>
            <p:ph idx="1"/>
          </p:nvPr>
        </p:nvSpPr>
        <p:spPr>
          <a:xfrm>
            <a:off x="1195501" y="1964591"/>
            <a:ext cx="10233800" cy="4504303"/>
          </a:xfrm>
        </p:spPr>
        <p:txBody>
          <a:bodyPr>
            <a:normAutofit/>
          </a:bodyPr>
          <a:lstStyle/>
          <a:p>
            <a:pPr algn="just">
              <a:buFont typeface="Wingdings" panose="05000000000000000000" pitchFamily="2" charset="2"/>
              <a:buChar char="§"/>
            </a:pPr>
            <a:r>
              <a:rPr lang="en-US" sz="1800" dirty="0">
                <a:solidFill>
                  <a:schemeClr val="tx1"/>
                </a:solidFill>
                <a:latin typeface="Cambria" panose="02040503050406030204" pitchFamily="18" charset="0"/>
                <a:ea typeface="Cambria" panose="02040503050406030204" pitchFamily="18" charset="0"/>
              </a:rPr>
              <a:t>Data Science for IoT can help defeat some worldwide difficulties.</a:t>
            </a:r>
          </a:p>
          <a:p>
            <a:pPr algn="just">
              <a:buFont typeface="Wingdings" panose="05000000000000000000" pitchFamily="2" charset="2"/>
              <a:buChar char="§"/>
            </a:pPr>
            <a:endParaRPr lang="en-US" sz="18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
            </a:pPr>
            <a:r>
              <a:rPr lang="en-US" sz="1800" dirty="0">
                <a:solidFill>
                  <a:schemeClr val="tx1"/>
                </a:solidFill>
                <a:latin typeface="Cambria" panose="02040503050406030204" pitchFamily="18" charset="0"/>
                <a:ea typeface="Cambria" panose="02040503050406030204" pitchFamily="18" charset="0"/>
              </a:rPr>
              <a:t> It can help produce increasingly precise choices. This implies more intelligent answers for the purchasers around the globe.</a:t>
            </a:r>
          </a:p>
          <a:p>
            <a:pPr algn="just">
              <a:buFont typeface="Wingdings" panose="05000000000000000000" pitchFamily="2" charset="2"/>
              <a:buChar char="§"/>
            </a:pPr>
            <a:endParaRPr lang="en-US" sz="18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
            </a:pPr>
            <a:r>
              <a:rPr lang="en-US" sz="1800" dirty="0">
                <a:solidFill>
                  <a:schemeClr val="tx1"/>
                </a:solidFill>
                <a:latin typeface="Cambria" panose="02040503050406030204" pitchFamily="18" charset="0"/>
                <a:ea typeface="Cambria" panose="02040503050406030204" pitchFamily="18" charset="0"/>
              </a:rPr>
              <a:t> IoT likewise makes the worry of protection for individuals; however in the event that adds security advancements like Block-chain to IoT, which can understand numerous advantages.</a:t>
            </a:r>
          </a:p>
          <a:p>
            <a:pPr algn="just">
              <a:buFont typeface="Wingdings" panose="05000000000000000000" pitchFamily="2" charset="2"/>
              <a:buChar char="§"/>
            </a:pPr>
            <a:endParaRPr lang="en-US" sz="18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
            </a:pPr>
            <a:r>
              <a:rPr lang="en-US" sz="1800" dirty="0">
                <a:solidFill>
                  <a:schemeClr val="tx1"/>
                </a:solidFill>
                <a:latin typeface="Cambria" panose="02040503050406030204" pitchFamily="18" charset="0"/>
                <a:ea typeface="Cambria" panose="02040503050406030204" pitchFamily="18" charset="0"/>
              </a:rPr>
              <a:t>IoT Data Science additionally permits incorporating computerized reasoning.</a:t>
            </a:r>
          </a:p>
        </p:txBody>
      </p:sp>
    </p:spTree>
    <p:extLst>
      <p:ext uri="{BB962C8B-B14F-4D97-AF65-F5344CB8AC3E}">
        <p14:creationId xmlns:p14="http://schemas.microsoft.com/office/powerpoint/2010/main" val="2230292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77131-73F3-F118-C695-F7681D2FBB0E}"/>
              </a:ext>
            </a:extLst>
          </p:cNvPr>
          <p:cNvSpPr>
            <a:spLocks noGrp="1"/>
          </p:cNvSpPr>
          <p:nvPr>
            <p:ph type="title"/>
          </p:nvPr>
        </p:nvSpPr>
        <p:spPr>
          <a:xfrm>
            <a:off x="838200" y="535020"/>
            <a:ext cx="10515600" cy="749031"/>
          </a:xfrm>
        </p:spPr>
        <p:txBody>
          <a:bodyPr>
            <a:normAutofit/>
          </a:bodyPr>
          <a:lstStyle/>
          <a:p>
            <a:pPr algn="ctr"/>
            <a:r>
              <a:rPr lang="en-US" sz="2800" b="1" dirty="0">
                <a:solidFill>
                  <a:schemeClr val="tx1"/>
                </a:solidFill>
                <a:latin typeface="Cambria" panose="02040503050406030204" pitchFamily="18" charset="0"/>
                <a:ea typeface="Cambria" panose="02040503050406030204" pitchFamily="18" charset="0"/>
              </a:rPr>
              <a:t>CONCLUSION</a:t>
            </a:r>
          </a:p>
        </p:txBody>
      </p:sp>
      <p:sp>
        <p:nvSpPr>
          <p:cNvPr id="3" name="Content Placeholder 2">
            <a:extLst>
              <a:ext uri="{FF2B5EF4-FFF2-40B4-BE49-F238E27FC236}">
                <a16:creationId xmlns:a16="http://schemas.microsoft.com/office/drawing/2014/main" id="{CCCF8316-1B17-EA4D-F73B-B97F9E1513D0}"/>
              </a:ext>
            </a:extLst>
          </p:cNvPr>
          <p:cNvSpPr>
            <a:spLocks noGrp="1"/>
          </p:cNvSpPr>
          <p:nvPr>
            <p:ph idx="1"/>
          </p:nvPr>
        </p:nvSpPr>
        <p:spPr>
          <a:xfrm>
            <a:off x="1120000" y="1624520"/>
            <a:ext cx="10233800" cy="4805464"/>
          </a:xfrm>
        </p:spPr>
        <p:txBody>
          <a:bodyPr>
            <a:normAutofit/>
          </a:bodyPr>
          <a:lstStyle/>
          <a:p>
            <a:pPr algn="just">
              <a:buFont typeface="Wingdings" panose="05000000000000000000" pitchFamily="2" charset="2"/>
              <a:buChar char="§"/>
            </a:pPr>
            <a:r>
              <a:rPr lang="en-US" sz="1800" dirty="0">
                <a:solidFill>
                  <a:schemeClr val="tx1"/>
                </a:solidFill>
                <a:latin typeface="Cambria" panose="02040503050406030204" pitchFamily="18" charset="0"/>
                <a:ea typeface="Cambria" panose="02040503050406030204" pitchFamily="18" charset="0"/>
              </a:rPr>
              <a:t>This paper focused on the Data Science for IOT in an elaborated manner. </a:t>
            </a:r>
          </a:p>
          <a:p>
            <a:pPr marL="0" indent="0" algn="just">
              <a:buNone/>
            </a:pPr>
            <a:endParaRPr lang="en-US" sz="18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
            </a:pPr>
            <a:r>
              <a:rPr lang="en-US" sz="1800" dirty="0">
                <a:solidFill>
                  <a:schemeClr val="tx1"/>
                </a:solidFill>
                <a:latin typeface="Cambria" panose="02040503050406030204" pitchFamily="18" charset="0"/>
                <a:ea typeface="Cambria" panose="02040503050406030204" pitchFamily="18" charset="0"/>
              </a:rPr>
              <a:t>The term Data Analytics has been well defined as a process which is used to examine big and small data sets with varying data properties to extract meaningful conclusions from these data sets.</a:t>
            </a:r>
          </a:p>
          <a:p>
            <a:pPr algn="just">
              <a:buFont typeface="Wingdings" panose="05000000000000000000" pitchFamily="2" charset="2"/>
              <a:buChar char="§"/>
            </a:pPr>
            <a:endParaRPr lang="en-US" sz="18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
            </a:pPr>
            <a:r>
              <a:rPr lang="en-US" sz="1800" dirty="0">
                <a:solidFill>
                  <a:schemeClr val="tx1"/>
                </a:solidFill>
                <a:latin typeface="Cambria" panose="02040503050406030204" pitchFamily="18" charset="0"/>
                <a:ea typeface="Cambria" panose="02040503050406030204" pitchFamily="18" charset="0"/>
              </a:rPr>
              <a:t>It is concluded that since IoT is among the most important foundations of fresh data, data science will offer a significant impact in constructing IoT applications more intelligent.</a:t>
            </a:r>
          </a:p>
        </p:txBody>
      </p:sp>
    </p:spTree>
    <p:extLst>
      <p:ext uri="{BB962C8B-B14F-4D97-AF65-F5344CB8AC3E}">
        <p14:creationId xmlns:p14="http://schemas.microsoft.com/office/powerpoint/2010/main" val="846606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039FB-3EE1-AA1F-2CAD-C27C54A36C20}"/>
              </a:ext>
            </a:extLst>
          </p:cNvPr>
          <p:cNvSpPr>
            <a:spLocks noGrp="1"/>
          </p:cNvSpPr>
          <p:nvPr>
            <p:ph type="title"/>
          </p:nvPr>
        </p:nvSpPr>
        <p:spPr/>
        <p:txBody>
          <a:bodyPr>
            <a:normAutofit/>
          </a:bodyPr>
          <a:lstStyle/>
          <a:p>
            <a:pPr algn="ctr"/>
            <a:r>
              <a:rPr lang="en-US" sz="2800" b="1" dirty="0">
                <a:solidFill>
                  <a:schemeClr val="tx1"/>
                </a:solidFill>
                <a:latin typeface="Cambria" panose="02040503050406030204" pitchFamily="18" charset="0"/>
                <a:ea typeface="Cambria" panose="02040503050406030204" pitchFamily="18" charset="0"/>
              </a:rPr>
              <a:t>REFERENCES</a:t>
            </a:r>
          </a:p>
        </p:txBody>
      </p:sp>
      <p:sp>
        <p:nvSpPr>
          <p:cNvPr id="3" name="Content Placeholder 2">
            <a:extLst>
              <a:ext uri="{FF2B5EF4-FFF2-40B4-BE49-F238E27FC236}">
                <a16:creationId xmlns:a16="http://schemas.microsoft.com/office/drawing/2014/main" id="{45555318-9790-117B-BD59-09FEB9CCBFA6}"/>
              </a:ext>
            </a:extLst>
          </p:cNvPr>
          <p:cNvSpPr>
            <a:spLocks noGrp="1"/>
          </p:cNvSpPr>
          <p:nvPr>
            <p:ph idx="1"/>
          </p:nvPr>
        </p:nvSpPr>
        <p:spPr>
          <a:xfrm>
            <a:off x="1120000" y="1411357"/>
            <a:ext cx="10233800" cy="4979504"/>
          </a:xfrm>
        </p:spPr>
        <p:txBody>
          <a:bodyPr>
            <a:normAutofit/>
          </a:bodyPr>
          <a:lstStyle/>
          <a:p>
            <a:pPr algn="just">
              <a:buFont typeface="Wingdings" panose="05000000000000000000" pitchFamily="2" charset="2"/>
              <a:buChar char="§"/>
            </a:pPr>
            <a:r>
              <a:rPr lang="en-US" sz="1800" dirty="0">
                <a:solidFill>
                  <a:schemeClr val="tx1"/>
                </a:solidFill>
                <a:latin typeface="Cambria" panose="02040503050406030204" pitchFamily="18" charset="0"/>
                <a:ea typeface="Cambria" panose="02040503050406030204" pitchFamily="18" charset="0"/>
              </a:rPr>
              <a:t>Abu-</a:t>
            </a:r>
            <a:r>
              <a:rPr lang="en-US" sz="1800" dirty="0" err="1">
                <a:solidFill>
                  <a:schemeClr val="tx1"/>
                </a:solidFill>
                <a:latin typeface="Cambria" panose="02040503050406030204" pitchFamily="18" charset="0"/>
                <a:ea typeface="Cambria" panose="02040503050406030204" pitchFamily="18" charset="0"/>
              </a:rPr>
              <a:t>Elkheir</a:t>
            </a:r>
            <a:r>
              <a:rPr lang="en-US" sz="1800" dirty="0">
                <a:solidFill>
                  <a:schemeClr val="tx1"/>
                </a:solidFill>
                <a:latin typeface="Cambria" panose="02040503050406030204" pitchFamily="18" charset="0"/>
                <a:ea typeface="Cambria" panose="02040503050406030204" pitchFamily="18" charset="0"/>
              </a:rPr>
              <a:t>, M., </a:t>
            </a:r>
            <a:r>
              <a:rPr lang="en-US" sz="1800" dirty="0" err="1">
                <a:solidFill>
                  <a:schemeClr val="tx1"/>
                </a:solidFill>
                <a:latin typeface="Cambria" panose="02040503050406030204" pitchFamily="18" charset="0"/>
                <a:ea typeface="Cambria" panose="02040503050406030204" pitchFamily="18" charset="0"/>
              </a:rPr>
              <a:t>Hayajneh</a:t>
            </a:r>
            <a:r>
              <a:rPr lang="en-US" sz="1800" dirty="0">
                <a:solidFill>
                  <a:schemeClr val="tx1"/>
                </a:solidFill>
                <a:latin typeface="Cambria" panose="02040503050406030204" pitchFamily="18" charset="0"/>
                <a:ea typeface="Cambria" panose="02040503050406030204" pitchFamily="18" charset="0"/>
              </a:rPr>
              <a:t>, M., Ali, N.A.: Data management for the internet of things: design primitives and solution. Sensors 13(11), 15582–15612 (2013)</a:t>
            </a:r>
          </a:p>
          <a:p>
            <a:pPr algn="just">
              <a:buFont typeface="Wingdings" panose="05000000000000000000" pitchFamily="2" charset="2"/>
              <a:buChar char="§"/>
            </a:pPr>
            <a:endParaRPr lang="en-US" sz="18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
            </a:pPr>
            <a:r>
              <a:rPr lang="en-US" sz="1800" dirty="0">
                <a:solidFill>
                  <a:schemeClr val="tx1"/>
                </a:solidFill>
                <a:latin typeface="Cambria" panose="02040503050406030204" pitchFamily="18" charset="0"/>
                <a:ea typeface="Cambria" panose="02040503050406030204" pitchFamily="18" charset="0"/>
              </a:rPr>
              <a:t>Riggins, F.J., Wamba, S.F.: Research directions on the adoption, usage, and impact of the internet of things through the use of big data analytics. In: Proceedings of 48th Hawaii International Conference on System Sciences (HICSS’15), pp. 1531–1540. IEEE (2015) </a:t>
            </a:r>
          </a:p>
          <a:p>
            <a:pPr marL="0" indent="0" algn="just">
              <a:buNone/>
            </a:pPr>
            <a:endParaRPr lang="en-US" sz="18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
            </a:pPr>
            <a:r>
              <a:rPr lang="en-US" sz="1800" dirty="0">
                <a:solidFill>
                  <a:schemeClr val="tx1"/>
                </a:solidFill>
                <a:latin typeface="Cambria" panose="02040503050406030204" pitchFamily="18" charset="0"/>
                <a:ea typeface="Cambria" panose="02040503050406030204" pitchFamily="18" charset="0"/>
              </a:rPr>
              <a:t>See discussions, stats, and author profiles for this publication at: https://www.researchgate.net/publication/338716105</a:t>
            </a:r>
          </a:p>
        </p:txBody>
      </p:sp>
    </p:spTree>
    <p:extLst>
      <p:ext uri="{BB962C8B-B14F-4D97-AF65-F5344CB8AC3E}">
        <p14:creationId xmlns:p14="http://schemas.microsoft.com/office/powerpoint/2010/main" val="1278220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A419EC-C5F9-FD36-A2F1-C6FAD3FBAB31}"/>
              </a:ext>
            </a:extLst>
          </p:cNvPr>
          <p:cNvSpPr>
            <a:spLocks noGrp="1"/>
          </p:cNvSpPr>
          <p:nvPr>
            <p:ph idx="1"/>
          </p:nvPr>
        </p:nvSpPr>
        <p:spPr>
          <a:xfrm>
            <a:off x="1120000" y="662730"/>
            <a:ext cx="10233800" cy="5514233"/>
          </a:xfrm>
        </p:spPr>
        <p:txBody>
          <a:bodyPr>
            <a:normAutofit/>
          </a:bodyPr>
          <a:lstStyle/>
          <a:p>
            <a:pPr marL="0" indent="0" algn="ctr">
              <a:buNone/>
            </a:pPr>
            <a:endParaRPr lang="en-US" sz="7200" b="1" dirty="0">
              <a:solidFill>
                <a:schemeClr val="tx1"/>
              </a:solidFill>
              <a:latin typeface="Cambria" panose="02040503050406030204" pitchFamily="18" charset="0"/>
              <a:ea typeface="Cambria" panose="02040503050406030204" pitchFamily="18" charset="0"/>
            </a:endParaRPr>
          </a:p>
          <a:p>
            <a:pPr marL="0" indent="0" algn="ctr">
              <a:buNone/>
            </a:pPr>
            <a:endParaRPr lang="en-US" sz="7200" b="1">
              <a:solidFill>
                <a:schemeClr val="tx1"/>
              </a:solidFill>
              <a:latin typeface="Cambria" panose="02040503050406030204" pitchFamily="18" charset="0"/>
              <a:ea typeface="Cambria" panose="02040503050406030204" pitchFamily="18" charset="0"/>
            </a:endParaRPr>
          </a:p>
          <a:p>
            <a:pPr marL="0" indent="0" algn="ctr">
              <a:buNone/>
            </a:pPr>
            <a:r>
              <a:rPr lang="en-US" sz="7200" b="1">
                <a:solidFill>
                  <a:schemeClr val="tx1"/>
                </a:solidFill>
                <a:latin typeface="Cambria" panose="02040503050406030204" pitchFamily="18" charset="0"/>
                <a:ea typeface="Cambria" panose="02040503050406030204" pitchFamily="18" charset="0"/>
              </a:rPr>
              <a:t>Thank </a:t>
            </a:r>
            <a:r>
              <a:rPr lang="en-US" sz="7200" b="1" dirty="0">
                <a:solidFill>
                  <a:schemeClr val="tx1"/>
                </a:solidFill>
                <a:latin typeface="Cambria" panose="02040503050406030204" pitchFamily="18" charset="0"/>
                <a:ea typeface="Cambria" panose="02040503050406030204" pitchFamily="18" charset="0"/>
              </a:rPr>
              <a:t>You</a:t>
            </a:r>
          </a:p>
        </p:txBody>
      </p:sp>
    </p:spTree>
    <p:extLst>
      <p:ext uri="{BB962C8B-B14F-4D97-AF65-F5344CB8AC3E}">
        <p14:creationId xmlns:p14="http://schemas.microsoft.com/office/powerpoint/2010/main" val="2910732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37D56-CE09-9E91-3467-B98CAF512132}"/>
              </a:ext>
            </a:extLst>
          </p:cNvPr>
          <p:cNvSpPr>
            <a:spLocks noGrp="1"/>
          </p:cNvSpPr>
          <p:nvPr>
            <p:ph type="title"/>
          </p:nvPr>
        </p:nvSpPr>
        <p:spPr/>
        <p:txBody>
          <a:bodyPr>
            <a:normAutofit/>
          </a:bodyPr>
          <a:lstStyle/>
          <a:p>
            <a:pPr algn="ctr"/>
            <a:r>
              <a:rPr lang="en-US" sz="2800" b="1" dirty="0">
                <a:solidFill>
                  <a:schemeClr val="tx1"/>
                </a:solidFill>
                <a:latin typeface="Cambria" panose="02040503050406030204" pitchFamily="18" charset="0"/>
                <a:ea typeface="Cambria" panose="02040503050406030204" pitchFamily="18" charset="0"/>
              </a:rPr>
              <a:t>ABSTRACT</a:t>
            </a:r>
          </a:p>
        </p:txBody>
      </p:sp>
      <p:sp>
        <p:nvSpPr>
          <p:cNvPr id="3" name="Content Placeholder 2">
            <a:extLst>
              <a:ext uri="{FF2B5EF4-FFF2-40B4-BE49-F238E27FC236}">
                <a16:creationId xmlns:a16="http://schemas.microsoft.com/office/drawing/2014/main" id="{E03D6C11-A51F-38D9-679E-61721D656914}"/>
              </a:ext>
            </a:extLst>
          </p:cNvPr>
          <p:cNvSpPr>
            <a:spLocks noGrp="1"/>
          </p:cNvSpPr>
          <p:nvPr>
            <p:ph idx="1"/>
          </p:nvPr>
        </p:nvSpPr>
        <p:spPr>
          <a:xfrm>
            <a:off x="1120000" y="1605064"/>
            <a:ext cx="10233800" cy="4887811"/>
          </a:xfrm>
        </p:spPr>
        <p:txBody>
          <a:bodyPr>
            <a:normAutofit/>
          </a:bodyPr>
          <a:lstStyle/>
          <a:p>
            <a:pPr algn="just">
              <a:buFont typeface="Wingdings" panose="05000000000000000000" pitchFamily="2" charset="2"/>
              <a:buChar char="§"/>
            </a:pPr>
            <a:r>
              <a:rPr lang="en-US" sz="1800" dirty="0">
                <a:solidFill>
                  <a:schemeClr val="tx1"/>
                </a:solidFill>
                <a:latin typeface="Cambria" panose="02040503050406030204" pitchFamily="18" charset="0"/>
                <a:ea typeface="Cambria" panose="02040503050406030204" pitchFamily="18" charset="0"/>
              </a:rPr>
              <a:t>The term data science has been floating around as a popular terminology among social media applications globally. </a:t>
            </a:r>
          </a:p>
          <a:p>
            <a:pPr algn="just">
              <a:buFont typeface="Wingdings" panose="05000000000000000000" pitchFamily="2" charset="2"/>
              <a:buChar char="§"/>
            </a:pPr>
            <a:endParaRPr lang="en-US" sz="18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
            </a:pPr>
            <a:r>
              <a:rPr lang="en-US" sz="1800" dirty="0">
                <a:solidFill>
                  <a:schemeClr val="tx1"/>
                </a:solidFill>
                <a:latin typeface="Cambria" panose="02040503050406030204" pitchFamily="18" charset="0"/>
                <a:ea typeface="Cambria" panose="02040503050406030204" pitchFamily="18" charset="0"/>
              </a:rPr>
              <a:t>There is no doubt that the rising technology of IoE (Internet of Everything) is dependent on Data Science concept. </a:t>
            </a:r>
          </a:p>
          <a:p>
            <a:pPr algn="just">
              <a:buFont typeface="Wingdings" panose="05000000000000000000" pitchFamily="2" charset="2"/>
              <a:buChar char="§"/>
            </a:pPr>
            <a:endParaRPr lang="en-US" sz="18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
            </a:pPr>
            <a:r>
              <a:rPr lang="en-US" sz="1800" dirty="0">
                <a:solidFill>
                  <a:schemeClr val="tx1"/>
                </a:solidFill>
                <a:latin typeface="Cambria" panose="02040503050406030204" pitchFamily="18" charset="0"/>
                <a:ea typeface="Cambria" panose="02040503050406030204" pitchFamily="18" charset="0"/>
              </a:rPr>
              <a:t>Information Science for IoT can help overcome some wide-reaching difficulties in order to make more precise choices. </a:t>
            </a:r>
          </a:p>
          <a:p>
            <a:pPr algn="just">
              <a:buFont typeface="Wingdings" panose="05000000000000000000" pitchFamily="2" charset="2"/>
              <a:buChar char="§"/>
            </a:pPr>
            <a:endParaRPr lang="en-US" sz="18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
            </a:pPr>
            <a:r>
              <a:rPr lang="en-US" sz="1800" dirty="0">
                <a:solidFill>
                  <a:schemeClr val="tx1"/>
                </a:solidFill>
                <a:latin typeface="Cambria" panose="02040503050406030204" pitchFamily="18" charset="0"/>
                <a:ea typeface="Cambria" panose="02040503050406030204" pitchFamily="18" charset="0"/>
              </a:rPr>
              <a:t>This paper initiates to fulfill the readers to let identify the effective utilization of data science in IOT Platform in upcoming Era as IoT Opportunities for Data science as secured manner.</a:t>
            </a:r>
          </a:p>
          <a:p>
            <a:pPr marL="0" indent="0" algn="just">
              <a:buNone/>
            </a:pPr>
            <a:endParaRPr lang="en-US" sz="18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
            </a:pPr>
            <a:r>
              <a:rPr lang="en-US" sz="1800" dirty="0">
                <a:solidFill>
                  <a:schemeClr val="tx1"/>
                </a:solidFill>
                <a:latin typeface="Cambria" panose="02040503050406030204" pitchFamily="18" charset="0"/>
                <a:ea typeface="Cambria" panose="02040503050406030204" pitchFamily="18" charset="0"/>
              </a:rPr>
              <a:t>Keywords: Data science  -  Internet of things - Internet of everything -  Information science</a:t>
            </a:r>
          </a:p>
        </p:txBody>
      </p:sp>
    </p:spTree>
    <p:extLst>
      <p:ext uri="{BB962C8B-B14F-4D97-AF65-F5344CB8AC3E}">
        <p14:creationId xmlns:p14="http://schemas.microsoft.com/office/powerpoint/2010/main" val="1056748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A56AA-BFB0-ADEC-FF7D-E32206213B8B}"/>
              </a:ext>
            </a:extLst>
          </p:cNvPr>
          <p:cNvSpPr>
            <a:spLocks noGrp="1"/>
          </p:cNvSpPr>
          <p:nvPr>
            <p:ph type="title"/>
          </p:nvPr>
        </p:nvSpPr>
        <p:spPr>
          <a:xfrm>
            <a:off x="838200" y="365125"/>
            <a:ext cx="10515600" cy="750611"/>
          </a:xfrm>
        </p:spPr>
        <p:txBody>
          <a:bodyPr>
            <a:normAutofit/>
          </a:bodyPr>
          <a:lstStyle/>
          <a:p>
            <a:pPr algn="ctr"/>
            <a:r>
              <a:rPr lang="en-US" sz="2800" b="1" dirty="0">
                <a:solidFill>
                  <a:schemeClr val="tx1"/>
                </a:solidFill>
                <a:latin typeface="Cambria" panose="02040503050406030204" pitchFamily="18" charset="0"/>
                <a:ea typeface="Cambria" panose="02040503050406030204" pitchFamily="18" charset="0"/>
              </a:rPr>
              <a:t>INTRODUCTION</a:t>
            </a:r>
          </a:p>
        </p:txBody>
      </p:sp>
      <p:sp>
        <p:nvSpPr>
          <p:cNvPr id="3" name="Content Placeholder 2">
            <a:extLst>
              <a:ext uri="{FF2B5EF4-FFF2-40B4-BE49-F238E27FC236}">
                <a16:creationId xmlns:a16="http://schemas.microsoft.com/office/drawing/2014/main" id="{5CC80408-8BEC-9CA0-0D0B-0DE2066E4C58}"/>
              </a:ext>
            </a:extLst>
          </p:cNvPr>
          <p:cNvSpPr>
            <a:spLocks noGrp="1"/>
          </p:cNvSpPr>
          <p:nvPr>
            <p:ph idx="1"/>
          </p:nvPr>
        </p:nvSpPr>
        <p:spPr>
          <a:xfrm>
            <a:off x="979100" y="1115736"/>
            <a:ext cx="10233800" cy="4932523"/>
          </a:xfrm>
        </p:spPr>
        <p:txBody>
          <a:bodyPr>
            <a:noAutofit/>
          </a:bodyPr>
          <a:lstStyle/>
          <a:p>
            <a:pPr algn="just">
              <a:buFont typeface="Wingdings" panose="05000000000000000000" pitchFamily="2" charset="2"/>
              <a:buChar char="§"/>
            </a:pPr>
            <a:r>
              <a:rPr lang="en-US" sz="1800" dirty="0">
                <a:solidFill>
                  <a:schemeClr val="tx1"/>
                </a:solidFill>
                <a:latin typeface="Cambria" panose="02040503050406030204" pitchFamily="18" charset="0"/>
                <a:ea typeface="Cambria" panose="02040503050406030204" pitchFamily="18" charset="0"/>
              </a:rPr>
              <a:t>IOT has the new rule for the future, which is going to be, “Anything that can be connected, will be connected.</a:t>
            </a:r>
          </a:p>
          <a:p>
            <a:pPr marL="0" indent="0" algn="just">
              <a:buNone/>
            </a:pPr>
            <a:endParaRPr lang="en-US" sz="18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
            </a:pPr>
            <a:r>
              <a:rPr lang="en-US" sz="1800" dirty="0">
                <a:solidFill>
                  <a:schemeClr val="tx1"/>
                </a:solidFill>
                <a:latin typeface="Cambria" panose="02040503050406030204" pitchFamily="18" charset="0"/>
                <a:ea typeface="Cambria" panose="02040503050406030204" pitchFamily="18" charset="0"/>
              </a:rPr>
              <a:t>Data Science Process is a responsive data science procedure to deliver analytics solutions and bright applications professionally.</a:t>
            </a:r>
          </a:p>
          <a:p>
            <a:pPr marL="0" indent="0" algn="just">
              <a:buNone/>
            </a:pPr>
            <a:endParaRPr lang="en-US" sz="18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
            </a:pPr>
            <a:r>
              <a:rPr lang="en-US" sz="1800" b="1" dirty="0">
                <a:solidFill>
                  <a:schemeClr val="tx1"/>
                </a:solidFill>
                <a:latin typeface="Cambria" panose="02040503050406030204" pitchFamily="18" charset="0"/>
                <a:ea typeface="Cambria" panose="02040503050406030204" pitchFamily="18" charset="0"/>
              </a:rPr>
              <a:t>Data Pre-processing : </a:t>
            </a:r>
            <a:r>
              <a:rPr lang="en-US" sz="1800" dirty="0">
                <a:solidFill>
                  <a:schemeClr val="tx1"/>
                </a:solidFill>
                <a:latin typeface="Cambria" panose="02040503050406030204" pitchFamily="18" charset="0"/>
                <a:ea typeface="Cambria" panose="02040503050406030204" pitchFamily="18" charset="0"/>
              </a:rPr>
              <a:t>It is a practice that is used to convert the raw data into a clean data set. The raw data format which is collected from various sources is not viable for the analysis. Data scientists applied the strategy to get more appropriate for what they need to do with it.</a:t>
            </a:r>
          </a:p>
          <a:p>
            <a:pPr marL="0" indent="0" algn="just">
              <a:buNone/>
            </a:pPr>
            <a:endParaRPr lang="en-US" sz="18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
            </a:pPr>
            <a:r>
              <a:rPr lang="en-US" sz="1800" b="1" dirty="0">
                <a:solidFill>
                  <a:schemeClr val="tx1"/>
                </a:solidFill>
                <a:latin typeface="Cambria" panose="02040503050406030204" pitchFamily="18" charset="0"/>
                <a:ea typeface="Cambria" panose="02040503050406030204" pitchFamily="18" charset="0"/>
              </a:rPr>
              <a:t>There are some fundamentals steps to be taken in data pre-processing such as :</a:t>
            </a:r>
          </a:p>
          <a:p>
            <a:pPr marL="0" indent="0" algn="just">
              <a:buNone/>
            </a:pPr>
            <a:endParaRPr lang="en-US" sz="1800" b="1" dirty="0">
              <a:solidFill>
                <a:schemeClr val="tx1"/>
              </a:solidFill>
              <a:latin typeface="Cambria" panose="02040503050406030204" pitchFamily="18" charset="0"/>
              <a:ea typeface="Cambria" panose="02040503050406030204" pitchFamily="18" charset="0"/>
            </a:endParaRPr>
          </a:p>
          <a:p>
            <a:pPr lvl="1" algn="just">
              <a:buFont typeface="Wingdings" panose="05000000000000000000" pitchFamily="2" charset="2"/>
              <a:buChar char="q"/>
            </a:pPr>
            <a:r>
              <a:rPr lang="en-US" sz="1800" dirty="0">
                <a:solidFill>
                  <a:schemeClr val="tx1"/>
                </a:solidFill>
                <a:latin typeface="Cambria" panose="02040503050406030204" pitchFamily="18" charset="0"/>
                <a:ea typeface="Cambria" panose="02040503050406030204" pitchFamily="18" charset="0"/>
              </a:rPr>
              <a:t> Data cleaning (resolving irrelevant data)</a:t>
            </a:r>
          </a:p>
          <a:p>
            <a:pPr lvl="1" algn="just">
              <a:buFont typeface="Wingdings" panose="05000000000000000000" pitchFamily="2" charset="2"/>
              <a:buChar char="q"/>
            </a:pPr>
            <a:r>
              <a:rPr lang="en-US" sz="1800" dirty="0">
                <a:solidFill>
                  <a:schemeClr val="tx1"/>
                </a:solidFill>
                <a:latin typeface="Cambria" panose="02040503050406030204" pitchFamily="18" charset="0"/>
                <a:ea typeface="Cambria" panose="02040503050406030204" pitchFamily="18" charset="0"/>
              </a:rPr>
              <a:t> Data Integration (data amalgamation from multiple databases /data cubes) </a:t>
            </a:r>
          </a:p>
          <a:p>
            <a:pPr lvl="1" algn="just">
              <a:buFont typeface="Wingdings" panose="05000000000000000000" pitchFamily="2" charset="2"/>
              <a:buChar char="q"/>
            </a:pPr>
            <a:r>
              <a:rPr lang="en-US" sz="1800" dirty="0">
                <a:solidFill>
                  <a:schemeClr val="tx1"/>
                </a:solidFill>
                <a:latin typeface="Cambria" panose="02040503050406030204" pitchFamily="18" charset="0"/>
                <a:ea typeface="Cambria" panose="02040503050406030204" pitchFamily="18" charset="0"/>
              </a:rPr>
              <a:t> Data Transformation (Shape the data using normalization and aggregation procedure) </a:t>
            </a:r>
          </a:p>
          <a:p>
            <a:pPr lvl="1" algn="just">
              <a:buFont typeface="Wingdings" panose="05000000000000000000" pitchFamily="2" charset="2"/>
              <a:buChar char="q"/>
            </a:pPr>
            <a:r>
              <a:rPr lang="en-US" sz="1800" dirty="0">
                <a:solidFill>
                  <a:schemeClr val="tx1"/>
                </a:solidFill>
                <a:latin typeface="Cambria" panose="02040503050406030204" pitchFamily="18" charset="0"/>
                <a:ea typeface="Cambria" panose="02040503050406030204" pitchFamily="18" charset="0"/>
              </a:rPr>
              <a:t> Data Reduction (data volume reduced without affecting the analytical results) </a:t>
            </a:r>
          </a:p>
          <a:p>
            <a:pPr lvl="1" algn="just">
              <a:buFont typeface="Wingdings" panose="05000000000000000000" pitchFamily="2" charset="2"/>
              <a:buChar char="q"/>
            </a:pPr>
            <a:r>
              <a:rPr lang="en-US" sz="1800" dirty="0">
                <a:solidFill>
                  <a:schemeClr val="tx1"/>
                </a:solidFill>
                <a:latin typeface="Cambria" panose="02040503050406030204" pitchFamily="18" charset="0"/>
                <a:ea typeface="Cambria" panose="02040503050406030204" pitchFamily="18" charset="0"/>
              </a:rPr>
              <a:t> Data discretization (Numerical attributes replacing with nominal one).</a:t>
            </a:r>
          </a:p>
        </p:txBody>
      </p:sp>
    </p:spTree>
    <p:extLst>
      <p:ext uri="{BB962C8B-B14F-4D97-AF65-F5344CB8AC3E}">
        <p14:creationId xmlns:p14="http://schemas.microsoft.com/office/powerpoint/2010/main" val="2903671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65E7-BC22-4E36-9B45-E16393657558}"/>
              </a:ext>
            </a:extLst>
          </p:cNvPr>
          <p:cNvSpPr>
            <a:spLocks noGrp="1"/>
          </p:cNvSpPr>
          <p:nvPr>
            <p:ph type="title"/>
          </p:nvPr>
        </p:nvSpPr>
        <p:spPr/>
        <p:txBody>
          <a:bodyPr>
            <a:normAutofit/>
          </a:bodyPr>
          <a:lstStyle/>
          <a:p>
            <a:pPr algn="ctr"/>
            <a:r>
              <a:rPr lang="en-US" sz="2800" b="1" dirty="0">
                <a:solidFill>
                  <a:schemeClr val="tx1"/>
                </a:solidFill>
                <a:latin typeface="Cambria" panose="02040503050406030204" pitchFamily="18" charset="0"/>
                <a:ea typeface="Cambria" panose="02040503050406030204" pitchFamily="18" charset="0"/>
              </a:rPr>
              <a:t>DATA SCIENCE SUBDOMAIN FOR IOT</a:t>
            </a:r>
          </a:p>
        </p:txBody>
      </p:sp>
      <p:sp>
        <p:nvSpPr>
          <p:cNvPr id="3" name="Content Placeholder 2">
            <a:extLst>
              <a:ext uri="{FF2B5EF4-FFF2-40B4-BE49-F238E27FC236}">
                <a16:creationId xmlns:a16="http://schemas.microsoft.com/office/drawing/2014/main" id="{086FF1EF-F9C8-E5C1-6324-2861CEEE6F89}"/>
              </a:ext>
            </a:extLst>
          </p:cNvPr>
          <p:cNvSpPr>
            <a:spLocks noGrp="1"/>
          </p:cNvSpPr>
          <p:nvPr>
            <p:ph idx="1"/>
          </p:nvPr>
        </p:nvSpPr>
        <p:spPr>
          <a:xfrm>
            <a:off x="1120000" y="1690688"/>
            <a:ext cx="10233800" cy="4792780"/>
          </a:xfrm>
        </p:spPr>
        <p:txBody>
          <a:bodyPr>
            <a:normAutofit/>
          </a:bodyPr>
          <a:lstStyle/>
          <a:p>
            <a:pPr algn="just">
              <a:buFont typeface="Wingdings" panose="05000000000000000000" pitchFamily="2" charset="2"/>
              <a:buChar char="§"/>
            </a:pPr>
            <a:r>
              <a:rPr lang="en-US" sz="1800" dirty="0">
                <a:solidFill>
                  <a:schemeClr val="tx1"/>
                </a:solidFill>
                <a:latin typeface="Cambria" panose="02040503050406030204" pitchFamily="18" charset="0"/>
                <a:ea typeface="Cambria" panose="02040503050406030204" pitchFamily="18" charset="0"/>
              </a:rPr>
              <a:t>The data science utilizing IoT will be managed extravagantly and gigantically for different real time applications that have been associated with real time data and computing advancements are as per the following : </a:t>
            </a:r>
          </a:p>
          <a:p>
            <a:pPr marL="0" indent="0" algn="just">
              <a:buNone/>
            </a:pPr>
            <a:endParaRPr lang="en-US" sz="18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q"/>
            </a:pPr>
            <a:r>
              <a:rPr lang="en-US" sz="1800" b="1" dirty="0">
                <a:solidFill>
                  <a:schemeClr val="tx1"/>
                </a:solidFill>
                <a:latin typeface="Cambria" panose="02040503050406030204" pitchFamily="18" charset="0"/>
                <a:ea typeface="Cambria" panose="02040503050406030204" pitchFamily="18" charset="0"/>
              </a:rPr>
              <a:t>Cognitive Computing : </a:t>
            </a:r>
            <a:r>
              <a:rPr lang="en-US" sz="1800" dirty="0">
                <a:solidFill>
                  <a:schemeClr val="tx1"/>
                </a:solidFill>
                <a:latin typeface="Cambria" panose="02040503050406030204" pitchFamily="18" charset="0"/>
                <a:ea typeface="Cambria" panose="02040503050406030204" pitchFamily="18" charset="0"/>
              </a:rPr>
              <a:t>Cognitive computing extends this investigation approach to manage districts that were difficult to reach by progressively customary gadgets like business understanding and estimations.</a:t>
            </a:r>
          </a:p>
          <a:p>
            <a:pPr marL="0" indent="0" algn="just">
              <a:buNone/>
            </a:pPr>
            <a:endParaRPr lang="en-US" sz="18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q"/>
            </a:pPr>
            <a:r>
              <a:rPr lang="en-US" sz="1800" b="1" dirty="0">
                <a:solidFill>
                  <a:schemeClr val="tx1"/>
                </a:solidFill>
                <a:latin typeface="Cambria" panose="02040503050406030204" pitchFamily="18" charset="0"/>
                <a:ea typeface="Cambria" panose="02040503050406030204" pitchFamily="18" charset="0"/>
              </a:rPr>
              <a:t>Real time Processing : </a:t>
            </a:r>
            <a:r>
              <a:rPr lang="en-US" sz="1800" dirty="0">
                <a:solidFill>
                  <a:schemeClr val="tx1"/>
                </a:solidFill>
                <a:latin typeface="Cambria" panose="02040503050406030204" pitchFamily="18" charset="0"/>
                <a:ea typeface="Cambria" panose="02040503050406030204" pitchFamily="18" charset="0"/>
              </a:rPr>
              <a:t>Real time data processing includes a nonstop information process and yield of data. Real time data processing and analytics permits an association the capacity to make prompt move for those times when acting inside seconds or minutes is huge.</a:t>
            </a:r>
          </a:p>
          <a:p>
            <a:pPr marL="0" indent="0" algn="just">
              <a:buNone/>
            </a:pPr>
            <a:endParaRPr lang="en-US" sz="18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q"/>
            </a:pPr>
            <a:r>
              <a:rPr lang="en-US" sz="1800" b="1" dirty="0">
                <a:solidFill>
                  <a:schemeClr val="tx1"/>
                </a:solidFill>
                <a:latin typeface="Cambria" panose="02040503050406030204" pitchFamily="18" charset="0"/>
                <a:ea typeface="Cambria" panose="02040503050406030204" pitchFamily="18" charset="0"/>
              </a:rPr>
              <a:t>Time Series data Analysis : </a:t>
            </a:r>
            <a:r>
              <a:rPr lang="en-US" sz="1800" dirty="0">
                <a:solidFill>
                  <a:schemeClr val="tx1"/>
                </a:solidFill>
                <a:latin typeface="Cambria" panose="02040503050406030204" pitchFamily="18" charset="0"/>
                <a:ea typeface="Cambria" panose="02040503050406030204" pitchFamily="18" charset="0"/>
              </a:rPr>
              <a:t>Time series is a series of data that is filed in time arrange. The most well-known approach to picture time series data is to utilize a basic line outline, where the level hub plots the augmentations of time and the vertical hub plots the variable that is being estimated.</a:t>
            </a:r>
          </a:p>
        </p:txBody>
      </p:sp>
    </p:spTree>
    <p:extLst>
      <p:ext uri="{BB962C8B-B14F-4D97-AF65-F5344CB8AC3E}">
        <p14:creationId xmlns:p14="http://schemas.microsoft.com/office/powerpoint/2010/main" val="1890211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E31A0C-72F1-9554-A586-5CE7937B78D3}"/>
              </a:ext>
            </a:extLst>
          </p:cNvPr>
          <p:cNvSpPr>
            <a:spLocks noGrp="1"/>
          </p:cNvSpPr>
          <p:nvPr>
            <p:ph idx="1"/>
          </p:nvPr>
        </p:nvSpPr>
        <p:spPr>
          <a:xfrm>
            <a:off x="979100" y="1233946"/>
            <a:ext cx="10233800" cy="4390108"/>
          </a:xfrm>
        </p:spPr>
        <p:txBody>
          <a:bodyPr>
            <a:normAutofit/>
          </a:bodyPr>
          <a:lstStyle/>
          <a:p>
            <a:pPr algn="just">
              <a:buFont typeface="Wingdings" panose="05000000000000000000" pitchFamily="2" charset="2"/>
              <a:buChar char="q"/>
            </a:pPr>
            <a:r>
              <a:rPr lang="en-US" sz="1800" b="1" dirty="0">
                <a:solidFill>
                  <a:schemeClr val="tx1"/>
                </a:solidFill>
                <a:latin typeface="Cambria" panose="02040503050406030204" pitchFamily="18" charset="0"/>
                <a:ea typeface="Cambria" panose="02040503050406030204" pitchFamily="18" charset="0"/>
              </a:rPr>
              <a:t>Geo spatial Data Analysis : </a:t>
            </a:r>
            <a:r>
              <a:rPr lang="en-US" sz="1800" dirty="0">
                <a:solidFill>
                  <a:schemeClr val="tx1"/>
                </a:solidFill>
                <a:latin typeface="Cambria" panose="02040503050406030204" pitchFamily="18" charset="0"/>
                <a:ea typeface="Cambria" panose="02040503050406030204" pitchFamily="18" charset="0"/>
              </a:rPr>
              <a:t>Geospatial data science meets various essential rising innovation and financial advancement challenges.</a:t>
            </a:r>
          </a:p>
          <a:p>
            <a:pPr marL="0" indent="0" algn="just">
              <a:buNone/>
            </a:pPr>
            <a:endParaRPr lang="en-US" sz="18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q"/>
            </a:pPr>
            <a:r>
              <a:rPr lang="en-US" sz="1800" b="1" dirty="0">
                <a:solidFill>
                  <a:schemeClr val="tx1"/>
                </a:solidFill>
                <a:latin typeface="Cambria" panose="02040503050406030204" pitchFamily="18" charset="0"/>
                <a:ea typeface="Cambria" panose="02040503050406030204" pitchFamily="18" charset="0"/>
              </a:rPr>
              <a:t>Deep Learning :</a:t>
            </a:r>
            <a:r>
              <a:rPr lang="en-US" sz="1800" dirty="0">
                <a:solidFill>
                  <a:schemeClr val="tx1"/>
                </a:solidFill>
                <a:latin typeface="Cambria" panose="02040503050406030204" pitchFamily="18" charset="0"/>
                <a:ea typeface="Cambria" panose="02040503050406030204" pitchFamily="18" charset="0"/>
              </a:rPr>
              <a:t> Traditional machine learning models have dependably been ground-breaking to deal with organized data and have been broadly utilized by organizations for credit scoring, beat expectation, purchaser focusing on, thus on. With regards to unstructured data such as pictures, content, voice and recordings, hand built highlights are times expending, weak and not versatile practically speaking.</a:t>
            </a:r>
          </a:p>
          <a:p>
            <a:pPr marL="0" indent="0" algn="just">
              <a:buNone/>
            </a:pPr>
            <a:endParaRPr lang="en-US" sz="18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q"/>
            </a:pPr>
            <a:r>
              <a:rPr lang="en-US" sz="1800" b="1" dirty="0">
                <a:solidFill>
                  <a:schemeClr val="tx1"/>
                </a:solidFill>
                <a:latin typeface="Cambria" panose="02040503050406030204" pitchFamily="18" charset="0"/>
                <a:ea typeface="Cambria" panose="02040503050406030204" pitchFamily="18" charset="0"/>
              </a:rPr>
              <a:t>Edge Computing : </a:t>
            </a:r>
            <a:r>
              <a:rPr lang="en-US" sz="1800" dirty="0">
                <a:solidFill>
                  <a:schemeClr val="tx1"/>
                </a:solidFill>
                <a:latin typeface="Cambria" panose="02040503050406030204" pitchFamily="18" charset="0"/>
                <a:ea typeface="Cambria" panose="02040503050406030204" pitchFamily="18" charset="0"/>
              </a:rPr>
              <a:t>Edge Computing alludes to calculation around the bend or edge in a system chart. Edge computing is likewise advantageous for the associations as it encourages them chop down costs that were prior acquired on exchanging data sets over a system.</a:t>
            </a:r>
          </a:p>
          <a:p>
            <a:endParaRPr lang="en-US" dirty="0"/>
          </a:p>
        </p:txBody>
      </p:sp>
    </p:spTree>
    <p:extLst>
      <p:ext uri="{BB962C8B-B14F-4D97-AF65-F5344CB8AC3E}">
        <p14:creationId xmlns:p14="http://schemas.microsoft.com/office/powerpoint/2010/main" val="1032011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78548-D6C8-5D9E-E238-B7689668D5C8}"/>
              </a:ext>
            </a:extLst>
          </p:cNvPr>
          <p:cNvSpPr>
            <a:spLocks noGrp="1"/>
          </p:cNvSpPr>
          <p:nvPr>
            <p:ph type="title"/>
          </p:nvPr>
        </p:nvSpPr>
        <p:spPr/>
        <p:txBody>
          <a:bodyPr>
            <a:normAutofit/>
          </a:bodyPr>
          <a:lstStyle/>
          <a:p>
            <a:pPr algn="ctr"/>
            <a:r>
              <a:rPr lang="en-US" sz="2800" b="1" dirty="0">
                <a:solidFill>
                  <a:schemeClr val="tx1"/>
                </a:solidFill>
                <a:latin typeface="Cambria" panose="02040503050406030204" pitchFamily="18" charset="0"/>
                <a:ea typeface="Cambria" panose="02040503050406030204" pitchFamily="18" charset="0"/>
              </a:rPr>
              <a:t>TRADITIONAL DATA SCIENCE VS. IOT</a:t>
            </a:r>
          </a:p>
        </p:txBody>
      </p:sp>
      <p:graphicFrame>
        <p:nvGraphicFramePr>
          <p:cNvPr id="4" name="Content Placeholder 3">
            <a:extLst>
              <a:ext uri="{FF2B5EF4-FFF2-40B4-BE49-F238E27FC236}">
                <a16:creationId xmlns:a16="http://schemas.microsoft.com/office/drawing/2014/main" id="{A5104D41-A385-D97A-5DEB-BA435A701088}"/>
              </a:ext>
            </a:extLst>
          </p:cNvPr>
          <p:cNvGraphicFramePr>
            <a:graphicFrameLocks noGrp="1"/>
          </p:cNvGraphicFramePr>
          <p:nvPr>
            <p:ph idx="1"/>
            <p:extLst>
              <p:ext uri="{D42A27DB-BD31-4B8C-83A1-F6EECF244321}">
                <p14:modId xmlns:p14="http://schemas.microsoft.com/office/powerpoint/2010/main" val="4140407821"/>
              </p:ext>
            </p:extLst>
          </p:nvPr>
        </p:nvGraphicFramePr>
        <p:xfrm>
          <a:off x="979488" y="1882289"/>
          <a:ext cx="10233024" cy="4610586"/>
        </p:xfrm>
        <a:graphic>
          <a:graphicData uri="http://schemas.openxmlformats.org/drawingml/2006/table">
            <a:tbl>
              <a:tblPr firstRow="1" bandRow="1">
                <a:tableStyleId>{FABFCF23-3B69-468F-B69F-88F6DE6A72F2}</a:tableStyleId>
              </a:tblPr>
              <a:tblGrid>
                <a:gridCol w="3411008">
                  <a:extLst>
                    <a:ext uri="{9D8B030D-6E8A-4147-A177-3AD203B41FA5}">
                      <a16:colId xmlns:a16="http://schemas.microsoft.com/office/drawing/2014/main" val="739047321"/>
                    </a:ext>
                  </a:extLst>
                </a:gridCol>
                <a:gridCol w="3411008">
                  <a:extLst>
                    <a:ext uri="{9D8B030D-6E8A-4147-A177-3AD203B41FA5}">
                      <a16:colId xmlns:a16="http://schemas.microsoft.com/office/drawing/2014/main" val="135230747"/>
                    </a:ext>
                  </a:extLst>
                </a:gridCol>
                <a:gridCol w="3411008">
                  <a:extLst>
                    <a:ext uri="{9D8B030D-6E8A-4147-A177-3AD203B41FA5}">
                      <a16:colId xmlns:a16="http://schemas.microsoft.com/office/drawing/2014/main" val="643551405"/>
                    </a:ext>
                  </a:extLst>
                </a:gridCol>
              </a:tblGrid>
              <a:tr h="768431">
                <a:tc>
                  <a:txBody>
                    <a:bodyPr/>
                    <a:lstStyle/>
                    <a:p>
                      <a:pPr algn="ctr"/>
                      <a:r>
                        <a:rPr lang="en-US" sz="2000" b="1" dirty="0">
                          <a:solidFill>
                            <a:schemeClr val="bg1"/>
                          </a:solidFill>
                          <a:latin typeface="Cambria" panose="02040503050406030204" pitchFamily="18" charset="0"/>
                          <a:ea typeface="Cambria" panose="02040503050406030204" pitchFamily="18" charset="0"/>
                        </a:rPr>
                        <a:t>Subject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75000"/>
                      </a:schemeClr>
                    </a:solidFill>
                  </a:tcPr>
                </a:tc>
                <a:tc>
                  <a:txBody>
                    <a:bodyPr/>
                    <a:lstStyle/>
                    <a:p>
                      <a:pPr algn="ctr"/>
                      <a:r>
                        <a:rPr lang="en-US" sz="2000" b="1" dirty="0">
                          <a:solidFill>
                            <a:schemeClr val="bg1"/>
                          </a:solidFill>
                          <a:latin typeface="Cambria" panose="02040503050406030204" pitchFamily="18" charset="0"/>
                          <a:ea typeface="Cambria" panose="02040503050406030204" pitchFamily="18" charset="0"/>
                        </a:rPr>
                        <a:t>Traditional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75000"/>
                      </a:schemeClr>
                    </a:solidFill>
                  </a:tcPr>
                </a:tc>
                <a:tc>
                  <a:txBody>
                    <a:bodyPr/>
                    <a:lstStyle/>
                    <a:p>
                      <a:pPr algn="ctr"/>
                      <a:r>
                        <a:rPr lang="en-US" sz="2000" b="1" dirty="0">
                          <a:solidFill>
                            <a:schemeClr val="bg1"/>
                          </a:solidFill>
                          <a:latin typeface="Cambria" panose="02040503050406030204" pitchFamily="18" charset="0"/>
                          <a:ea typeface="Cambria" panose="02040503050406030204" pitchFamily="18" charset="0"/>
                        </a:rPr>
                        <a:t>IoT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75000"/>
                      </a:schemeClr>
                    </a:solidFill>
                  </a:tcPr>
                </a:tc>
                <a:extLst>
                  <a:ext uri="{0D108BD9-81ED-4DB2-BD59-A6C34878D82A}">
                    <a16:rowId xmlns:a16="http://schemas.microsoft.com/office/drawing/2014/main" val="3486077359"/>
                  </a:ext>
                </a:extLst>
              </a:tr>
              <a:tr h="768431">
                <a:tc>
                  <a:txBody>
                    <a:bodyPr/>
                    <a:lstStyle/>
                    <a:p>
                      <a:r>
                        <a:rPr lang="en-US" sz="1600" b="1" dirty="0">
                          <a:solidFill>
                            <a:schemeClr val="bg1"/>
                          </a:solidFill>
                          <a:latin typeface="Cambria" panose="02040503050406030204" pitchFamily="18" charset="0"/>
                          <a:ea typeface="Cambria" panose="02040503050406030204" pitchFamily="18" charset="0"/>
                        </a:rPr>
                        <a:t>Content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600" b="0" dirty="0">
                          <a:solidFill>
                            <a:schemeClr val="bg1"/>
                          </a:solidFill>
                          <a:latin typeface="Cambria" panose="02040503050406030204" pitchFamily="18" charset="0"/>
                          <a:ea typeface="Cambria" panose="02040503050406030204" pitchFamily="18" charset="0"/>
                        </a:rPr>
                        <a:t>Created by human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600" b="0" dirty="0">
                          <a:solidFill>
                            <a:schemeClr val="bg1"/>
                          </a:solidFill>
                          <a:latin typeface="Cambria" panose="02040503050406030204" pitchFamily="18" charset="0"/>
                          <a:ea typeface="Cambria" panose="02040503050406030204" pitchFamily="18" charset="0"/>
                        </a:rPr>
                        <a:t>Created by machine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826996819"/>
                  </a:ext>
                </a:extLst>
              </a:tr>
              <a:tr h="768431">
                <a:tc>
                  <a:txBody>
                    <a:bodyPr/>
                    <a:lstStyle/>
                    <a:p>
                      <a:r>
                        <a:rPr lang="en-US" sz="1600" b="1" dirty="0">
                          <a:solidFill>
                            <a:schemeClr val="bg1"/>
                          </a:solidFill>
                          <a:latin typeface="Cambria" panose="02040503050406030204" pitchFamily="18" charset="0"/>
                          <a:ea typeface="Cambria" panose="02040503050406030204" pitchFamily="18" charset="0"/>
                        </a:rPr>
                        <a:t>Content consume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600" b="0" dirty="0">
                          <a:solidFill>
                            <a:schemeClr val="bg1"/>
                          </a:solidFill>
                          <a:latin typeface="Cambria" panose="02040503050406030204" pitchFamily="18" charset="0"/>
                          <a:ea typeface="Cambria" panose="02040503050406030204" pitchFamily="18" charset="0"/>
                        </a:rPr>
                        <a:t>Based on the request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600" b="0" dirty="0">
                          <a:solidFill>
                            <a:schemeClr val="bg1"/>
                          </a:solidFill>
                          <a:latin typeface="Cambria" panose="02040503050406030204" pitchFamily="18" charset="0"/>
                          <a:ea typeface="Cambria" panose="02040503050406030204" pitchFamily="18" charset="0"/>
                        </a:rPr>
                        <a:t>Pushing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5781331"/>
                  </a:ext>
                </a:extLst>
              </a:tr>
              <a:tr h="768431">
                <a:tc>
                  <a:txBody>
                    <a:bodyPr/>
                    <a:lstStyle/>
                    <a:p>
                      <a:r>
                        <a:rPr lang="en-US" sz="1600" b="1" dirty="0">
                          <a:solidFill>
                            <a:schemeClr val="bg1"/>
                          </a:solidFill>
                          <a:latin typeface="Cambria" panose="02040503050406030204" pitchFamily="18" charset="0"/>
                          <a:ea typeface="Cambria" panose="02040503050406030204" pitchFamily="18" charset="0"/>
                        </a:rPr>
                        <a:t>Content combine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600" b="0" dirty="0">
                          <a:solidFill>
                            <a:schemeClr val="bg1"/>
                          </a:solidFill>
                          <a:latin typeface="Cambria" panose="02040503050406030204" pitchFamily="18" charset="0"/>
                          <a:ea typeface="Cambria" panose="02040503050406030204" pitchFamily="18" charset="0"/>
                        </a:rPr>
                        <a:t>Links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600" b="0" dirty="0">
                          <a:solidFill>
                            <a:schemeClr val="bg1"/>
                          </a:solidFill>
                          <a:latin typeface="Cambria" panose="02040503050406030204" pitchFamily="18" charset="0"/>
                          <a:ea typeface="Cambria" panose="02040503050406030204" pitchFamily="18" charset="0"/>
                        </a:rPr>
                        <a:t>Operators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741736284"/>
                  </a:ext>
                </a:extLst>
              </a:tr>
              <a:tr h="768431">
                <a:tc>
                  <a:txBody>
                    <a:bodyPr/>
                    <a:lstStyle/>
                    <a:p>
                      <a:r>
                        <a:rPr lang="en-US" sz="1600" b="1" dirty="0">
                          <a:solidFill>
                            <a:schemeClr val="bg1"/>
                          </a:solidFill>
                          <a:latin typeface="Cambria" panose="02040503050406030204" pitchFamily="18" charset="0"/>
                          <a:ea typeface="Cambria" panose="02040503050406030204" pitchFamily="18" charset="0"/>
                        </a:rPr>
                        <a:t>Value of the content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600" b="0" dirty="0">
                          <a:solidFill>
                            <a:schemeClr val="bg1"/>
                          </a:solidFill>
                          <a:latin typeface="Cambria" panose="02040503050406030204" pitchFamily="18" charset="0"/>
                          <a:ea typeface="Cambria" panose="02040503050406030204" pitchFamily="18" charset="0"/>
                        </a:rPr>
                        <a:t>Answering the questions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600" b="0" dirty="0">
                          <a:solidFill>
                            <a:schemeClr val="bg1"/>
                          </a:solidFill>
                          <a:latin typeface="Cambria" panose="02040503050406030204" pitchFamily="18" charset="0"/>
                          <a:ea typeface="Cambria" panose="02040503050406030204" pitchFamily="18" charset="0"/>
                        </a:rPr>
                        <a:t>Action and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772862683"/>
                  </a:ext>
                </a:extLst>
              </a:tr>
              <a:tr h="768431">
                <a:tc>
                  <a:txBody>
                    <a:bodyPr/>
                    <a:lstStyle/>
                    <a:p>
                      <a:r>
                        <a:rPr lang="en-US" sz="1600" b="1" dirty="0">
                          <a:solidFill>
                            <a:schemeClr val="bg1"/>
                          </a:solidFill>
                          <a:latin typeface="Cambria" panose="02040503050406030204" pitchFamily="18" charset="0"/>
                          <a:ea typeface="Cambria" panose="02040503050406030204" pitchFamily="18" charset="0"/>
                        </a:rPr>
                        <a:t>What was done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600" b="0" dirty="0">
                          <a:solidFill>
                            <a:schemeClr val="bg1"/>
                          </a:solidFill>
                          <a:latin typeface="Cambria" panose="02040503050406030204" pitchFamily="18" charset="0"/>
                          <a:ea typeface="Cambria" panose="02040503050406030204" pitchFamily="18" charset="0"/>
                        </a:rPr>
                        <a:t>HTML and search engines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600" b="0" dirty="0">
                          <a:solidFill>
                            <a:schemeClr val="bg1"/>
                          </a:solidFill>
                          <a:latin typeface="Cambria" panose="02040503050406030204" pitchFamily="18" charset="0"/>
                          <a:ea typeface="Cambria" panose="02040503050406030204" pitchFamily="18" charset="0"/>
                        </a:rPr>
                        <a:t>Data creation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293871606"/>
                  </a:ext>
                </a:extLst>
              </a:tr>
            </a:tbl>
          </a:graphicData>
        </a:graphic>
      </p:graphicFrame>
    </p:spTree>
    <p:extLst>
      <p:ext uri="{BB962C8B-B14F-4D97-AF65-F5344CB8AC3E}">
        <p14:creationId xmlns:p14="http://schemas.microsoft.com/office/powerpoint/2010/main" val="3796750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DE2D2F-F95C-E6FF-B579-C1F95030595E}"/>
              </a:ext>
            </a:extLst>
          </p:cNvPr>
          <p:cNvSpPr>
            <a:spLocks noGrp="1"/>
          </p:cNvSpPr>
          <p:nvPr>
            <p:ph idx="1"/>
          </p:nvPr>
        </p:nvSpPr>
        <p:spPr>
          <a:xfrm>
            <a:off x="1069666" y="1397785"/>
            <a:ext cx="10233800" cy="4625509"/>
          </a:xfrm>
        </p:spPr>
        <p:txBody>
          <a:bodyPr>
            <a:normAutofit fontScale="92500" lnSpcReduction="10000"/>
          </a:bodyPr>
          <a:lstStyle/>
          <a:p>
            <a:pPr algn="just">
              <a:buFont typeface="Wingdings" panose="05000000000000000000" pitchFamily="2" charset="2"/>
              <a:buChar char="§"/>
            </a:pPr>
            <a:r>
              <a:rPr lang="en-US" sz="1900" dirty="0">
                <a:solidFill>
                  <a:schemeClr val="tx1"/>
                </a:solidFill>
                <a:latin typeface="Cambria" panose="02040503050406030204" pitchFamily="18" charset="0"/>
                <a:ea typeface="Cambria" panose="02040503050406030204" pitchFamily="18" charset="0"/>
              </a:rPr>
              <a:t>By squeezing the association between these two data innovations down to its easiest frame, it comes down to time. </a:t>
            </a:r>
          </a:p>
          <a:p>
            <a:pPr algn="just">
              <a:buFont typeface="Wingdings" panose="05000000000000000000" pitchFamily="2" charset="2"/>
              <a:buChar char="§"/>
            </a:pPr>
            <a:endParaRPr lang="en-US" sz="19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
            </a:pPr>
            <a:r>
              <a:rPr lang="en-US" sz="1900" dirty="0">
                <a:solidFill>
                  <a:schemeClr val="tx1"/>
                </a:solidFill>
                <a:latin typeface="Cambria" panose="02040503050406030204" pitchFamily="18" charset="0"/>
                <a:ea typeface="Cambria" panose="02040503050406030204" pitchFamily="18" charset="0"/>
              </a:rPr>
              <a:t>Conventional data science, for instance, identifies with progressively basic procedures that encourage data accumulation and association.</a:t>
            </a:r>
          </a:p>
          <a:p>
            <a:pPr algn="just">
              <a:buFont typeface="Wingdings" panose="05000000000000000000" pitchFamily="2" charset="2"/>
              <a:buChar char="§"/>
            </a:pPr>
            <a:endParaRPr lang="en-US" sz="19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
            </a:pPr>
            <a:r>
              <a:rPr lang="en-US" sz="1900" dirty="0">
                <a:solidFill>
                  <a:schemeClr val="tx1"/>
                </a:solidFill>
                <a:latin typeface="Cambria" panose="02040503050406030204" pitchFamily="18" charset="0"/>
                <a:ea typeface="Cambria" panose="02040503050406030204" pitchFamily="18" charset="0"/>
              </a:rPr>
              <a:t>Both require high flag rates and preparing times.</a:t>
            </a:r>
          </a:p>
          <a:p>
            <a:pPr marL="0" indent="0" algn="just">
              <a:buNone/>
            </a:pPr>
            <a:endParaRPr lang="en-US" sz="19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
            </a:pPr>
            <a:r>
              <a:rPr lang="en-US" sz="1900" dirty="0">
                <a:solidFill>
                  <a:schemeClr val="tx1"/>
                </a:solidFill>
                <a:latin typeface="Cambria" panose="02040503050406030204" pitchFamily="18" charset="0"/>
                <a:ea typeface="Cambria" panose="02040503050406030204" pitchFamily="18" charset="0"/>
              </a:rPr>
              <a:t>however IoT solely requires accumulated bits of knowledge and choices on the spot. To grow or draw out the time it takes for data handling, should diminish or moderate the general estimation of the data at the center of the innovation.</a:t>
            </a:r>
          </a:p>
          <a:p>
            <a:pPr algn="just">
              <a:buFont typeface="Wingdings" panose="05000000000000000000" pitchFamily="2" charset="2"/>
              <a:buChar char="§"/>
            </a:pPr>
            <a:endParaRPr lang="en-US" sz="19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
            </a:pPr>
            <a:r>
              <a:rPr lang="en-US" sz="1900" b="1" dirty="0">
                <a:solidFill>
                  <a:schemeClr val="tx1"/>
                </a:solidFill>
                <a:latin typeface="Cambria" panose="02040503050406030204" pitchFamily="18" charset="0"/>
                <a:ea typeface="Cambria" panose="02040503050406030204" pitchFamily="18" charset="0"/>
              </a:rPr>
              <a:t>Taxonomy : </a:t>
            </a:r>
            <a:r>
              <a:rPr lang="en-US" sz="1900" dirty="0">
                <a:solidFill>
                  <a:schemeClr val="tx1"/>
                </a:solidFill>
                <a:latin typeface="Cambria" panose="02040503050406030204" pitchFamily="18" charset="0"/>
                <a:ea typeface="Cambria" panose="02040503050406030204" pitchFamily="18" charset="0"/>
              </a:rPr>
              <a:t>Table of the above shows the taxonomy representation of data Science solutions for IoT systems. </a:t>
            </a:r>
          </a:p>
          <a:p>
            <a:pPr marL="0" indent="0" algn="just">
              <a:buNone/>
            </a:pPr>
            <a:r>
              <a:rPr lang="en-US" sz="1800" dirty="0">
                <a:solidFill>
                  <a:schemeClr val="tx1"/>
                </a:solidFill>
                <a:latin typeface="Cambria" panose="02040503050406030204" pitchFamily="18" charset="0"/>
                <a:ea typeface="Cambria" panose="02040503050406030204" pitchFamily="18" charset="0"/>
              </a:rPr>
              <a:t>  </a:t>
            </a:r>
          </a:p>
          <a:p>
            <a:pPr algn="just">
              <a:buFont typeface="Wingdings" panose="05000000000000000000" pitchFamily="2" charset="2"/>
              <a:buChar char="§"/>
            </a:pPr>
            <a:endParaRPr lang="en-US" sz="1800"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12040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D7CDB7-086C-B035-68C8-086983DFFA4D}"/>
              </a:ext>
            </a:extLst>
          </p:cNvPr>
          <p:cNvSpPr>
            <a:spLocks noGrp="1"/>
          </p:cNvSpPr>
          <p:nvPr>
            <p:ph idx="1"/>
          </p:nvPr>
        </p:nvSpPr>
        <p:spPr>
          <a:xfrm>
            <a:off x="184556" y="494366"/>
            <a:ext cx="11820088" cy="6208437"/>
          </a:xfrm>
        </p:spPr>
        <p:txBody>
          <a:bodyPr>
            <a:normAutofit/>
          </a:bodyPr>
          <a:lstStyle/>
          <a:p>
            <a:pPr marL="0" indent="0" algn="just">
              <a:buNone/>
            </a:pPr>
            <a:endParaRPr lang="en-US" sz="1800" dirty="0">
              <a:solidFill>
                <a:schemeClr val="tx1"/>
              </a:solidFill>
              <a:latin typeface="Cambria" panose="02040503050406030204" pitchFamily="18" charset="0"/>
              <a:ea typeface="Cambria" panose="02040503050406030204" pitchFamily="18" charset="0"/>
            </a:endParaRPr>
          </a:p>
        </p:txBody>
      </p:sp>
      <p:sp>
        <p:nvSpPr>
          <p:cNvPr id="6" name="Rectangle: Rounded Corners 5">
            <a:extLst>
              <a:ext uri="{FF2B5EF4-FFF2-40B4-BE49-F238E27FC236}">
                <a16:creationId xmlns:a16="http://schemas.microsoft.com/office/drawing/2014/main" id="{26DB1AD7-2915-A3C1-87B1-50D6F435321D}"/>
              </a:ext>
            </a:extLst>
          </p:cNvPr>
          <p:cNvSpPr/>
          <p:nvPr/>
        </p:nvSpPr>
        <p:spPr>
          <a:xfrm>
            <a:off x="2062166" y="813056"/>
            <a:ext cx="8003097" cy="763398"/>
          </a:xfrm>
          <a:prstGeom prst="roundRect">
            <a:avLst/>
          </a:prstGeom>
          <a:solidFill>
            <a:schemeClr val="accent3"/>
          </a:solidFill>
          <a:ln>
            <a:solidFill>
              <a:schemeClr val="accent3">
                <a:lumMod val="40000"/>
                <a:lumOff val="60000"/>
              </a:schemeClr>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b="1" dirty="0">
                <a:solidFill>
                  <a:schemeClr val="tx1"/>
                </a:solidFill>
                <a:latin typeface="Cambria" panose="02040503050406030204" pitchFamily="18" charset="0"/>
                <a:ea typeface="Cambria" panose="02040503050406030204" pitchFamily="18" charset="0"/>
              </a:rPr>
              <a:t>Taxonomy of Data Science Solutions for IoT</a:t>
            </a:r>
          </a:p>
        </p:txBody>
      </p:sp>
      <p:sp>
        <p:nvSpPr>
          <p:cNvPr id="11" name="Arrow: Down 10">
            <a:extLst>
              <a:ext uri="{FF2B5EF4-FFF2-40B4-BE49-F238E27FC236}">
                <a16:creationId xmlns:a16="http://schemas.microsoft.com/office/drawing/2014/main" id="{514FEB9E-0A0C-9561-3D6B-4483E0AFF023}"/>
              </a:ext>
            </a:extLst>
          </p:cNvPr>
          <p:cNvSpPr/>
          <p:nvPr/>
        </p:nvSpPr>
        <p:spPr>
          <a:xfrm>
            <a:off x="5763234" y="1686631"/>
            <a:ext cx="335559" cy="113101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253B56F-07A4-C2F8-A7D6-153D3ABD2392}"/>
              </a:ext>
            </a:extLst>
          </p:cNvPr>
          <p:cNvSpPr/>
          <p:nvPr/>
        </p:nvSpPr>
        <p:spPr>
          <a:xfrm>
            <a:off x="263585" y="2889208"/>
            <a:ext cx="1904301" cy="538993"/>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Cambria" panose="02040503050406030204" pitchFamily="18" charset="0"/>
                <a:ea typeface="Cambria" panose="02040503050406030204" pitchFamily="18" charset="0"/>
              </a:rPr>
              <a:t>Data Sources</a:t>
            </a:r>
          </a:p>
        </p:txBody>
      </p:sp>
      <p:sp>
        <p:nvSpPr>
          <p:cNvPr id="13" name="Rectangle 12">
            <a:extLst>
              <a:ext uri="{FF2B5EF4-FFF2-40B4-BE49-F238E27FC236}">
                <a16:creationId xmlns:a16="http://schemas.microsoft.com/office/drawing/2014/main" id="{BE7BFFD0-1EB2-97A8-2446-7B2B8052B672}"/>
              </a:ext>
            </a:extLst>
          </p:cNvPr>
          <p:cNvSpPr/>
          <p:nvPr/>
        </p:nvSpPr>
        <p:spPr>
          <a:xfrm>
            <a:off x="2612352" y="2886507"/>
            <a:ext cx="1904301" cy="538993"/>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Cambria" panose="02040503050406030204" pitchFamily="18" charset="0"/>
                <a:ea typeface="Cambria" panose="02040503050406030204" pitchFamily="18" charset="0"/>
              </a:rPr>
              <a:t>System Component</a:t>
            </a:r>
          </a:p>
        </p:txBody>
      </p:sp>
      <p:sp>
        <p:nvSpPr>
          <p:cNvPr id="14" name="Rectangle 13">
            <a:extLst>
              <a:ext uri="{FF2B5EF4-FFF2-40B4-BE49-F238E27FC236}">
                <a16:creationId xmlns:a16="http://schemas.microsoft.com/office/drawing/2014/main" id="{48E44956-4680-9401-B59B-49E538A2E509}"/>
              </a:ext>
            </a:extLst>
          </p:cNvPr>
          <p:cNvSpPr/>
          <p:nvPr/>
        </p:nvSpPr>
        <p:spPr>
          <a:xfrm>
            <a:off x="5119413" y="2888257"/>
            <a:ext cx="1904301" cy="538993"/>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Cambria" panose="02040503050406030204" pitchFamily="18" charset="0"/>
                <a:ea typeface="Cambria" panose="02040503050406030204" pitchFamily="18" charset="0"/>
              </a:rPr>
              <a:t>Data Science Enabling Technology</a:t>
            </a:r>
          </a:p>
        </p:txBody>
      </p:sp>
      <p:sp>
        <p:nvSpPr>
          <p:cNvPr id="15" name="Rectangle 14">
            <a:extLst>
              <a:ext uri="{FF2B5EF4-FFF2-40B4-BE49-F238E27FC236}">
                <a16:creationId xmlns:a16="http://schemas.microsoft.com/office/drawing/2014/main" id="{0FF50D99-FF55-921A-DD12-7ECFEC44EE7C}"/>
              </a:ext>
            </a:extLst>
          </p:cNvPr>
          <p:cNvSpPr/>
          <p:nvPr/>
        </p:nvSpPr>
        <p:spPr>
          <a:xfrm>
            <a:off x="7464617" y="2886506"/>
            <a:ext cx="1904301" cy="538993"/>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Cambria" panose="02040503050406030204" pitchFamily="18" charset="0"/>
                <a:ea typeface="Cambria" panose="02040503050406030204" pitchFamily="18" charset="0"/>
              </a:rPr>
              <a:t>Efficient Elements</a:t>
            </a:r>
          </a:p>
        </p:txBody>
      </p:sp>
      <p:sp>
        <p:nvSpPr>
          <p:cNvPr id="16" name="Rectangle 15">
            <a:extLst>
              <a:ext uri="{FF2B5EF4-FFF2-40B4-BE49-F238E27FC236}">
                <a16:creationId xmlns:a16="http://schemas.microsoft.com/office/drawing/2014/main" id="{0FD4161D-EC3C-3209-E139-6C26718A0097}"/>
              </a:ext>
            </a:extLst>
          </p:cNvPr>
          <p:cNvSpPr/>
          <p:nvPr/>
        </p:nvSpPr>
        <p:spPr>
          <a:xfrm>
            <a:off x="9809821" y="2834252"/>
            <a:ext cx="1904301" cy="538993"/>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Cambria" panose="02040503050406030204" pitchFamily="18" charset="0"/>
                <a:ea typeface="Cambria" panose="02040503050406030204" pitchFamily="18" charset="0"/>
              </a:rPr>
              <a:t>Analytics Type</a:t>
            </a:r>
          </a:p>
        </p:txBody>
      </p:sp>
      <p:sp>
        <p:nvSpPr>
          <p:cNvPr id="20" name="Arrow: Down 19">
            <a:extLst>
              <a:ext uri="{FF2B5EF4-FFF2-40B4-BE49-F238E27FC236}">
                <a16:creationId xmlns:a16="http://schemas.microsoft.com/office/drawing/2014/main" id="{E37BB304-4167-CBD1-415E-B031DD6B170B}"/>
              </a:ext>
            </a:extLst>
          </p:cNvPr>
          <p:cNvSpPr/>
          <p:nvPr/>
        </p:nvSpPr>
        <p:spPr>
          <a:xfrm>
            <a:off x="880175" y="3452323"/>
            <a:ext cx="335560" cy="538993"/>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1" name="Arrow: Down 20">
            <a:extLst>
              <a:ext uri="{FF2B5EF4-FFF2-40B4-BE49-F238E27FC236}">
                <a16:creationId xmlns:a16="http://schemas.microsoft.com/office/drawing/2014/main" id="{044D0DFD-0CA1-38F9-0D10-DC60D60B6BF8}"/>
              </a:ext>
            </a:extLst>
          </p:cNvPr>
          <p:cNvSpPr/>
          <p:nvPr/>
        </p:nvSpPr>
        <p:spPr>
          <a:xfrm>
            <a:off x="10637909" y="3380584"/>
            <a:ext cx="335560" cy="538993"/>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Arrow: Down 21">
            <a:extLst>
              <a:ext uri="{FF2B5EF4-FFF2-40B4-BE49-F238E27FC236}">
                <a16:creationId xmlns:a16="http://schemas.microsoft.com/office/drawing/2014/main" id="{D60E8692-F89A-E99F-734A-B19C83CFC50E}"/>
              </a:ext>
            </a:extLst>
          </p:cNvPr>
          <p:cNvSpPr/>
          <p:nvPr/>
        </p:nvSpPr>
        <p:spPr>
          <a:xfrm>
            <a:off x="8300512" y="3452320"/>
            <a:ext cx="335560" cy="538993"/>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Arrow: Down 22">
            <a:extLst>
              <a:ext uri="{FF2B5EF4-FFF2-40B4-BE49-F238E27FC236}">
                <a16:creationId xmlns:a16="http://schemas.microsoft.com/office/drawing/2014/main" id="{8582F939-6488-EDD6-670B-F09DC2D2BF1C}"/>
              </a:ext>
            </a:extLst>
          </p:cNvPr>
          <p:cNvSpPr/>
          <p:nvPr/>
        </p:nvSpPr>
        <p:spPr>
          <a:xfrm>
            <a:off x="5926822" y="3452321"/>
            <a:ext cx="335560" cy="538993"/>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Arrow: Down 23">
            <a:extLst>
              <a:ext uri="{FF2B5EF4-FFF2-40B4-BE49-F238E27FC236}">
                <a16:creationId xmlns:a16="http://schemas.microsoft.com/office/drawing/2014/main" id="{6D718CAD-5B19-4688-B5BB-A51D9675A1E8}"/>
              </a:ext>
            </a:extLst>
          </p:cNvPr>
          <p:cNvSpPr/>
          <p:nvPr/>
        </p:nvSpPr>
        <p:spPr>
          <a:xfrm>
            <a:off x="3385352" y="3452322"/>
            <a:ext cx="335560" cy="538993"/>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34D61C2D-A359-E5B6-88B9-BDAD037C6A45}"/>
              </a:ext>
            </a:extLst>
          </p:cNvPr>
          <p:cNvSpPr/>
          <p:nvPr/>
        </p:nvSpPr>
        <p:spPr>
          <a:xfrm>
            <a:off x="263584" y="5934936"/>
            <a:ext cx="1904301" cy="3185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Cambria" panose="02040503050406030204" pitchFamily="18" charset="0"/>
                <a:ea typeface="Cambria" panose="02040503050406030204" pitchFamily="18" charset="0"/>
              </a:rPr>
              <a:t>Other Data</a:t>
            </a:r>
          </a:p>
        </p:txBody>
      </p:sp>
      <p:sp>
        <p:nvSpPr>
          <p:cNvPr id="26" name="Rectangle: Rounded Corners 25">
            <a:extLst>
              <a:ext uri="{FF2B5EF4-FFF2-40B4-BE49-F238E27FC236}">
                <a16:creationId xmlns:a16="http://schemas.microsoft.com/office/drawing/2014/main" id="{DEABFE86-EE3B-A76D-68C2-0F9DC70C06E8}"/>
              </a:ext>
            </a:extLst>
          </p:cNvPr>
          <p:cNvSpPr/>
          <p:nvPr/>
        </p:nvSpPr>
        <p:spPr>
          <a:xfrm>
            <a:off x="2600981" y="5934936"/>
            <a:ext cx="1904301" cy="69402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Cambria" panose="02040503050406030204" pitchFamily="18" charset="0"/>
                <a:ea typeface="Cambria" panose="02040503050406030204" pitchFamily="18" charset="0"/>
              </a:rPr>
              <a:t>Data Visualization &amp; Analysis</a:t>
            </a:r>
          </a:p>
        </p:txBody>
      </p:sp>
      <p:sp>
        <p:nvSpPr>
          <p:cNvPr id="27" name="Rectangle: Rounded Corners 26">
            <a:extLst>
              <a:ext uri="{FF2B5EF4-FFF2-40B4-BE49-F238E27FC236}">
                <a16:creationId xmlns:a16="http://schemas.microsoft.com/office/drawing/2014/main" id="{59645D41-145E-7586-F773-276F484EDB45}"/>
              </a:ext>
            </a:extLst>
          </p:cNvPr>
          <p:cNvSpPr/>
          <p:nvPr/>
        </p:nvSpPr>
        <p:spPr>
          <a:xfrm>
            <a:off x="2612351" y="5494663"/>
            <a:ext cx="1904301" cy="3185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Cambria" panose="02040503050406030204" pitchFamily="18" charset="0"/>
                <a:ea typeface="Cambria" panose="02040503050406030204" pitchFamily="18" charset="0"/>
              </a:rPr>
              <a:t>Data Processing</a:t>
            </a:r>
          </a:p>
        </p:txBody>
      </p:sp>
      <p:sp>
        <p:nvSpPr>
          <p:cNvPr id="28" name="Rectangle: Rounded Corners 27">
            <a:extLst>
              <a:ext uri="{FF2B5EF4-FFF2-40B4-BE49-F238E27FC236}">
                <a16:creationId xmlns:a16="http://schemas.microsoft.com/office/drawing/2014/main" id="{D7D8B66A-1689-E5DA-C550-06EABABB63FF}"/>
              </a:ext>
            </a:extLst>
          </p:cNvPr>
          <p:cNvSpPr/>
          <p:nvPr/>
        </p:nvSpPr>
        <p:spPr>
          <a:xfrm>
            <a:off x="2619127" y="4993081"/>
            <a:ext cx="1904301" cy="3185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Cambria" panose="02040503050406030204" pitchFamily="18" charset="0"/>
                <a:ea typeface="Cambria" panose="02040503050406030204" pitchFamily="18" charset="0"/>
              </a:rPr>
              <a:t>Data Conveyance</a:t>
            </a:r>
          </a:p>
        </p:txBody>
      </p:sp>
      <p:sp>
        <p:nvSpPr>
          <p:cNvPr id="29" name="Rectangle: Rounded Corners 28">
            <a:extLst>
              <a:ext uri="{FF2B5EF4-FFF2-40B4-BE49-F238E27FC236}">
                <a16:creationId xmlns:a16="http://schemas.microsoft.com/office/drawing/2014/main" id="{3C057F7C-F17F-B78D-6F02-2B6B9BC44171}"/>
              </a:ext>
            </a:extLst>
          </p:cNvPr>
          <p:cNvSpPr/>
          <p:nvPr/>
        </p:nvSpPr>
        <p:spPr>
          <a:xfrm>
            <a:off x="2612351" y="4485469"/>
            <a:ext cx="1904301" cy="3185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Cambria" panose="02040503050406030204" pitchFamily="18" charset="0"/>
                <a:ea typeface="Cambria" panose="02040503050406030204" pitchFamily="18" charset="0"/>
              </a:rPr>
              <a:t>Data Maintenance</a:t>
            </a:r>
          </a:p>
        </p:txBody>
      </p:sp>
      <p:sp>
        <p:nvSpPr>
          <p:cNvPr id="30" name="Rectangle: Rounded Corners 29">
            <a:extLst>
              <a:ext uri="{FF2B5EF4-FFF2-40B4-BE49-F238E27FC236}">
                <a16:creationId xmlns:a16="http://schemas.microsoft.com/office/drawing/2014/main" id="{A79E56AF-4DAC-8664-B713-F5DC0A2FABF8}"/>
              </a:ext>
            </a:extLst>
          </p:cNvPr>
          <p:cNvSpPr/>
          <p:nvPr/>
        </p:nvSpPr>
        <p:spPr>
          <a:xfrm>
            <a:off x="2619127" y="4009743"/>
            <a:ext cx="1904301" cy="3185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Cambria" panose="02040503050406030204" pitchFamily="18" charset="0"/>
                <a:ea typeface="Cambria" panose="02040503050406030204" pitchFamily="18" charset="0"/>
              </a:rPr>
              <a:t>Data Processing</a:t>
            </a:r>
          </a:p>
        </p:txBody>
      </p:sp>
      <p:sp>
        <p:nvSpPr>
          <p:cNvPr id="31" name="Rectangle: Rounded Corners 30">
            <a:extLst>
              <a:ext uri="{FF2B5EF4-FFF2-40B4-BE49-F238E27FC236}">
                <a16:creationId xmlns:a16="http://schemas.microsoft.com/office/drawing/2014/main" id="{80B04261-CD55-307F-74B2-FF75EA6CDFA3}"/>
              </a:ext>
            </a:extLst>
          </p:cNvPr>
          <p:cNvSpPr/>
          <p:nvPr/>
        </p:nvSpPr>
        <p:spPr>
          <a:xfrm>
            <a:off x="5119413" y="6045115"/>
            <a:ext cx="1904301" cy="3185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Cambria" panose="02040503050406030204" pitchFamily="18" charset="0"/>
                <a:ea typeface="Cambria" panose="02040503050406030204" pitchFamily="18" charset="0"/>
              </a:rPr>
              <a:t>Deep Learning</a:t>
            </a:r>
          </a:p>
        </p:txBody>
      </p:sp>
      <p:sp>
        <p:nvSpPr>
          <p:cNvPr id="32" name="Rectangle: Rounded Corners 31">
            <a:extLst>
              <a:ext uri="{FF2B5EF4-FFF2-40B4-BE49-F238E27FC236}">
                <a16:creationId xmlns:a16="http://schemas.microsoft.com/office/drawing/2014/main" id="{9A3CDB1D-AC10-3BE0-FEF0-76E610DF8F38}"/>
              </a:ext>
            </a:extLst>
          </p:cNvPr>
          <p:cNvSpPr/>
          <p:nvPr/>
        </p:nvSpPr>
        <p:spPr>
          <a:xfrm>
            <a:off x="5119413" y="5397666"/>
            <a:ext cx="1904301" cy="46908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Cambria" panose="02040503050406030204" pitchFamily="18" charset="0"/>
                <a:ea typeface="Cambria" panose="02040503050406030204" pitchFamily="18" charset="0"/>
              </a:rPr>
              <a:t>Machine Learning II</a:t>
            </a:r>
          </a:p>
        </p:txBody>
      </p:sp>
      <p:sp>
        <p:nvSpPr>
          <p:cNvPr id="33" name="Rectangle: Rounded Corners 32">
            <a:extLst>
              <a:ext uri="{FF2B5EF4-FFF2-40B4-BE49-F238E27FC236}">
                <a16:creationId xmlns:a16="http://schemas.microsoft.com/office/drawing/2014/main" id="{3A68DEAE-25FF-EC6E-A7AD-DC4383F81723}"/>
              </a:ext>
            </a:extLst>
          </p:cNvPr>
          <p:cNvSpPr/>
          <p:nvPr/>
        </p:nvSpPr>
        <p:spPr>
          <a:xfrm>
            <a:off x="5111565" y="4668437"/>
            <a:ext cx="1904301" cy="58918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Cambria" panose="02040503050406030204" pitchFamily="18" charset="0"/>
                <a:ea typeface="Cambria" panose="02040503050406030204" pitchFamily="18" charset="0"/>
              </a:rPr>
              <a:t>Machine Learning I</a:t>
            </a:r>
          </a:p>
        </p:txBody>
      </p:sp>
      <p:sp>
        <p:nvSpPr>
          <p:cNvPr id="34" name="Rectangle: Rounded Corners 33">
            <a:extLst>
              <a:ext uri="{FF2B5EF4-FFF2-40B4-BE49-F238E27FC236}">
                <a16:creationId xmlns:a16="http://schemas.microsoft.com/office/drawing/2014/main" id="{770833A7-2C63-6EE0-ACD6-536831CF6572}"/>
              </a:ext>
            </a:extLst>
          </p:cNvPr>
          <p:cNvSpPr/>
          <p:nvPr/>
        </p:nvSpPr>
        <p:spPr>
          <a:xfrm>
            <a:off x="5142450" y="4016385"/>
            <a:ext cx="1904301" cy="46908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Cambria" panose="02040503050406030204" pitchFamily="18" charset="0"/>
                <a:ea typeface="Cambria" panose="02040503050406030204" pitchFamily="18" charset="0"/>
              </a:rPr>
              <a:t>Artificial Intelligence</a:t>
            </a:r>
          </a:p>
        </p:txBody>
      </p:sp>
      <p:sp>
        <p:nvSpPr>
          <p:cNvPr id="35" name="Rectangle: Rounded Corners 34">
            <a:extLst>
              <a:ext uri="{FF2B5EF4-FFF2-40B4-BE49-F238E27FC236}">
                <a16:creationId xmlns:a16="http://schemas.microsoft.com/office/drawing/2014/main" id="{9F6FA757-6D0A-B005-4D16-E64D3AED0394}"/>
              </a:ext>
            </a:extLst>
          </p:cNvPr>
          <p:cNvSpPr/>
          <p:nvPr/>
        </p:nvSpPr>
        <p:spPr>
          <a:xfrm>
            <a:off x="263584" y="5461727"/>
            <a:ext cx="1904301" cy="3185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Cambria" panose="02040503050406030204" pitchFamily="18" charset="0"/>
                <a:ea typeface="Cambria" panose="02040503050406030204" pitchFamily="18" charset="0"/>
              </a:rPr>
              <a:t>Sensor Data</a:t>
            </a:r>
          </a:p>
        </p:txBody>
      </p:sp>
      <p:sp>
        <p:nvSpPr>
          <p:cNvPr id="36" name="Rectangle: Rounded Corners 35">
            <a:extLst>
              <a:ext uri="{FF2B5EF4-FFF2-40B4-BE49-F238E27FC236}">
                <a16:creationId xmlns:a16="http://schemas.microsoft.com/office/drawing/2014/main" id="{812FACEE-367A-5D08-03F8-A04032A61419}"/>
              </a:ext>
            </a:extLst>
          </p:cNvPr>
          <p:cNvSpPr/>
          <p:nvPr/>
        </p:nvSpPr>
        <p:spPr>
          <a:xfrm>
            <a:off x="265209" y="4972339"/>
            <a:ext cx="1904301" cy="3185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Cambria" panose="02040503050406030204" pitchFamily="18" charset="0"/>
                <a:ea typeface="Cambria" panose="02040503050406030204" pitchFamily="18" charset="0"/>
              </a:rPr>
              <a:t>ITS</a:t>
            </a:r>
          </a:p>
        </p:txBody>
      </p:sp>
      <p:sp>
        <p:nvSpPr>
          <p:cNvPr id="37" name="Rectangle: Rounded Corners 36">
            <a:extLst>
              <a:ext uri="{FF2B5EF4-FFF2-40B4-BE49-F238E27FC236}">
                <a16:creationId xmlns:a16="http://schemas.microsoft.com/office/drawing/2014/main" id="{1C72E425-A18C-984A-4550-EBD8C7438087}"/>
              </a:ext>
            </a:extLst>
          </p:cNvPr>
          <p:cNvSpPr/>
          <p:nvPr/>
        </p:nvSpPr>
        <p:spPr>
          <a:xfrm>
            <a:off x="263586" y="4469319"/>
            <a:ext cx="1904301" cy="3185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Cambria" panose="02040503050406030204" pitchFamily="18" charset="0"/>
                <a:ea typeface="Cambria" panose="02040503050406030204" pitchFamily="18" charset="0"/>
              </a:rPr>
              <a:t>Private Sector</a:t>
            </a:r>
          </a:p>
        </p:txBody>
      </p:sp>
      <p:sp>
        <p:nvSpPr>
          <p:cNvPr id="38" name="Rectangle: Rounded Corners 37">
            <a:extLst>
              <a:ext uri="{FF2B5EF4-FFF2-40B4-BE49-F238E27FC236}">
                <a16:creationId xmlns:a16="http://schemas.microsoft.com/office/drawing/2014/main" id="{D04ADD8C-FE29-E802-7C15-3359BAA8DE49}"/>
              </a:ext>
            </a:extLst>
          </p:cNvPr>
          <p:cNvSpPr/>
          <p:nvPr/>
        </p:nvSpPr>
        <p:spPr>
          <a:xfrm>
            <a:off x="7458761" y="4963028"/>
            <a:ext cx="1904301" cy="3185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Cambria" panose="02040503050406030204" pitchFamily="18" charset="0"/>
                <a:ea typeface="Cambria" panose="02040503050406030204" pitchFamily="18" charset="0"/>
              </a:rPr>
              <a:t>Computing Device</a:t>
            </a:r>
          </a:p>
        </p:txBody>
      </p:sp>
      <p:sp>
        <p:nvSpPr>
          <p:cNvPr id="39" name="Rectangle: Rounded Corners 38">
            <a:extLst>
              <a:ext uri="{FF2B5EF4-FFF2-40B4-BE49-F238E27FC236}">
                <a16:creationId xmlns:a16="http://schemas.microsoft.com/office/drawing/2014/main" id="{B337063C-7DB1-E4EB-113F-A7DC70DF3B01}"/>
              </a:ext>
            </a:extLst>
          </p:cNvPr>
          <p:cNvSpPr/>
          <p:nvPr/>
        </p:nvSpPr>
        <p:spPr>
          <a:xfrm>
            <a:off x="7464617" y="4469319"/>
            <a:ext cx="1904301" cy="3185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Cambria" panose="02040503050406030204" pitchFamily="18" charset="0"/>
                <a:ea typeface="Cambria" panose="02040503050406030204" pitchFamily="18" charset="0"/>
              </a:rPr>
              <a:t>Rules</a:t>
            </a:r>
          </a:p>
        </p:txBody>
      </p:sp>
      <p:sp>
        <p:nvSpPr>
          <p:cNvPr id="40" name="Rectangle: Rounded Corners 39">
            <a:extLst>
              <a:ext uri="{FF2B5EF4-FFF2-40B4-BE49-F238E27FC236}">
                <a16:creationId xmlns:a16="http://schemas.microsoft.com/office/drawing/2014/main" id="{E4757CDB-62C3-2F59-B224-76E0570BE081}"/>
              </a:ext>
            </a:extLst>
          </p:cNvPr>
          <p:cNvSpPr/>
          <p:nvPr/>
        </p:nvSpPr>
        <p:spPr>
          <a:xfrm>
            <a:off x="7458762" y="4011376"/>
            <a:ext cx="1904301" cy="3185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Cambria" panose="02040503050406030204" pitchFamily="18" charset="0"/>
                <a:ea typeface="Cambria" panose="02040503050406030204" pitchFamily="18" charset="0"/>
              </a:rPr>
              <a:t>Data Input</a:t>
            </a:r>
          </a:p>
        </p:txBody>
      </p:sp>
      <p:sp>
        <p:nvSpPr>
          <p:cNvPr id="41" name="Rectangle: Rounded Corners 40">
            <a:extLst>
              <a:ext uri="{FF2B5EF4-FFF2-40B4-BE49-F238E27FC236}">
                <a16:creationId xmlns:a16="http://schemas.microsoft.com/office/drawing/2014/main" id="{C38D473B-FEC1-38D1-5C76-50B6D7B0836B}"/>
              </a:ext>
            </a:extLst>
          </p:cNvPr>
          <p:cNvSpPr/>
          <p:nvPr/>
        </p:nvSpPr>
        <p:spPr>
          <a:xfrm>
            <a:off x="9785323" y="4909563"/>
            <a:ext cx="1904301" cy="3185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Cambria" panose="02040503050406030204" pitchFamily="18" charset="0"/>
                <a:ea typeface="Cambria" panose="02040503050406030204" pitchFamily="18" charset="0"/>
              </a:rPr>
              <a:t>Rigid</a:t>
            </a:r>
          </a:p>
        </p:txBody>
      </p:sp>
      <p:sp>
        <p:nvSpPr>
          <p:cNvPr id="42" name="Rectangle: Rounded Corners 41">
            <a:extLst>
              <a:ext uri="{FF2B5EF4-FFF2-40B4-BE49-F238E27FC236}">
                <a16:creationId xmlns:a16="http://schemas.microsoft.com/office/drawing/2014/main" id="{5AC4E301-96A2-BFEC-BEF6-03450A8F271C}"/>
              </a:ext>
            </a:extLst>
          </p:cNvPr>
          <p:cNvSpPr/>
          <p:nvPr/>
        </p:nvSpPr>
        <p:spPr>
          <a:xfrm>
            <a:off x="9768606" y="4463792"/>
            <a:ext cx="1904301" cy="3185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Cambria" panose="02040503050406030204" pitchFamily="18" charset="0"/>
                <a:ea typeface="Cambria" panose="02040503050406030204" pitchFamily="18" charset="0"/>
              </a:rPr>
              <a:t>Prognostic</a:t>
            </a:r>
          </a:p>
        </p:txBody>
      </p:sp>
      <p:sp>
        <p:nvSpPr>
          <p:cNvPr id="43" name="Rectangle: Rounded Corners 42">
            <a:extLst>
              <a:ext uri="{FF2B5EF4-FFF2-40B4-BE49-F238E27FC236}">
                <a16:creationId xmlns:a16="http://schemas.microsoft.com/office/drawing/2014/main" id="{ECC023AF-C504-716D-C65B-CB1E131EA74B}"/>
              </a:ext>
            </a:extLst>
          </p:cNvPr>
          <p:cNvSpPr/>
          <p:nvPr/>
        </p:nvSpPr>
        <p:spPr>
          <a:xfrm>
            <a:off x="9768606" y="3982145"/>
            <a:ext cx="1904301" cy="3185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Cambria" panose="02040503050406030204" pitchFamily="18" charset="0"/>
                <a:ea typeface="Cambria" panose="02040503050406030204" pitchFamily="18" charset="0"/>
              </a:rPr>
              <a:t>Expressive</a:t>
            </a:r>
          </a:p>
        </p:txBody>
      </p:sp>
      <p:sp>
        <p:nvSpPr>
          <p:cNvPr id="44" name="Rectangle: Rounded Corners 43">
            <a:extLst>
              <a:ext uri="{FF2B5EF4-FFF2-40B4-BE49-F238E27FC236}">
                <a16:creationId xmlns:a16="http://schemas.microsoft.com/office/drawing/2014/main" id="{2DFC14E7-867F-6F98-EDCC-DE698E65808E}"/>
              </a:ext>
            </a:extLst>
          </p:cNvPr>
          <p:cNvSpPr/>
          <p:nvPr/>
        </p:nvSpPr>
        <p:spPr>
          <a:xfrm>
            <a:off x="7458761" y="5472949"/>
            <a:ext cx="1904301" cy="3185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Cambria" panose="02040503050406030204" pitchFamily="18" charset="0"/>
                <a:ea typeface="Cambria" panose="02040503050406030204" pitchFamily="18" charset="0"/>
              </a:rPr>
              <a:t>Data Output</a:t>
            </a:r>
          </a:p>
        </p:txBody>
      </p:sp>
      <p:sp>
        <p:nvSpPr>
          <p:cNvPr id="45" name="Rectangle: Rounded Corners 44">
            <a:extLst>
              <a:ext uri="{FF2B5EF4-FFF2-40B4-BE49-F238E27FC236}">
                <a16:creationId xmlns:a16="http://schemas.microsoft.com/office/drawing/2014/main" id="{0D79DAE6-6861-9594-4A93-3C983EEB8034}"/>
              </a:ext>
            </a:extLst>
          </p:cNvPr>
          <p:cNvSpPr/>
          <p:nvPr/>
        </p:nvSpPr>
        <p:spPr>
          <a:xfrm>
            <a:off x="233254" y="4009743"/>
            <a:ext cx="1904301" cy="3185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Cambria" panose="02040503050406030204" pitchFamily="18" charset="0"/>
                <a:ea typeface="Cambria" panose="02040503050406030204" pitchFamily="18" charset="0"/>
              </a:rPr>
              <a:t>Public Sector</a:t>
            </a:r>
          </a:p>
        </p:txBody>
      </p:sp>
    </p:spTree>
    <p:extLst>
      <p:ext uri="{BB962C8B-B14F-4D97-AF65-F5344CB8AC3E}">
        <p14:creationId xmlns:p14="http://schemas.microsoft.com/office/powerpoint/2010/main" val="683151548"/>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477</TotalTime>
  <Words>2144</Words>
  <Application>Microsoft Office PowerPoint</Application>
  <PresentationFormat>Widescreen</PresentationFormat>
  <Paragraphs>260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Cambria</vt:lpstr>
      <vt:lpstr>Corbel</vt:lpstr>
      <vt:lpstr>Wingdings</vt:lpstr>
      <vt:lpstr>Depth</vt:lpstr>
      <vt:lpstr>PowerPoint Presentation</vt:lpstr>
      <vt:lpstr>OUTLINE</vt:lpstr>
      <vt:lpstr>ABSTRACT</vt:lpstr>
      <vt:lpstr>INTRODUCTION</vt:lpstr>
      <vt:lpstr>DATA SCIENCE SUBDOMAIN FOR IOT</vt:lpstr>
      <vt:lpstr>PowerPoint Presentation</vt:lpstr>
      <vt:lpstr>TRADITIONAL DATA SCIENCE VS. IOT</vt:lpstr>
      <vt:lpstr>PowerPoint Presentation</vt:lpstr>
      <vt:lpstr>PowerPoint Presentation</vt:lpstr>
      <vt:lpstr>PowerPoint Presentation</vt:lpstr>
      <vt:lpstr>RESEARCH PROBLEMS IN IOT FOR DATA SCIENCE</vt:lpstr>
      <vt:lpstr>PowerPoint Presentation</vt:lpstr>
      <vt:lpstr>LANGUAGES USED FOR DATA SCIENCE</vt:lpstr>
      <vt:lpstr>PowerPoint Presentation</vt:lpstr>
      <vt:lpstr>IOT AND DATA RELATIONSHIP</vt:lpstr>
      <vt:lpstr>This figure shows the Relationship between IOT and data</vt:lpstr>
      <vt:lpstr>CHALLENGES OF IOT APPLICATIONS IN DATA SCIENCE</vt:lpstr>
      <vt:lpstr>IMPACT OF IOT ON DATA SCIENCE</vt:lpstr>
      <vt:lpstr>IOT CHANGING THE APPEARANCE OF DATA SCIENCE</vt:lpstr>
      <vt:lpstr>IOT DATA SCIENCE FOR ALTERING THE WORLD</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prajapati</dc:creator>
  <cp:lastModifiedBy>stuti prajapati</cp:lastModifiedBy>
  <cp:revision>192</cp:revision>
  <dcterms:created xsi:type="dcterms:W3CDTF">2024-02-21T13:01:46Z</dcterms:created>
  <dcterms:modified xsi:type="dcterms:W3CDTF">2024-02-24T05:49:39Z</dcterms:modified>
</cp:coreProperties>
</file>