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5" r:id="rId4"/>
    <p:sldId id="279" r:id="rId5"/>
    <p:sldId id="280" r:id="rId6"/>
    <p:sldId id="281" r:id="rId7"/>
    <p:sldId id="282" r:id="rId8"/>
    <p:sldId id="276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8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4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C2C258-546D-40DF-887A-6FA4F0F8400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C8F05-8313-4A5B-8D99-023114B5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5084155_Resource_Allocation_in_Cloud_Computing" TargetMode="External"/><Relationship Id="rId2" Type="http://schemas.openxmlformats.org/officeDocument/2006/relationships/hyperlink" Target="https://citeseerx.ist.psu.edu/document?repid=rep1&amp;type=pdf&amp;doi=3f423069177cb6d2754170a75fe5f3e9a051040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rpublications.com/sitepanel/download.php?filename=download/download_03_08_2015_19_11_20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963D2D-F83D-280C-AEC3-640D71FC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57" y="1934309"/>
            <a:ext cx="10018713" cy="4369776"/>
          </a:xfrm>
        </p:spPr>
        <p:txBody>
          <a:bodyPr>
            <a:normAutofit fontScale="90000"/>
          </a:bodyPr>
          <a:lstStyle/>
          <a:p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INSTITUTE OF SCIENCE &amp; TECHNOLOGY FOR ADVANCED STUDIES &amp; RESEARCH</a:t>
            </a: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ISTAR – Constituent College of CVM University</a:t>
            </a: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1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 Rank among All Colleges of Gujarat by KCG (GSIRF) – 2021</a:t>
            </a: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Recognized under Section 2(f) and 12(B) of the UGC Act , 1956</a:t>
            </a: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Master of Computer Application (MCA)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SEMESTER II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100" b="1" dirty="0">
                <a:latin typeface="Cambria" panose="02040503050406030204" pitchFamily="18" charset="0"/>
                <a:ea typeface="Cambria" panose="02040503050406030204" pitchFamily="18" charset="0"/>
              </a:rPr>
              <a:t>Resource Utilization based Scheduling </a:t>
            </a:r>
            <a:br>
              <a:rPr lang="en-US" sz="31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100" b="1" dirty="0">
                <a:latin typeface="Cambria" panose="02040503050406030204" pitchFamily="18" charset="0"/>
                <a:ea typeface="Cambria" panose="02040503050406030204" pitchFamily="18" charset="0"/>
              </a:rPr>
              <a:t>and Allocation in Cloud Computing</a:t>
            </a:r>
            <a:br>
              <a:rPr lang="en-US" sz="31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1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Prepared By :                                                                                                      Reviewed By :  </a:t>
            </a:r>
            <a:b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</a:t>
            </a: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Stuti B Prajapati                                                                      		                          Dr.  Suchita Patel</a:t>
            </a:r>
            <a:b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(22301550301024)                                                                                                             Assistant Professor</a:t>
            </a:r>
            <a:b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												                 Computer Science Department</a:t>
            </a:r>
            <a:b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										                                             		</a:t>
            </a:r>
            <a:b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EE903F-0ECC-1206-2E2B-6D49895C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49" y="662408"/>
            <a:ext cx="1142451" cy="981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DB526-2A75-EB48-C8BF-CECBD0542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99" y="662408"/>
            <a:ext cx="1142452" cy="9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8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F185-391E-F601-ECB4-072C5DE3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77" y="836804"/>
            <a:ext cx="10018713" cy="71516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SCHEDULING IN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9F34-8F84-38F3-4EDE-B52127CD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311" y="2491530"/>
            <a:ext cx="10018713" cy="42175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Scheduling in cloud is harder than many other systems.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 cluster , centralized scheduler enhances the overall system performance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 grid system distributed scheduler enhances the performance of end-users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Scheduling in cloud is not this simple , we require a centralized scheduler in a datacenter.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We need a distributed scheduler</a:t>
            </a:r>
          </a:p>
          <a:p>
            <a:pPr marL="0" indent="0" algn="ctr"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SCHEDULING ISSUES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Scheduling in cloud has to cope with many issues 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Allocation of many small requests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Workload characterization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Allocations are real-time and no provision for queuing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B566-5015-DED0-7930-F2DC77FD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3193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SCHEDULING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6CEE-05CA-7CBF-1AD2-25E70FF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8742"/>
            <a:ext cx="10018713" cy="36408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Resource scheduling is a process of allocating resources from resource providers to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 cloud , there are generally two levels of scheduling 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081F634D-8283-C967-DBD8-7638CB476778}"/>
              </a:ext>
            </a:extLst>
          </p:cNvPr>
          <p:cNvSpPr/>
          <p:nvPr/>
        </p:nvSpPr>
        <p:spPr>
          <a:xfrm>
            <a:off x="1879135" y="3685564"/>
            <a:ext cx="3067574" cy="1213607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Job Scheduling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987B5A9-BC7B-1180-3661-A25FB763920B}"/>
              </a:ext>
            </a:extLst>
          </p:cNvPr>
          <p:cNvSpPr/>
          <p:nvPr/>
        </p:nvSpPr>
        <p:spPr>
          <a:xfrm>
            <a:off x="7520732" y="3685564"/>
            <a:ext cx="3067574" cy="1213607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Task Scheduling</a:t>
            </a:r>
          </a:p>
        </p:txBody>
      </p:sp>
    </p:spTree>
    <p:extLst>
      <p:ext uri="{BB962C8B-B14F-4D97-AF65-F5344CB8AC3E}">
        <p14:creationId xmlns:p14="http://schemas.microsoft.com/office/powerpoint/2010/main" val="25533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132D-683D-37C7-AE94-E2BE43AB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938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JOB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3B31-129C-B876-0B07-2F752C61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56" y="1671506"/>
            <a:ext cx="10018713" cy="35149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Job-level scheduling is a user specific operation , the system is assigned specific jobs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Some require more computing resources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High-performance parallel processing procedures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Each job has to be scheduled based on the demand</a:t>
            </a: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Job scheduling has various names 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User-level Scheduling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Global Scheduling</a:t>
            </a:r>
          </a:p>
        </p:txBody>
      </p:sp>
    </p:spTree>
    <p:extLst>
      <p:ext uri="{BB962C8B-B14F-4D97-AF65-F5344CB8AC3E}">
        <p14:creationId xmlns:p14="http://schemas.microsoft.com/office/powerpoint/2010/main" val="167868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B64C-6FB3-6BD1-1531-23A233E5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582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JOB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9DDB-65C4-BA6C-180E-82E1C4E6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701" y="1803633"/>
            <a:ext cx="10018713" cy="27627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Job scheduling may vary depending criteria :</a:t>
            </a: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Market-based scheduling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     Commodity and posted price models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Auction-based scheduling</a:t>
            </a:r>
          </a:p>
          <a:p>
            <a:pPr marL="0" indent="0" algn="just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Spot instance Amazon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Economic scheduler</a:t>
            </a:r>
          </a:p>
        </p:txBody>
      </p:sp>
    </p:spTree>
    <p:extLst>
      <p:ext uri="{BB962C8B-B14F-4D97-AF65-F5344CB8AC3E}">
        <p14:creationId xmlns:p14="http://schemas.microsoft.com/office/powerpoint/2010/main" val="362093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725C-EE8A-22C7-004F-D5A73376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905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TASK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3FA4-5679-6CB6-5CA6-E815A941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70077"/>
            <a:ext cx="10018713" cy="402671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Task scheduling refers primarily to the underlying infrastructure resources as a service (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Iaas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 available to tasks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CPU , memory , and network bandwidth , VMs(including virtual CPU, memory , and network bandwidth) , and virtual clustering are types of infrastructure  computing resources.</a:t>
            </a: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Task scheduling has various names :</a:t>
            </a: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System-level Scheduling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Local Scheduling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Facility-level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5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C570-8C7C-39D4-21C6-31CEEEB1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3398"/>
            <a:ext cx="10018713" cy="56206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TASK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4D1F-F6FC-DD9B-EF4C-EC801AC7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701" y="1593907"/>
            <a:ext cx="10018713" cy="4966284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Typically task scheduling is performed using heuristic models.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There are: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Static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Two assumptions : All tasks arrive together and available time is updated after each task is scheduled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Minimum completion time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Dynamic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Neither task set or machine set is fixed</a:t>
            </a:r>
          </a:p>
          <a:p>
            <a:pPr marL="914400" lvl="2" indent="0" algn="just"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HEURISTIC SCHEDULERS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Many data intensive jobs in cloud :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FIFO Scheduler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Fair Scheduler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Capacity Scheduler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Delay Scheduler</a:t>
            </a: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9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2338-4B56-FB4C-253F-9EECB027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367" y="562062"/>
            <a:ext cx="10018713" cy="71306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CLOUD RESOURCE MANAGEMENT (CRM)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1392-D5AF-BF3C-282C-196C4BA9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980" y="1558254"/>
            <a:ext cx="10018713" cy="33828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Admission control :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prevent the system from accepting workload in violation of high-level system policies.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Capacity allocation :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allocate resources for individual activations of a service.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Load balancing :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distribute the workload evenly among the servers.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Energy optimization :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minimization of energy consumption.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Quality of service (QoS) guarantees :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ability to satisfy timing or other conditions specified by a Service Level Agreement.</a:t>
            </a:r>
          </a:p>
        </p:txBody>
      </p:sp>
    </p:spTree>
    <p:extLst>
      <p:ext uri="{BB962C8B-B14F-4D97-AF65-F5344CB8AC3E}">
        <p14:creationId xmlns:p14="http://schemas.microsoft.com/office/powerpoint/2010/main" val="379327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F245-3ED3-109C-1530-892D7AD1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24254"/>
            <a:ext cx="10018713" cy="70338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5DD6-7983-813C-3BB1-523B47C0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7739"/>
            <a:ext cx="10018713" cy="481600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https://citeseerx.ist.psu.edu/document?repid=rep1&amp;type=pdf&amp;doi=3f423069177cb6d2754170a75fe5f3e9a051040f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https://www.researchgate.net/publication/375084155_Resource_Allocation_in_Cloud_Computing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https://www.erpublications.com/sitepanel/download.php?filename=download/download_03_08_2015_19_11_20.pdf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0709-4A02-8C75-6C60-FFCB1B9C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272" y="220979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latin typeface="Cambria" panose="02040503050406030204" pitchFamily="18" charset="0"/>
                <a:ea typeface="Cambria" panose="020405030504060302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357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682-74CA-1C91-2B57-400B967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56" y="566256"/>
            <a:ext cx="10018713" cy="56416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1FD06C-8495-B540-E108-FDD8E114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925" y="1231083"/>
            <a:ext cx="10018713" cy="490965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Resource Usage in Cloud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Resource Management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Resource Types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Provisioning Types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Different Roles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Objectives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Resource Allocation Techniques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Scheduling in Resource Management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Scheduling in Cloud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Scheduling Issues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Scheduling Types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Job Scheduling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Task Scheduling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Cloud Resource Management Policies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54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1A7D-612E-151D-8E24-CF0C038F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1449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RESOURCE USAGE IN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BB47-9D42-5FA1-04C5-1987A64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71612"/>
            <a:ext cx="10018713" cy="53863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F56C4-A3E3-ADD1-567E-9A13B01821AD}"/>
              </a:ext>
            </a:extLst>
          </p:cNvPr>
          <p:cNvSpPr/>
          <p:nvPr/>
        </p:nvSpPr>
        <p:spPr>
          <a:xfrm>
            <a:off x="2071397" y="1754155"/>
            <a:ext cx="2383158" cy="19705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Maximize Performance</a:t>
            </a: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Finishing Time</a:t>
            </a: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Cost</a:t>
            </a: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Cloud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794AC-DEE6-4A81-5C72-9EAA38369785}"/>
              </a:ext>
            </a:extLst>
          </p:cNvPr>
          <p:cNvSpPr/>
          <p:nvPr/>
        </p:nvSpPr>
        <p:spPr>
          <a:xfrm>
            <a:off x="8214049" y="1775926"/>
            <a:ext cx="2383158" cy="1948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Maximize Revenue</a:t>
            </a: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Utilization</a:t>
            </a: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Cloud Provider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66088E-F69A-66D1-BE68-11F3390CC88F}"/>
              </a:ext>
            </a:extLst>
          </p:cNvPr>
          <p:cNvCxnSpPr/>
          <p:nvPr/>
        </p:nvCxnSpPr>
        <p:spPr>
          <a:xfrm>
            <a:off x="2130120" y="3313651"/>
            <a:ext cx="2383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E94427-9E8D-5026-2017-3DB08A7CEA67}"/>
              </a:ext>
            </a:extLst>
          </p:cNvPr>
          <p:cNvCxnSpPr/>
          <p:nvPr/>
        </p:nvCxnSpPr>
        <p:spPr>
          <a:xfrm>
            <a:off x="8214049" y="3189214"/>
            <a:ext cx="2383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72FF4D4-35E8-9353-4F70-6BD0E63F18A3}"/>
              </a:ext>
            </a:extLst>
          </p:cNvPr>
          <p:cNvSpPr/>
          <p:nvPr/>
        </p:nvSpPr>
        <p:spPr>
          <a:xfrm>
            <a:off x="2306972" y="2315361"/>
            <a:ext cx="192947" cy="3271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5BD6A2-30DD-D927-1F21-B1266CEAB246}"/>
              </a:ext>
            </a:extLst>
          </p:cNvPr>
          <p:cNvSpPr/>
          <p:nvPr/>
        </p:nvSpPr>
        <p:spPr>
          <a:xfrm>
            <a:off x="2824293" y="2813651"/>
            <a:ext cx="192947" cy="3271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C33CD5D-B1AF-1286-CE4F-EF5410F06CA5}"/>
              </a:ext>
            </a:extLst>
          </p:cNvPr>
          <p:cNvSpPr/>
          <p:nvPr/>
        </p:nvSpPr>
        <p:spPr>
          <a:xfrm rot="10800000">
            <a:off x="8523215" y="2508321"/>
            <a:ext cx="218113" cy="468914"/>
          </a:xfrm>
          <a:prstGeom prst="downArrow">
            <a:avLst>
              <a:gd name="adj1" fmla="val 261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EDFA72-B968-E5C0-24C5-CD613B1B1FC3}"/>
              </a:ext>
            </a:extLst>
          </p:cNvPr>
          <p:cNvSpPr/>
          <p:nvPr/>
        </p:nvSpPr>
        <p:spPr>
          <a:xfrm>
            <a:off x="4748169" y="2390862"/>
            <a:ext cx="3087148" cy="1182817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Request Resource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328C38-B8F6-5FE3-828D-5E9C896BA366}"/>
              </a:ext>
            </a:extLst>
          </p:cNvPr>
          <p:cNvSpPr/>
          <p:nvPr/>
        </p:nvSpPr>
        <p:spPr>
          <a:xfrm rot="2308821">
            <a:off x="2622059" y="4280634"/>
            <a:ext cx="2634143" cy="1036819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Consume Resource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97384B6-C364-B95A-927A-575D210659BA}"/>
              </a:ext>
            </a:extLst>
          </p:cNvPr>
          <p:cNvSpPr/>
          <p:nvPr/>
        </p:nvSpPr>
        <p:spPr>
          <a:xfrm>
            <a:off x="5117283" y="4974671"/>
            <a:ext cx="2223083" cy="180363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Computing Resources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96DA823-409E-8032-3564-2B862949EEA2}"/>
              </a:ext>
            </a:extLst>
          </p:cNvPr>
          <p:cNvSpPr/>
          <p:nvPr/>
        </p:nvSpPr>
        <p:spPr>
          <a:xfrm rot="7821423">
            <a:off x="7069267" y="4391109"/>
            <a:ext cx="2411708" cy="1010584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Allocate Resource</a:t>
            </a:r>
          </a:p>
        </p:txBody>
      </p:sp>
    </p:spTree>
    <p:extLst>
      <p:ext uri="{BB962C8B-B14F-4D97-AF65-F5344CB8AC3E}">
        <p14:creationId xmlns:p14="http://schemas.microsoft.com/office/powerpoint/2010/main" val="308570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FF43-3812-0112-32E7-E064AB59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06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DB02-08D7-1656-60B2-7B525BAFE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76463"/>
            <a:ext cx="10018713" cy="490755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Resource 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an item that is used by a consumer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Resource Management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ensure maximum utilization of such resources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Service provider leases such resources to the consumer</a:t>
            </a:r>
          </a:p>
          <a:p>
            <a:pPr marL="457200" lvl="1" indent="0" algn="ctr"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RESOURCE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Computer Resources 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Collection of Physical machines (Processors , memory , network interface , I/O)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Provides the computational capacity of cloud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Network Resources 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Within a data center , large number of compute resources are clustered and interconnected using high-bandwidth network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Power Resources 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center consumes large amount of power.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Creating and reducing the power consumption is the focus</a:t>
            </a:r>
          </a:p>
        </p:txBody>
      </p:sp>
    </p:spTree>
    <p:extLst>
      <p:ext uri="{BB962C8B-B14F-4D97-AF65-F5344CB8AC3E}">
        <p14:creationId xmlns:p14="http://schemas.microsoft.com/office/powerpoint/2010/main" val="103081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F3EB-A40D-FC98-E81C-96CFC4BA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9771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PROVISIONING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6DBD-714E-608B-F0EC-5FA67334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9017"/>
            <a:ext cx="10018713" cy="472300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Provisioning of resources to third parties on a leased , usage-based basis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Public Cloud</a:t>
            </a:r>
          </a:p>
          <a:p>
            <a:pPr marL="457200" lvl="1" indent="0" algn="just">
              <a:buNone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Private infrastructures maintained and utilized by individual organizations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Private cloud</a:t>
            </a:r>
          </a:p>
          <a:p>
            <a:pPr marL="457200" lvl="1" indent="0" algn="just">
              <a:buNone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Leasing public cloud resources to a third party private cloud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Hybrid cloud – cloud bursting</a:t>
            </a:r>
          </a:p>
          <a:p>
            <a:pPr marL="457200" lvl="1" indent="0" algn="just">
              <a:buNone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Resources contributed by multiple individuals / organizations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Community cloud – governance is decentralized</a:t>
            </a:r>
          </a:p>
        </p:txBody>
      </p:sp>
    </p:spTree>
    <p:extLst>
      <p:ext uri="{BB962C8B-B14F-4D97-AF65-F5344CB8AC3E}">
        <p14:creationId xmlns:p14="http://schemas.microsoft.com/office/powerpoint/2010/main" val="96938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1660-579A-7D40-817B-33C53384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355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DIFFERENT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5D1A-AC20-96F0-4476-20C8EA0F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5186"/>
            <a:ext cx="10018713" cy="432033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Cloud service providers 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Provide hardware and software equipment and solutions for cloud users. Need to have a wealth of software , hardware , and industry experience.</a:t>
            </a: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Enterprise users 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Many small and medium enterprises are users in the cloud computing industrial chain. Can rent or build  small private cloud.</a:t>
            </a: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Individual users 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Individual users will use services mainly through thin clients , mobile handsets and other devices.</a:t>
            </a: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Commercial Cloud , open-source cloud platforms have been widely applied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161079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4964-6A4A-942E-9C88-FD0FC85E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744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2C2-E265-45AB-557A-EA4A76F5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8741"/>
            <a:ext cx="10018713" cy="31878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Process of allocating computing , storage , networking and energy resources.</a:t>
            </a: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Meet the performance objectives : </a:t>
            </a:r>
          </a:p>
          <a:p>
            <a:pPr marL="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Application’s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Service Provider’s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Service Consumer’s</a:t>
            </a:r>
          </a:p>
        </p:txBody>
      </p:sp>
    </p:spTree>
    <p:extLst>
      <p:ext uri="{BB962C8B-B14F-4D97-AF65-F5344CB8AC3E}">
        <p14:creationId xmlns:p14="http://schemas.microsoft.com/office/powerpoint/2010/main" val="356049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9C08-E2F4-4A74-4C91-B6E1360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288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RESOURCE ALLOCATION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53D8-1620-277A-D43B-C881F995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198" y="1411098"/>
            <a:ext cx="10018713" cy="46205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Techniques for allocating resources in the cloud environment can be employed in a wide variety of ways.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1C8180-0A48-585A-1B7B-17EA1B2DBD88}"/>
              </a:ext>
            </a:extLst>
          </p:cNvPr>
          <p:cNvSpPr/>
          <p:nvPr/>
        </p:nvSpPr>
        <p:spPr>
          <a:xfrm>
            <a:off x="4824258" y="3659348"/>
            <a:ext cx="3338818" cy="131707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Resource Allocation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C6A03-37AC-EB8A-F5C2-EEA4B564953F}"/>
              </a:ext>
            </a:extLst>
          </p:cNvPr>
          <p:cNvSpPr/>
          <p:nvPr/>
        </p:nvSpPr>
        <p:spPr>
          <a:xfrm>
            <a:off x="2264091" y="2299806"/>
            <a:ext cx="1451296" cy="1031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Based on Energy Usage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6CB5D-1400-0964-ABE6-D67731786334}"/>
              </a:ext>
            </a:extLst>
          </p:cNvPr>
          <p:cNvSpPr/>
          <p:nvPr/>
        </p:nvSpPr>
        <p:spPr>
          <a:xfrm>
            <a:off x="9073845" y="4976420"/>
            <a:ext cx="1451296" cy="1031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An agent Oriented</a:t>
            </a:r>
          </a:p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D83C8-2A6C-4D08-5ADA-A9C1E76CE2C4}"/>
              </a:ext>
            </a:extLst>
          </p:cNvPr>
          <p:cNvSpPr/>
          <p:nvPr/>
        </p:nvSpPr>
        <p:spPr>
          <a:xfrm>
            <a:off x="5768019" y="5536297"/>
            <a:ext cx="1451296" cy="1031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Based on Priority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C516E8-7A53-5EDD-4397-98A7BCB34A28}"/>
              </a:ext>
            </a:extLst>
          </p:cNvPr>
          <p:cNvSpPr/>
          <p:nvPr/>
        </p:nvSpPr>
        <p:spPr>
          <a:xfrm>
            <a:off x="8979953" y="2397154"/>
            <a:ext cx="1451296" cy="1031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SLA based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6EC22A-18D0-2DDC-3F8A-4EB354D057BE}"/>
              </a:ext>
            </a:extLst>
          </p:cNvPr>
          <p:cNvSpPr/>
          <p:nvPr/>
        </p:nvSpPr>
        <p:spPr>
          <a:xfrm>
            <a:off x="5768019" y="2019300"/>
            <a:ext cx="1451296" cy="1031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Based on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C17130-CEE4-6168-C071-3D35D063FDF4}"/>
              </a:ext>
            </a:extLst>
          </p:cNvPr>
          <p:cNvSpPr/>
          <p:nvPr/>
        </p:nvSpPr>
        <p:spPr>
          <a:xfrm>
            <a:off x="2264091" y="5020374"/>
            <a:ext cx="1451296" cy="1031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Based on 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C03C1-E7B6-359B-AD49-B37C087C1638}"/>
              </a:ext>
            </a:extLst>
          </p:cNvPr>
          <p:cNvCxnSpPr>
            <a:cxnSpLocks/>
          </p:cNvCxnSpPr>
          <p:nvPr/>
        </p:nvCxnSpPr>
        <p:spPr>
          <a:xfrm flipH="1" flipV="1">
            <a:off x="3715387" y="2988578"/>
            <a:ext cx="1108871" cy="732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B7459B-9CBD-9B4A-A7F5-F7B3F07B5E5F}"/>
              </a:ext>
            </a:extLst>
          </p:cNvPr>
          <p:cNvCxnSpPr>
            <a:cxnSpLocks/>
          </p:cNvCxnSpPr>
          <p:nvPr/>
        </p:nvCxnSpPr>
        <p:spPr>
          <a:xfrm flipV="1">
            <a:off x="6493667" y="3051146"/>
            <a:ext cx="0" cy="608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77CF01-C2C8-DBC4-1438-9C1BFACC4FA6}"/>
              </a:ext>
            </a:extLst>
          </p:cNvPr>
          <p:cNvCxnSpPr/>
          <p:nvPr/>
        </p:nvCxnSpPr>
        <p:spPr>
          <a:xfrm flipV="1">
            <a:off x="8103765" y="2815729"/>
            <a:ext cx="876188" cy="905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7C2B11-3ED5-47A1-1B4B-3BD202127B2C}"/>
              </a:ext>
            </a:extLst>
          </p:cNvPr>
          <p:cNvCxnSpPr/>
          <p:nvPr/>
        </p:nvCxnSpPr>
        <p:spPr>
          <a:xfrm flipH="1">
            <a:off x="3715387" y="4976420"/>
            <a:ext cx="1108871" cy="55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078B4-C982-A365-325F-DB7D472575D6}"/>
              </a:ext>
            </a:extLst>
          </p:cNvPr>
          <p:cNvCxnSpPr>
            <a:stCxn id="4" idx="2"/>
          </p:cNvCxnSpPr>
          <p:nvPr/>
        </p:nvCxnSpPr>
        <p:spPr>
          <a:xfrm>
            <a:off x="6493667" y="4976420"/>
            <a:ext cx="0" cy="55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1F2BC1-8761-B3FC-3A0F-7541DD9E8251}"/>
              </a:ext>
            </a:extLst>
          </p:cNvPr>
          <p:cNvCxnSpPr/>
          <p:nvPr/>
        </p:nvCxnSpPr>
        <p:spPr>
          <a:xfrm>
            <a:off x="8163075" y="5011547"/>
            <a:ext cx="910770" cy="435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26B3-1479-E99A-2F6F-44F1FBD7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346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SCHEDULING IN 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1E58-AEB5-552E-5D93-C42F7BA4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535" y="1620473"/>
            <a:ext cx="10018713" cy="31242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For any system scheduling of resources is at the core.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Cloud computing is no exception.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Advanced and optimized resource scheduling is needed.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An improved scheduling improves efficiency of the system.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Improves sharing of resources , performance and reduces operating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76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865</TotalTime>
  <Words>1031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</vt:lpstr>
      <vt:lpstr>Corbel</vt:lpstr>
      <vt:lpstr>Courier New</vt:lpstr>
      <vt:lpstr>Wingdings</vt:lpstr>
      <vt:lpstr>Parallax</vt:lpstr>
      <vt:lpstr>       INSTITUTE OF SCIENCE &amp; TECHNOLOGY FOR ADVANCED STUDIES &amp; RESEARCH ISTAR – Constituent College of CVM University 1st Rank among All Colleges of Gujarat by KCG (GSIRF) – 2021 Recognized under Section 2(f) and 12(B) of the UGC Act , 1956   Master of Computer Application (MCA)  SEMESTER II  Resource Utilization based Scheduling  and Allocation in Cloud Computing   Prepared By :                                                                                                      Reviewed By :                                                              Stuti B Prajapati                                                                                                  Dr.  Suchita Patel (22301550301024)                                                                                                             Assistant Professor                               Computer Science Department                                                                          </vt:lpstr>
      <vt:lpstr>CONTENTS</vt:lpstr>
      <vt:lpstr>RESOURCE USAGE IN CLOUD</vt:lpstr>
      <vt:lpstr>RESOURCE MANAGEMENT</vt:lpstr>
      <vt:lpstr>PROVISIONING TYPES</vt:lpstr>
      <vt:lpstr>DIFFERENT ROLES</vt:lpstr>
      <vt:lpstr>PERFORMANCE OBJECTIVES</vt:lpstr>
      <vt:lpstr>RESOURCE ALLOCATION TECHNIQUES</vt:lpstr>
      <vt:lpstr>SCHEDULING IN RESOURCE MANAGEMENT</vt:lpstr>
      <vt:lpstr>SCHEDULING IN CLOUD</vt:lpstr>
      <vt:lpstr>SCHEDULING TYPES</vt:lpstr>
      <vt:lpstr>JOB SCHEDULING</vt:lpstr>
      <vt:lpstr>JOB SCHEDULERS</vt:lpstr>
      <vt:lpstr>TASK SCHEDULING</vt:lpstr>
      <vt:lpstr>TASK SCHEDULERS</vt:lpstr>
      <vt:lpstr>CLOUD RESOURCE MANAGEMENT (CRM) POLICIES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SCIENCE &amp; TECHNOLOGY FOR ADVANCED STUDIES &amp; RESEARCH ISTAR – Constituent College of CVM University 1st Rank among All Colleges of Gujrat by KCG (GSIRF) – 2021 Recognized under Section 2(f) and 12(B) of the UGC Act , 1956</dc:title>
  <dc:creator>stuti prajapati</dc:creator>
  <cp:lastModifiedBy>stuti prajapati</cp:lastModifiedBy>
  <cp:revision>331</cp:revision>
  <dcterms:created xsi:type="dcterms:W3CDTF">2024-02-15T12:44:32Z</dcterms:created>
  <dcterms:modified xsi:type="dcterms:W3CDTF">2024-02-17T13:48:53Z</dcterms:modified>
</cp:coreProperties>
</file>