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4" r:id="rId1"/>
  </p:sldMasterIdLst>
  <p:sldIdLst>
    <p:sldId id="256" r:id="rId2"/>
    <p:sldId id="261" r:id="rId3"/>
    <p:sldId id="262" r:id="rId4"/>
    <p:sldId id="263" r:id="rId5"/>
    <p:sldId id="265" r:id="rId6"/>
    <p:sldId id="266" r:id="rId7"/>
    <p:sldId id="308" r:id="rId8"/>
    <p:sldId id="267" r:id="rId9"/>
    <p:sldId id="309" r:id="rId10"/>
    <p:sldId id="310" r:id="rId11"/>
    <p:sldId id="311" r:id="rId12"/>
    <p:sldId id="313" r:id="rId13"/>
    <p:sldId id="312" r:id="rId14"/>
    <p:sldId id="273" r:id="rId15"/>
    <p:sldId id="314" r:id="rId16"/>
    <p:sldId id="287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iti Aggarwal" initials="AA" lastIdx="3" clrIdx="0">
    <p:extLst>
      <p:ext uri="{19B8F6BF-5375-455C-9EA6-DF929625EA0E}">
        <p15:presenceInfo xmlns:p15="http://schemas.microsoft.com/office/powerpoint/2012/main" userId="S::aditi.aggarwal@students.iiit.ac.in::0c1be800-3623-43d7-be3e-ec3082595246" providerId="AD"/>
      </p:ext>
    </p:extLst>
  </p:cmAuthor>
  <p:cmAuthor id="2" name="Panicker Krishnapriya Muralidhara" initials="PM" lastIdx="3" clrIdx="1">
    <p:extLst>
      <p:ext uri="{19B8F6BF-5375-455C-9EA6-DF929625EA0E}">
        <p15:presenceInfo xmlns:p15="http://schemas.microsoft.com/office/powerpoint/2012/main" userId="S::krishnapriya.p@students.iiit.ac.in::98d861d5-f938-4683-bf0e-4edbdebe87be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000000-0000-0000-0000-000000000000}" v="3166" dt="2021-04-30T14:56:48.171"/>
    <p1510:client id="{1E98C29F-1018-0000-936A-7D91CF3EF8A6}" v="1938" dt="2021-04-28T09:03:03.679"/>
    <p1510:client id="{50B80C57-38EA-A855-480A-C0DFF44125F3}" v="1832" dt="2021-04-30T17:07:09.003"/>
    <p1510:client id="{5555C39F-1035-0000-936A-7B113B88201B}" v="2958" dt="2021-04-30T15:37:11.719"/>
    <p1510:client id="{6056A2DC-DAA3-6C80-8ED8-5342B4F84D3F}" v="26" dt="2021-04-29T20:49:10.921"/>
    <p1510:client id="{77F3B364-A553-708A-E91B-8F9DE25C3BD3}" v="5338" dt="2021-04-30T18:12:47.705"/>
    <p1510:client id="{949AC29F-0099-0000-936A-74024D8BBD1A}" v="1" dt="2021-04-28T07:58:49.469"/>
    <p1510:client id="{958BC5A0-DA88-A27F-4707-4DFF39A708A7}" v="235" dt="2021-04-30T14:07:07.647"/>
    <p1510:client id="{9DA1C29F-2076-0000-9384-19A6DC4461EF}" v="3740" dt="2021-04-28T10:30:59.254"/>
    <p1510:client id="{BC617FE4-3438-6166-FE8B-CD87491971D9}" v="97" dt="2021-04-28T09:58:38.271"/>
    <p1510:client id="{C14AF1A9-A63B-60BB-E33B-E7D0BD33B4FD}" v="20" dt="2021-04-28T10:31:08.918"/>
    <p1510:client id="{C3F4A2B4-9617-0B64-691A-A9B078F69101}" v="212" dt="2021-04-30T06:11:49.256"/>
    <p1510:client id="{D012072F-D4DD-444F-B8CC-1DEB1E6D48FF}" v="2810" dt="2021-04-27T17:31:52.796"/>
    <p1510:client id="{E5A2F10D-B23C-1DEC-E8A8-16277DB8E64A}" v="2403" dt="2021-04-29T19:47:01.976"/>
    <p1510:client id="{EBAFE859-8538-EBC4-F5B8-CB96DC2469E6}" v="2599" dt="2021-04-28T09:02:49.134"/>
    <p1510:client id="{ED9A3177-85C2-C358-CEFD-1D3CDA706893}" v="3" dt="2021-04-30T14:04:27.189"/>
    <p1510:client id="{FC105761-86CB-C6B8-703C-D660FE990F01}" v="1581" dt="2021-04-30T13:05:00.294"/>
    <p1510:client id="{FE5F0162-51AF-31AC-474C-306596B55BF0}" v="655" dt="2021-04-30T13:39:04.96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69CB8-F204-4D06-B913-C5A26A89888A}" type="datetimeFigureOut">
              <a:rPr lang="en-US" dirty="0"/>
              <a:t>4/30/2021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9483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6E300-0A13-4A81-945A-7333C271A069}" type="datetimeFigureOut">
              <a:rPr lang="en-US" dirty="0"/>
              <a:t>4/30/2021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9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71962-1EA4-46E7-BCB0-F36CE46D1A59}" type="datetimeFigureOut">
              <a:rPr lang="en-US" dirty="0"/>
              <a:t>4/30/2021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204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BB376-B19C-488D-ABEB-03C7E6E9E3E0}" type="datetimeFigureOut">
              <a:rPr lang="en-US" dirty="0"/>
              <a:t>4/30/2021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255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F077B-A50F-4D64-8574-E2D6A98A5553}" type="datetimeFigureOut">
              <a:rPr lang="en-US" dirty="0"/>
              <a:t>4/30/2021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215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E2A62-1983-43A1-A163-D8AA46534C80}" type="datetimeFigureOut">
              <a:rPr lang="en-US" dirty="0"/>
              <a:t>4/30/2021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979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F3E3B-34E3-4345-B2A1-994B83598A9C}" type="datetimeFigureOut">
              <a:rPr lang="en-US" dirty="0"/>
              <a:t>4/30/2021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383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16C96-82A1-4D77-8ADA-627AC6FE3D65}" type="datetimeFigureOut">
              <a:rPr lang="en-US" dirty="0"/>
              <a:t>4/30/2021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109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02C1E-28F2-47E9-802D-339E64E2F920}" type="datetimeFigureOut">
              <a:rPr lang="en-US" dirty="0"/>
              <a:t>4/30/2021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042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4271A48-F18A-45B3-BC05-1E27DA3F88AF}" type="datetimeFigureOut">
              <a:rPr lang="en-US" dirty="0"/>
              <a:t>4/30/2021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42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747F8-9654-4282-85D2-65F41AAE7A75}" type="datetimeFigureOut">
              <a:rPr lang="en-US" dirty="0"/>
              <a:t>4/30/2021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314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DC5B261-8843-42D1-AAFC-05E20E2D9B97}" type="datetimeFigureOut">
              <a:rPr lang="en-US" dirty="0"/>
              <a:t>4/30/2021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860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356386"/>
            <a:ext cx="10044023" cy="3321745"/>
          </a:xfrm>
        </p:spPr>
        <p:txBody>
          <a:bodyPr>
            <a:normAutofit/>
          </a:bodyPr>
          <a:lstStyle/>
          <a:p>
            <a:pPr algn="ctr"/>
            <a:r>
              <a:rPr lang="en-US" sz="6600">
                <a:ea typeface="+mj-lt"/>
                <a:cs typeface="+mj-lt"/>
              </a:rPr>
              <a:t>FINGERPRINT CLASSIFICATION</a:t>
            </a:r>
            <a:endParaRPr lang="en-US">
              <a:ea typeface="+mj-lt"/>
              <a:cs typeface="+mj-lt"/>
            </a:endParaRPr>
          </a:p>
          <a:p>
            <a:pPr algn="ctr"/>
            <a:endParaRPr lang="en-US" sz="6600">
              <a:solidFill>
                <a:schemeClr val="tx1"/>
              </a:solidFill>
              <a:cs typeface="Calibri Ligh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3061017"/>
            <a:ext cx="10058400" cy="11430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endParaRPr lang="en-US">
              <a:cs typeface="Calibri Light"/>
            </a:endParaRPr>
          </a:p>
          <a:p>
            <a:pPr algn="ctr"/>
            <a:r>
              <a:rPr lang="en-US">
                <a:cs typeface="Calibri Light"/>
              </a:rPr>
              <a:t>TEAM: CV PROPHETS</a:t>
            </a:r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8BA3B63-FCC4-4C20-AF6A-8F6F928D50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2621598"/>
              </p:ext>
            </p:extLst>
          </p:nvPr>
        </p:nvGraphicFramePr>
        <p:xfrm>
          <a:off x="3361876" y="4490624"/>
          <a:ext cx="5324475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71800">
                  <a:extLst>
                    <a:ext uri="{9D8B030D-6E8A-4147-A177-3AD203B41FA5}">
                      <a16:colId xmlns:a16="http://schemas.microsoft.com/office/drawing/2014/main" val="3444332302"/>
                    </a:ext>
                  </a:extLst>
                </a:gridCol>
                <a:gridCol w="2352675">
                  <a:extLst>
                    <a:ext uri="{9D8B030D-6E8A-4147-A177-3AD203B41FA5}">
                      <a16:colId xmlns:a16="http://schemas.microsoft.com/office/drawing/2014/main" val="2280151763"/>
                    </a:ext>
                  </a:extLst>
                </a:gridCol>
              </a:tblGrid>
              <a:tr h="361950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2400">
                          <a:effectLst/>
                        </a:rPr>
                        <a:t>Utkarsh MK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2400">
                          <a:effectLst/>
                        </a:rPr>
                        <a:t>2020201027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2533693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2400">
                          <a:effectLst/>
                        </a:rPr>
                        <a:t>Aditi Aggarwal​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en-US" sz="2400">
                          <a:effectLst/>
                        </a:rPr>
                        <a:t>2020201034​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4891715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fontAlgn="base"/>
                      <a:r>
                        <a:rPr lang="en-US" sz="2400">
                          <a:effectLst/>
                        </a:rPr>
                        <a:t>Stuti Saxena​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en-US" sz="2400">
                          <a:effectLst/>
                        </a:rPr>
                        <a:t>2020201091​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7503817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400">
                          <a:effectLst/>
                        </a:rPr>
                        <a:t>Aditya Mahajan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en-US" sz="2400">
                          <a:effectLst/>
                        </a:rPr>
                        <a:t>2020202017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6175665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3374CA6F-B262-4C09-BFC9-35D4170358ED}"/>
              </a:ext>
            </a:extLst>
          </p:cNvPr>
          <p:cNvSpPr txBox="1"/>
          <p:nvPr/>
        </p:nvSpPr>
        <p:spPr>
          <a:xfrm>
            <a:off x="4019909" y="3128513"/>
            <a:ext cx="415218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/>
              <a:t>FINAL EVALUATION</a:t>
            </a:r>
            <a:endParaRPr lang="en-US" sz="24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944402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FC74A-DD8F-4526-A6B7-3DBBCC9DB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  <a:cs typeface="Calibri Light"/>
              </a:rPr>
              <a:t>DECOMPOSITION (contd.)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2D0DA34-D6F6-4145-9746-B592D1BFDB64}"/>
              </a:ext>
            </a:extLst>
          </p:cNvPr>
          <p:cNvSpPr txBox="1"/>
          <p:nvPr/>
        </p:nvSpPr>
        <p:spPr>
          <a:xfrm>
            <a:off x="1000664" y="1892061"/>
            <a:ext cx="7775275" cy="16312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 algn="just">
              <a:buFont typeface="Arial"/>
              <a:buChar char="•"/>
            </a:pPr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Calibri Light"/>
                <a:cs typeface="Calibri"/>
              </a:rPr>
              <a:t>Shown is the image formed by normalizing each sector seperately:</a:t>
            </a:r>
            <a:endParaRPr lang="en-US">
              <a:solidFill>
                <a:schemeClr val="tx1">
                  <a:lumMod val="85000"/>
                  <a:lumOff val="15000"/>
                </a:schemeClr>
              </a:solidFill>
              <a:cs typeface="Calibri"/>
            </a:endParaRPr>
          </a:p>
          <a:p>
            <a:pPr marL="342900" indent="-342900" algn="just">
              <a:buFont typeface="Arial"/>
              <a:buChar char="•"/>
            </a:pPr>
            <a:endParaRPr lang="en-US" sz="2000">
              <a:solidFill>
                <a:schemeClr val="tx1">
                  <a:lumMod val="85000"/>
                  <a:lumOff val="15000"/>
                </a:schemeClr>
              </a:solidFill>
              <a:latin typeface="Calibri Light"/>
              <a:cs typeface="Calibri"/>
            </a:endParaRPr>
          </a:p>
          <a:p>
            <a:pPr marL="342900" indent="-342900" algn="just">
              <a:buFont typeface="Arial"/>
              <a:buChar char="•"/>
            </a:pPr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Calibri Light"/>
                <a:cs typeface="Calibri"/>
              </a:rPr>
              <a:t>On applying 4 gabor filters to the above normalized image, we obtain following component images:</a:t>
            </a:r>
          </a:p>
          <a:p>
            <a:pPr marL="342900" indent="-342900" algn="just">
              <a:buFont typeface="Arial"/>
              <a:buChar char="•"/>
            </a:pPr>
            <a:endParaRPr lang="en-US" sz="2000">
              <a:solidFill>
                <a:schemeClr val="tx1">
                  <a:lumMod val="85000"/>
                  <a:lumOff val="15000"/>
                </a:schemeClr>
              </a:solidFill>
              <a:latin typeface="Calibri Light"/>
              <a:cs typeface="Calibri"/>
            </a:endParaRPr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2F0D3424-1C3D-4A6F-867B-90E9F1FB85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5194" y="1797440"/>
            <a:ext cx="1954782" cy="1926027"/>
          </a:xfrm>
          <a:prstGeom prst="rect">
            <a:avLst/>
          </a:prstGeom>
        </p:spPr>
      </p:pic>
      <p:pic>
        <p:nvPicPr>
          <p:cNvPr id="11" name="Picture 11">
            <a:extLst>
              <a:ext uri="{FF2B5EF4-FFF2-40B4-BE49-F238E27FC236}">
                <a16:creationId xmlns:a16="http://schemas.microsoft.com/office/drawing/2014/main" id="{49098FC9-AB17-42BF-9CBF-EE7D0EDAEA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8455" y="4078586"/>
            <a:ext cx="1763204" cy="1777581"/>
          </a:xfrm>
          <a:prstGeom prst="rect">
            <a:avLst/>
          </a:prstGeom>
        </p:spPr>
      </p:pic>
      <p:pic>
        <p:nvPicPr>
          <p:cNvPr id="12" name="Picture 12">
            <a:extLst>
              <a:ext uri="{FF2B5EF4-FFF2-40B4-BE49-F238E27FC236}">
                <a16:creationId xmlns:a16="http://schemas.microsoft.com/office/drawing/2014/main" id="{E432374A-0B65-4EC6-8E11-7ABABE1AC7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6380" y="4078587"/>
            <a:ext cx="1763204" cy="1777582"/>
          </a:xfrm>
          <a:prstGeom prst="rect">
            <a:avLst/>
          </a:prstGeom>
        </p:spPr>
      </p:pic>
      <p:pic>
        <p:nvPicPr>
          <p:cNvPr id="13" name="Picture 13">
            <a:extLst>
              <a:ext uri="{FF2B5EF4-FFF2-40B4-BE49-F238E27FC236}">
                <a16:creationId xmlns:a16="http://schemas.microsoft.com/office/drawing/2014/main" id="{77E581D2-B60B-492F-838A-54E84DBE61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82673" y="4078587"/>
            <a:ext cx="1772729" cy="1763204"/>
          </a:xfrm>
          <a:prstGeom prst="rect">
            <a:avLst/>
          </a:prstGeom>
        </p:spPr>
      </p:pic>
      <p:pic>
        <p:nvPicPr>
          <p:cNvPr id="14" name="Picture 14" descr="A picture containing text&#10;&#10;Description automatically generated">
            <a:extLst>
              <a:ext uri="{FF2B5EF4-FFF2-40B4-BE49-F238E27FC236}">
                <a16:creationId xmlns:a16="http://schemas.microsoft.com/office/drawing/2014/main" id="{D3BFA93D-5B8D-4D10-A858-174CF369918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42484" y="4083440"/>
            <a:ext cx="1772729" cy="1753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9007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FC74A-DD8F-4526-A6B7-3DBBCC9DB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  <a:cs typeface="Calibri Light"/>
              </a:rPr>
              <a:t>FEATURE VECTOR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2D0DA34-D6F6-4145-9746-B592D1BFDB64}"/>
              </a:ext>
            </a:extLst>
          </p:cNvPr>
          <p:cNvSpPr txBox="1"/>
          <p:nvPr/>
        </p:nvSpPr>
        <p:spPr>
          <a:xfrm>
            <a:off x="1000664" y="1892061"/>
            <a:ext cx="10276935" cy="212365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 algn="just">
              <a:buFont typeface="Arial"/>
              <a:buChar char="•"/>
            </a:pPr>
            <a:r>
              <a:rPr lang="en-US" sz="2200">
                <a:solidFill>
                  <a:schemeClr val="tx1">
                    <a:lumMod val="85000"/>
                    <a:lumOff val="15000"/>
                  </a:schemeClr>
                </a:solidFill>
                <a:latin typeface="Calibri Light"/>
                <a:cs typeface="Calibri"/>
              </a:rPr>
              <a:t>In each component image, ridges and furrows parallel to the corresponding filter direction exhibit higher variation; whereas others are diminished.</a:t>
            </a:r>
            <a:endParaRPr lang="en-US"/>
          </a:p>
          <a:p>
            <a:pPr marL="342900" indent="-342900" algn="just">
              <a:buFont typeface="Arial"/>
              <a:buChar char="•"/>
            </a:pPr>
            <a:endParaRPr lang="en-US" sz="2200">
              <a:solidFill>
                <a:schemeClr val="tx1">
                  <a:lumMod val="85000"/>
                  <a:lumOff val="15000"/>
                </a:schemeClr>
              </a:solidFill>
              <a:latin typeface="Calibri Light"/>
              <a:cs typeface="Calibri"/>
            </a:endParaRPr>
          </a:p>
          <a:p>
            <a:pPr marL="342900" indent="-342900" algn="just">
              <a:buFont typeface="Arial"/>
              <a:buChar char="•"/>
            </a:pPr>
            <a:r>
              <a:rPr lang="en-US" sz="2200">
                <a:solidFill>
                  <a:schemeClr val="tx1">
                    <a:lumMod val="85000"/>
                    <a:lumOff val="15000"/>
                  </a:schemeClr>
                </a:solidFill>
                <a:latin typeface="Calibri Light"/>
                <a:cs typeface="Calibri"/>
              </a:rPr>
              <a:t>These variations can be captured by the standard deviation of grayscale values.</a:t>
            </a:r>
          </a:p>
          <a:p>
            <a:pPr marL="342900" indent="-342900" algn="just">
              <a:buFont typeface="Arial"/>
              <a:buChar char="•"/>
            </a:pPr>
            <a:endParaRPr lang="en-US" sz="2200">
              <a:solidFill>
                <a:schemeClr val="tx1">
                  <a:lumMod val="85000"/>
                  <a:lumOff val="15000"/>
                </a:schemeClr>
              </a:solidFill>
              <a:latin typeface="Calibri Light"/>
              <a:cs typeface="Calibri"/>
            </a:endParaRPr>
          </a:p>
          <a:p>
            <a:pPr marL="342900" indent="-342900" algn="just">
              <a:buFont typeface="Arial"/>
              <a:buChar char="•"/>
            </a:pPr>
            <a:r>
              <a:rPr lang="en-US" sz="2200">
                <a:solidFill>
                  <a:schemeClr val="tx1">
                    <a:lumMod val="85000"/>
                    <a:lumOff val="15000"/>
                  </a:schemeClr>
                </a:solidFill>
                <a:latin typeface="Calibri Light"/>
                <a:cs typeface="Calibri"/>
              </a:rPr>
              <a:t>The standard deviation within the sectors define the feature vector.</a:t>
            </a:r>
          </a:p>
        </p:txBody>
      </p:sp>
    </p:spTree>
    <p:extLst>
      <p:ext uri="{BB962C8B-B14F-4D97-AF65-F5344CB8AC3E}">
        <p14:creationId xmlns:p14="http://schemas.microsoft.com/office/powerpoint/2010/main" val="30943007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FC74A-DD8F-4526-A6B7-3DBBCC9DB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  <a:cs typeface="Calibri Light"/>
              </a:rPr>
              <a:t>FEATURE VECTOR (contd.)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2D0DA34-D6F6-4145-9746-B592D1BFDB64}"/>
              </a:ext>
            </a:extLst>
          </p:cNvPr>
          <p:cNvSpPr txBox="1"/>
          <p:nvPr/>
        </p:nvSpPr>
        <p:spPr>
          <a:xfrm>
            <a:off x="1000664" y="1892061"/>
            <a:ext cx="10276935" cy="379591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200">
                <a:solidFill>
                  <a:schemeClr val="tx1">
                    <a:lumMod val="85000"/>
                    <a:lumOff val="15000"/>
                  </a:schemeClr>
                </a:solidFill>
                <a:latin typeface="Calibri Light"/>
                <a:cs typeface="Calibri"/>
              </a:rPr>
              <a:t>Let C</a:t>
            </a:r>
            <a:r>
              <a:rPr lang="en-US" sz="2200" baseline="-25000">
                <a:solidFill>
                  <a:schemeClr val="tx1">
                    <a:lumMod val="85000"/>
                    <a:lumOff val="15000"/>
                  </a:schemeClr>
                </a:solidFill>
                <a:latin typeface="Calibri Light"/>
                <a:cs typeface="Calibri"/>
              </a:rPr>
              <a:t>iα</a:t>
            </a:r>
            <a:r>
              <a:rPr lang="en-US" sz="2200">
                <a:solidFill>
                  <a:schemeClr val="tx1">
                    <a:lumMod val="85000"/>
                    <a:lumOff val="15000"/>
                  </a:schemeClr>
                </a:solidFill>
                <a:latin typeface="Calibri Light"/>
                <a:cs typeface="Calibri"/>
              </a:rPr>
              <a:t>(x,y) be the component image corresponding to </a:t>
            </a:r>
            <a:r>
              <a:rPr lang="en-US" sz="2200">
                <a:solidFill>
                  <a:schemeClr val="tx1">
                    <a:lumMod val="85000"/>
                    <a:lumOff val="15000"/>
                  </a:schemeClr>
                </a:solidFill>
                <a:latin typeface="Calibri Light"/>
                <a:cs typeface="Calibri Light"/>
              </a:rPr>
              <a:t>α for sector S</a:t>
            </a:r>
            <a:r>
              <a:rPr lang="en-US" sz="2200" baseline="-25000">
                <a:solidFill>
                  <a:schemeClr val="tx1">
                    <a:lumMod val="85000"/>
                    <a:lumOff val="15000"/>
                  </a:schemeClr>
                </a:solidFill>
                <a:latin typeface="Calibri Light"/>
                <a:cs typeface="Calibri Light"/>
              </a:rPr>
              <a:t>i</a:t>
            </a:r>
            <a:endParaRPr lang="en-US" sz="2200">
              <a:solidFill>
                <a:schemeClr val="tx1">
                  <a:lumMod val="85000"/>
                  <a:lumOff val="15000"/>
                </a:schemeClr>
              </a:solidFill>
              <a:latin typeface="Calibri Light"/>
              <a:cs typeface="Calibri"/>
            </a:endParaRPr>
          </a:p>
          <a:p>
            <a:endParaRPr lang="en-US" sz="2200" baseline="-25000">
              <a:solidFill>
                <a:schemeClr val="tx1">
                  <a:lumMod val="85000"/>
                  <a:lumOff val="15000"/>
                </a:schemeClr>
              </a:solidFill>
              <a:latin typeface="Calibri Light"/>
              <a:cs typeface="Calibri Light"/>
            </a:endParaRPr>
          </a:p>
          <a:p>
            <a:pPr marL="342900" indent="-342900">
              <a:buFont typeface="Arial"/>
              <a:buChar char="•"/>
            </a:pPr>
            <a:r>
              <a:rPr lang="en-US" sz="2200">
                <a:solidFill>
                  <a:schemeClr val="tx1">
                    <a:lumMod val="85000"/>
                    <a:lumOff val="15000"/>
                  </a:schemeClr>
                </a:solidFill>
                <a:latin typeface="Calibri Light"/>
                <a:cs typeface="Calibri Light"/>
              </a:rPr>
              <a:t>For all i in [0,1, …,47] and α  in [0, 45, 90, 135], a feature is the standard deviation F</a:t>
            </a:r>
            <a:r>
              <a:rPr lang="en-US" sz="2200" baseline="-25000">
                <a:solidFill>
                  <a:schemeClr val="tx1">
                    <a:lumMod val="85000"/>
                    <a:lumOff val="15000"/>
                  </a:schemeClr>
                </a:solidFill>
                <a:latin typeface="Calibri Light"/>
                <a:cs typeface="Calibri Light"/>
              </a:rPr>
              <a:t>iα</a:t>
            </a:r>
            <a:r>
              <a:rPr lang="en-US" sz="2200">
                <a:solidFill>
                  <a:schemeClr val="tx1">
                    <a:lumMod val="85000"/>
                    <a:lumOff val="15000"/>
                  </a:schemeClr>
                </a:solidFill>
                <a:latin typeface="Calibri Light"/>
                <a:cs typeface="Calibri Light"/>
              </a:rPr>
              <a:t> defined as:</a:t>
            </a:r>
          </a:p>
          <a:p>
            <a:pPr algn="ctr"/>
            <a:r>
              <a:rPr lang="en-US" sz="2200">
                <a:solidFill>
                  <a:schemeClr val="tx1">
                    <a:lumMod val="85000"/>
                    <a:lumOff val="15000"/>
                  </a:schemeClr>
                </a:solidFill>
                <a:latin typeface="Calibri Light"/>
                <a:cs typeface="Calibri Light"/>
              </a:rPr>
              <a:t>F</a:t>
            </a:r>
            <a:r>
              <a:rPr lang="en-US" sz="2200" baseline="-25000">
                <a:solidFill>
                  <a:schemeClr val="tx1">
                    <a:lumMod val="85000"/>
                    <a:lumOff val="15000"/>
                  </a:schemeClr>
                </a:solidFill>
                <a:latin typeface="Calibri Light"/>
                <a:cs typeface="Calibri Light"/>
              </a:rPr>
              <a:t>iα</a:t>
            </a:r>
            <a:r>
              <a:rPr lang="en-US" sz="2200">
                <a:solidFill>
                  <a:schemeClr val="tx1">
                    <a:lumMod val="85000"/>
                    <a:lumOff val="15000"/>
                  </a:schemeClr>
                </a:solidFill>
                <a:latin typeface="Calibri Light"/>
                <a:cs typeface="Calibri Light"/>
              </a:rPr>
              <a:t> = (Σ(C</a:t>
            </a:r>
            <a:r>
              <a:rPr lang="en-US" sz="2200" baseline="-25000">
                <a:solidFill>
                  <a:schemeClr val="tx1">
                    <a:lumMod val="85000"/>
                    <a:lumOff val="15000"/>
                  </a:schemeClr>
                </a:solidFill>
                <a:latin typeface="Calibri Light"/>
                <a:cs typeface="Calibri Light"/>
              </a:rPr>
              <a:t>iα</a:t>
            </a:r>
            <a:r>
              <a:rPr lang="en-US" sz="2200">
                <a:solidFill>
                  <a:schemeClr val="tx1">
                    <a:lumMod val="85000"/>
                    <a:lumOff val="15000"/>
                  </a:schemeClr>
                </a:solidFill>
                <a:latin typeface="Calibri Light"/>
                <a:cs typeface="Calibri Light"/>
              </a:rPr>
              <a:t>(x,y) - M</a:t>
            </a:r>
            <a:r>
              <a:rPr lang="en-US" sz="2200" baseline="-25000">
                <a:solidFill>
                  <a:schemeClr val="tx1">
                    <a:lumMod val="85000"/>
                    <a:lumOff val="15000"/>
                  </a:schemeClr>
                </a:solidFill>
                <a:latin typeface="Calibri Light"/>
                <a:cs typeface="Calibri Light"/>
              </a:rPr>
              <a:t>iα</a:t>
            </a:r>
            <a:r>
              <a:rPr lang="en-US" sz="2200">
                <a:solidFill>
                  <a:schemeClr val="tx1">
                    <a:lumMod val="85000"/>
                    <a:lumOff val="15000"/>
                  </a:schemeClr>
                </a:solidFill>
                <a:latin typeface="Calibri Light"/>
                <a:cs typeface="Calibri Light"/>
              </a:rPr>
              <a:t>)</a:t>
            </a:r>
            <a:r>
              <a:rPr lang="en-US" sz="2200" baseline="30000">
                <a:solidFill>
                  <a:schemeClr val="tx1">
                    <a:lumMod val="85000"/>
                    <a:lumOff val="15000"/>
                  </a:schemeClr>
                </a:solidFill>
                <a:latin typeface="Calibri Light"/>
                <a:cs typeface="Calibri Light"/>
              </a:rPr>
              <a:t>2</a:t>
            </a:r>
            <a:r>
              <a:rPr lang="en-US" sz="2200">
                <a:solidFill>
                  <a:schemeClr val="tx1">
                    <a:lumMod val="85000"/>
                    <a:lumOff val="15000"/>
                  </a:schemeClr>
                </a:solidFill>
                <a:latin typeface="Calibri Light"/>
                <a:cs typeface="Calibri Light"/>
              </a:rPr>
              <a:t>)</a:t>
            </a:r>
            <a:r>
              <a:rPr lang="en-US" sz="2200" baseline="30000">
                <a:solidFill>
                  <a:schemeClr val="tx1">
                    <a:lumMod val="85000"/>
                    <a:lumOff val="15000"/>
                  </a:schemeClr>
                </a:solidFill>
                <a:latin typeface="Calibri Light"/>
                <a:cs typeface="Calibri Light"/>
              </a:rPr>
              <a:t>0.5</a:t>
            </a:r>
          </a:p>
          <a:p>
            <a:pPr algn="ctr"/>
            <a:endParaRPr lang="en-US" sz="2200" baseline="30000">
              <a:solidFill>
                <a:schemeClr val="tx1">
                  <a:lumMod val="85000"/>
                  <a:lumOff val="15000"/>
                </a:schemeClr>
              </a:solidFill>
              <a:latin typeface="Calibri Light"/>
              <a:cs typeface="Calibri Light"/>
            </a:endParaRPr>
          </a:p>
          <a:p>
            <a:pPr marL="342900" indent="-342900">
              <a:buFont typeface="Arial"/>
              <a:buChar char="•"/>
            </a:pPr>
            <a:r>
              <a:rPr lang="en-US" sz="2200">
                <a:solidFill>
                  <a:schemeClr val="tx1">
                    <a:lumMod val="85000"/>
                    <a:lumOff val="15000"/>
                  </a:schemeClr>
                </a:solidFill>
                <a:latin typeface="Calibri Light"/>
                <a:cs typeface="Calibri Light"/>
              </a:rPr>
              <a:t>The summation is done over all the pixels in S</a:t>
            </a:r>
            <a:r>
              <a:rPr lang="en-US" sz="2200" baseline="-25000">
                <a:solidFill>
                  <a:schemeClr val="tx1">
                    <a:lumMod val="85000"/>
                    <a:lumOff val="15000"/>
                  </a:schemeClr>
                </a:solidFill>
                <a:latin typeface="Calibri Light"/>
                <a:cs typeface="Calibri Light"/>
              </a:rPr>
              <a:t>i</a:t>
            </a:r>
            <a:r>
              <a:rPr lang="en-US" sz="2200">
                <a:solidFill>
                  <a:schemeClr val="tx1">
                    <a:lumMod val="85000"/>
                    <a:lumOff val="15000"/>
                  </a:schemeClr>
                </a:solidFill>
                <a:latin typeface="Calibri Light"/>
                <a:cs typeface="Calibri Light"/>
              </a:rPr>
              <a:t>.</a:t>
            </a:r>
          </a:p>
          <a:p>
            <a:pPr marL="342900" indent="-342900">
              <a:buFont typeface="Arial"/>
              <a:buChar char="•"/>
            </a:pPr>
            <a:endParaRPr lang="en-US" sz="2200">
              <a:solidFill>
                <a:schemeClr val="tx1">
                  <a:lumMod val="85000"/>
                  <a:lumOff val="15000"/>
                </a:schemeClr>
              </a:solidFill>
              <a:latin typeface="Calibri Light"/>
              <a:cs typeface="Calibri Light"/>
            </a:endParaRPr>
          </a:p>
          <a:p>
            <a:pPr marL="342900" indent="-342900">
              <a:buFont typeface="Arial"/>
              <a:buChar char="•"/>
            </a:pPr>
            <a:r>
              <a:rPr lang="en-US" sz="2200">
                <a:solidFill>
                  <a:schemeClr val="tx1">
                    <a:lumMod val="85000"/>
                    <a:lumOff val="15000"/>
                  </a:schemeClr>
                </a:solidFill>
                <a:latin typeface="Calibri Light"/>
                <a:cs typeface="Calibri Light"/>
              </a:rPr>
              <a:t>M</a:t>
            </a:r>
            <a:r>
              <a:rPr lang="en-US" sz="2200" baseline="-25000">
                <a:solidFill>
                  <a:schemeClr val="tx1">
                    <a:lumMod val="85000"/>
                    <a:lumOff val="15000"/>
                  </a:schemeClr>
                </a:solidFill>
                <a:latin typeface="Calibri Light"/>
                <a:cs typeface="Calibri Light"/>
              </a:rPr>
              <a:t>iα </a:t>
            </a:r>
            <a:r>
              <a:rPr lang="en-US" sz="2200">
                <a:solidFill>
                  <a:schemeClr val="tx1">
                    <a:lumMod val="85000"/>
                    <a:lumOff val="15000"/>
                  </a:schemeClr>
                </a:solidFill>
                <a:latin typeface="Calibri Light"/>
                <a:cs typeface="Calibri Light"/>
              </a:rPr>
              <a:t>is the mean of the pixel values in C</a:t>
            </a:r>
            <a:r>
              <a:rPr lang="en-US" sz="2200" baseline="-25000">
                <a:solidFill>
                  <a:schemeClr val="tx1">
                    <a:lumMod val="85000"/>
                    <a:lumOff val="15000"/>
                  </a:schemeClr>
                </a:solidFill>
                <a:latin typeface="Calibri Light"/>
                <a:cs typeface="Calibri Light"/>
              </a:rPr>
              <a:t>iα</a:t>
            </a:r>
            <a:r>
              <a:rPr lang="en-US" sz="2200">
                <a:solidFill>
                  <a:schemeClr val="tx1">
                    <a:lumMod val="85000"/>
                    <a:lumOff val="15000"/>
                  </a:schemeClr>
                </a:solidFill>
                <a:latin typeface="Calibri Light"/>
                <a:cs typeface="Calibri Light"/>
              </a:rPr>
              <a:t>(x,y).</a:t>
            </a:r>
          </a:p>
          <a:p>
            <a:pPr marL="342900" indent="-342900">
              <a:buFont typeface="Arial"/>
              <a:buChar char="•"/>
            </a:pPr>
            <a:endParaRPr lang="en-US" sz="2200">
              <a:solidFill>
                <a:schemeClr val="tx1">
                  <a:lumMod val="85000"/>
                  <a:lumOff val="15000"/>
                </a:schemeClr>
              </a:solidFill>
              <a:latin typeface="Calibri Light"/>
              <a:cs typeface="Calibri Light"/>
            </a:endParaRPr>
          </a:p>
          <a:p>
            <a:pPr marL="342900" indent="-342900">
              <a:buFont typeface="Arial"/>
              <a:buChar char="•"/>
            </a:pPr>
            <a:r>
              <a:rPr lang="en-US" sz="2200">
                <a:solidFill>
                  <a:schemeClr val="tx1">
                    <a:lumMod val="85000"/>
                    <a:lumOff val="15000"/>
                  </a:schemeClr>
                </a:solidFill>
                <a:latin typeface="Calibri Light"/>
                <a:cs typeface="Calibri Light"/>
              </a:rPr>
              <a:t>This gives us a 192- dimensional feature vector.</a:t>
            </a:r>
          </a:p>
          <a:p>
            <a:pPr marL="342900" indent="-342900">
              <a:buFont typeface="Arial"/>
              <a:buChar char="•"/>
            </a:pPr>
            <a:endParaRPr lang="en-US" sz="2000" baseline="30000">
              <a:solidFill>
                <a:schemeClr val="tx1">
                  <a:lumMod val="85000"/>
                  <a:lumOff val="15000"/>
                </a:schemeClr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5999756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5F0AC6E0-EFFF-42E8-8698-D80BECF71CBE}"/>
              </a:ext>
            </a:extLst>
          </p:cNvPr>
          <p:cNvSpPr txBox="1">
            <a:spLocks/>
          </p:cNvSpPr>
          <p:nvPr/>
        </p:nvSpPr>
        <p:spPr>
          <a:xfrm>
            <a:off x="492370" y="605896"/>
            <a:ext cx="3084844" cy="56462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3600">
                <a:solidFill>
                  <a:srgbClr val="FFFFFF"/>
                </a:solidFill>
              </a:rPr>
              <a:t>TWO STAGE </a:t>
            </a:r>
          </a:p>
          <a:p>
            <a:pPr>
              <a:spcAft>
                <a:spcPts val="600"/>
              </a:spcAft>
            </a:pPr>
            <a:r>
              <a:rPr lang="en-US" sz="3600">
                <a:solidFill>
                  <a:srgbClr val="FFFFFF"/>
                </a:solidFill>
              </a:rPr>
              <a:t>CLASSIFIER</a:t>
            </a:r>
          </a:p>
          <a:p>
            <a:pPr>
              <a:spcAft>
                <a:spcPts val="600"/>
              </a:spcAft>
            </a:pPr>
            <a:endParaRPr lang="en-US" sz="3600">
              <a:solidFill>
                <a:srgbClr val="FFFFFF"/>
              </a:solidFill>
            </a:endParaRPr>
          </a:p>
        </p:txBody>
      </p:sp>
      <p:sp>
        <p:nvSpPr>
          <p:cNvPr id="17" name="Rectangle 2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F07610-AC1D-4D8E-A6E9-039BF56D1F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2016" y="605896"/>
            <a:ext cx="6413663" cy="5646208"/>
          </a:xfrm>
        </p:spPr>
        <p:txBody>
          <a:bodyPr vert="horz" lIns="0" tIns="45720" rIns="0" bIns="45720" rtlCol="0" anchor="ctr">
            <a:normAutofit/>
          </a:bodyPr>
          <a:lstStyle/>
          <a:p>
            <a:pPr marL="342900" indent="-342900" algn="just">
              <a:lnSpc>
                <a:spcPct val="150000"/>
              </a:lnSpc>
              <a:buFont typeface="Calibri" panose="020F0502020204030204" pitchFamily="34" charset="0"/>
              <a:buChar char="•"/>
            </a:pPr>
            <a:r>
              <a:rPr lang="en-US" sz="2200">
                <a:solidFill>
                  <a:schemeClr val="tx1"/>
                </a:solidFill>
                <a:latin typeface="Calibri Light"/>
                <a:cs typeface="Calibri Light"/>
              </a:rPr>
              <a:t>The five-class problem is decomposed into 10 two-class problems.</a:t>
            </a:r>
            <a:endParaRPr lang="en-US">
              <a:solidFill>
                <a:schemeClr val="tx1"/>
              </a:solidFill>
              <a:cs typeface="Calibri"/>
            </a:endParaRPr>
          </a:p>
          <a:p>
            <a:pPr marL="342900" indent="-342900" algn="just">
              <a:lnSpc>
                <a:spcPct val="150000"/>
              </a:lnSpc>
              <a:buFont typeface="Calibri" panose="020F0502020204030204" pitchFamily="34" charset="0"/>
              <a:buChar char="•"/>
            </a:pPr>
            <a:r>
              <a:rPr lang="en-US" sz="2200">
                <a:solidFill>
                  <a:schemeClr val="tx1"/>
                </a:solidFill>
                <a:latin typeface="Calibri Light"/>
                <a:cs typeface="Calibri Light"/>
              </a:rPr>
              <a:t>We use a two-stage classifier for fingerprint classification.</a:t>
            </a:r>
          </a:p>
          <a:p>
            <a:pPr marL="342900" indent="-342900" algn="just">
              <a:lnSpc>
                <a:spcPct val="150000"/>
              </a:lnSpc>
              <a:buFont typeface="Calibri" panose="020F0502020204030204" pitchFamily="34" charset="0"/>
              <a:buChar char="•"/>
            </a:pPr>
            <a:r>
              <a:rPr lang="en-US" sz="2200">
                <a:solidFill>
                  <a:schemeClr val="tx1"/>
                </a:solidFill>
                <a:latin typeface="Calibri Light"/>
                <a:cs typeface="Calibri Light"/>
              </a:rPr>
              <a:t>The first stage uses a KNN classifier to find the two most probable classes for a given input pattern.</a:t>
            </a:r>
          </a:p>
          <a:p>
            <a:pPr marL="342900" indent="-342900" algn="just">
              <a:lnSpc>
                <a:spcPct val="150000"/>
              </a:lnSpc>
              <a:buFont typeface="Calibri" panose="020F0502020204030204" pitchFamily="34" charset="0"/>
              <a:buChar char="•"/>
            </a:pPr>
            <a:r>
              <a:rPr lang="en-US" sz="2200">
                <a:solidFill>
                  <a:schemeClr val="tx1"/>
                </a:solidFill>
                <a:latin typeface="Calibri Light"/>
                <a:cs typeface="Calibri Light"/>
              </a:rPr>
              <a:t>In the second stage classifier, a set of 10 (</a:t>
            </a:r>
            <a:r>
              <a:rPr lang="en-US" sz="2200" baseline="30000">
                <a:solidFill>
                  <a:schemeClr val="tx1"/>
                </a:solidFill>
                <a:latin typeface="Calibri Light"/>
                <a:cs typeface="Calibri Light"/>
              </a:rPr>
              <a:t>5</a:t>
            </a:r>
            <a:r>
              <a:rPr lang="en-US" sz="2200">
                <a:solidFill>
                  <a:schemeClr val="tx1"/>
                </a:solidFill>
                <a:latin typeface="Calibri Light"/>
                <a:cs typeface="Calibri Light"/>
              </a:rPr>
              <a:t>C</a:t>
            </a:r>
            <a:r>
              <a:rPr lang="en-US" sz="2200" baseline="-25000">
                <a:solidFill>
                  <a:schemeClr val="tx1"/>
                </a:solidFill>
                <a:latin typeface="Calibri Light"/>
                <a:cs typeface="Calibri Light"/>
              </a:rPr>
              <a:t>2</a:t>
            </a:r>
            <a:r>
              <a:rPr lang="en-US" sz="2200">
                <a:solidFill>
                  <a:schemeClr val="tx1"/>
                </a:solidFill>
                <a:latin typeface="Calibri Light"/>
                <a:cs typeface="Calibri Light"/>
              </a:rPr>
              <a:t>) neural networks are trained to solve the 10 different 2 class problems.</a:t>
            </a:r>
          </a:p>
        </p:txBody>
      </p:sp>
    </p:spTree>
    <p:extLst>
      <p:ext uri="{BB962C8B-B14F-4D97-AF65-F5344CB8AC3E}">
        <p14:creationId xmlns:p14="http://schemas.microsoft.com/office/powerpoint/2010/main" val="34487222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0">
            <a:extLst>
              <a:ext uri="{FF2B5EF4-FFF2-40B4-BE49-F238E27FC236}">
                <a16:creationId xmlns:a16="http://schemas.microsoft.com/office/drawing/2014/main" id="{27A23741-C8CC-49EF-950D-A0B72BACD6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2">
            <a:extLst>
              <a:ext uri="{FF2B5EF4-FFF2-40B4-BE49-F238E27FC236}">
                <a16:creationId xmlns:a16="http://schemas.microsoft.com/office/drawing/2014/main" id="{04E823DD-C233-455F-9FF9-40C20F5D16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FFC74A-DD8F-4526-A6B7-3DBBCC9DB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483" y="1652647"/>
            <a:ext cx="3084844" cy="2103875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chemeClr val="bg1"/>
                </a:solidFill>
                <a:ea typeface="+mj-lt"/>
                <a:cs typeface="+mj-lt"/>
              </a:rPr>
              <a:t>DATASET DESCRIPTION</a:t>
            </a:r>
          </a:p>
        </p:txBody>
      </p:sp>
      <p:sp>
        <p:nvSpPr>
          <p:cNvPr id="26" name="Rectangle 14">
            <a:extLst>
              <a:ext uri="{FF2B5EF4-FFF2-40B4-BE49-F238E27FC236}">
                <a16:creationId xmlns:a16="http://schemas.microsoft.com/office/drawing/2014/main" id="{83CF00AF-6C1D-4FC6-89F3-121ED766AB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2FD93C-6B43-48E6-B002-E9BA846CDA00}"/>
              </a:ext>
            </a:extLst>
          </p:cNvPr>
          <p:cNvSpPr txBox="1"/>
          <p:nvPr/>
        </p:nvSpPr>
        <p:spPr>
          <a:xfrm>
            <a:off x="4595004" y="1719533"/>
            <a:ext cx="7257691" cy="25790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/>
              <a:buChar char="•"/>
            </a:pPr>
            <a:r>
              <a:rPr lang="en-US" sz="2200">
                <a:latin typeface="Calibri Light"/>
                <a:ea typeface="+mn-lt"/>
                <a:cs typeface="+mn-lt"/>
              </a:rPr>
              <a:t>The dataset used was </a:t>
            </a:r>
            <a:r>
              <a:rPr lang="en-US" sz="2200">
                <a:latin typeface="Calibri Light"/>
                <a:cs typeface="Calibri Light"/>
              </a:rPr>
              <a:t>NIST 8-Bit Gray Scale Images of Fingerprint Image Groups (FIGS).</a:t>
            </a:r>
            <a:endParaRPr lang="en-US"/>
          </a:p>
          <a:p>
            <a:pPr marL="342900" indent="-342900" algn="just">
              <a:lnSpc>
                <a:spcPct val="150000"/>
              </a:lnSpc>
              <a:buFont typeface="Arial"/>
              <a:buChar char="•"/>
            </a:pPr>
            <a:r>
              <a:rPr lang="en-US" sz="2200">
                <a:latin typeface="Calibri Light"/>
                <a:ea typeface="+mn-lt"/>
                <a:cs typeface="Calibri Light"/>
              </a:rPr>
              <a:t>The dataset consists of 800 images of each class (arch, left loop, right loop, whorl, tented arch).</a:t>
            </a:r>
          </a:p>
          <a:p>
            <a:pPr marL="342900" indent="-342900" algn="just">
              <a:lnSpc>
                <a:spcPct val="150000"/>
              </a:lnSpc>
              <a:buFont typeface="Arial"/>
              <a:buChar char="•"/>
            </a:pPr>
            <a:r>
              <a:rPr lang="en-US" sz="2200">
                <a:latin typeface="Calibri Light"/>
                <a:ea typeface="+mn-lt"/>
                <a:cs typeface="Calibri Light"/>
              </a:rPr>
              <a:t>Each image is a 512 x 512 PNG image.</a:t>
            </a:r>
            <a:endParaRPr lang="en-US" sz="2200">
              <a:latin typeface="Calibri Light"/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392329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904CA-4DEB-4B5D-BC30-D0AB2EA5C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RESULTS</a:t>
            </a: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D62FAA-72F2-462A-BCD9-EED84EFF7D94}"/>
              </a:ext>
            </a:extLst>
          </p:cNvPr>
          <p:cNvSpPr txBox="1"/>
          <p:nvPr/>
        </p:nvSpPr>
        <p:spPr>
          <a:xfrm>
            <a:off x="1000664" y="1892061"/>
            <a:ext cx="10276935" cy="15633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/>
              <a:buChar char="•"/>
            </a:pPr>
            <a:r>
              <a:rPr lang="en-US" sz="2200">
                <a:solidFill>
                  <a:schemeClr val="tx1">
                    <a:lumMod val="85000"/>
                    <a:lumOff val="15000"/>
                  </a:schemeClr>
                </a:solidFill>
                <a:latin typeface="Calibri Light"/>
                <a:cs typeface="Calibri"/>
              </a:rPr>
              <a:t>After the first stage of the classifier (KNN), accuracy is 39.59%</a:t>
            </a:r>
            <a:endParaRPr lang="en-US"/>
          </a:p>
          <a:p>
            <a:pPr marL="342900" indent="-342900" algn="just">
              <a:lnSpc>
                <a:spcPct val="150000"/>
              </a:lnSpc>
              <a:buFont typeface="Arial"/>
              <a:buChar char="•"/>
            </a:pPr>
            <a:r>
              <a:rPr lang="en-US" sz="2200">
                <a:solidFill>
                  <a:schemeClr val="tx1">
                    <a:lumMod val="85000"/>
                    <a:lumOff val="15000"/>
                  </a:schemeClr>
                </a:solidFill>
                <a:latin typeface="Calibri Light"/>
                <a:cs typeface="Calibri"/>
              </a:rPr>
              <a:t>After the second stage of classification (10 neural networks), the final accuracy is 23.68%.</a:t>
            </a:r>
            <a:endParaRPr lang="en-US" sz="2200" dirty="0">
              <a:solidFill>
                <a:schemeClr val="tx1">
                  <a:lumMod val="85000"/>
                  <a:lumOff val="15000"/>
                </a:schemeClr>
              </a:solidFill>
              <a:latin typeface="Calibri Light"/>
              <a:cs typeface="Calibri"/>
            </a:endParaRP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F6896990-49EA-4618-B99B-EE2E849914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7749799"/>
              </p:ext>
            </p:extLst>
          </p:nvPr>
        </p:nvGraphicFramePr>
        <p:xfrm>
          <a:off x="2012830" y="3493698"/>
          <a:ext cx="8375630" cy="2682240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1676305">
                  <a:extLst>
                    <a:ext uri="{9D8B030D-6E8A-4147-A177-3AD203B41FA5}">
                      <a16:colId xmlns:a16="http://schemas.microsoft.com/office/drawing/2014/main" val="2701907995"/>
                    </a:ext>
                  </a:extLst>
                </a:gridCol>
                <a:gridCol w="1339865">
                  <a:extLst>
                    <a:ext uri="{9D8B030D-6E8A-4147-A177-3AD203B41FA5}">
                      <a16:colId xmlns:a16="http://schemas.microsoft.com/office/drawing/2014/main" val="4078781623"/>
                    </a:ext>
                  </a:extLst>
                </a:gridCol>
                <a:gridCol w="1339865">
                  <a:extLst>
                    <a:ext uri="{9D8B030D-6E8A-4147-A177-3AD203B41FA5}">
                      <a16:colId xmlns:a16="http://schemas.microsoft.com/office/drawing/2014/main" val="3758308512"/>
                    </a:ext>
                  </a:extLst>
                </a:gridCol>
                <a:gridCol w="1339865">
                  <a:extLst>
                    <a:ext uri="{9D8B030D-6E8A-4147-A177-3AD203B41FA5}">
                      <a16:colId xmlns:a16="http://schemas.microsoft.com/office/drawing/2014/main" val="2291365358"/>
                    </a:ext>
                  </a:extLst>
                </a:gridCol>
                <a:gridCol w="1339865">
                  <a:extLst>
                    <a:ext uri="{9D8B030D-6E8A-4147-A177-3AD203B41FA5}">
                      <a16:colId xmlns:a16="http://schemas.microsoft.com/office/drawing/2014/main" val="1161456208"/>
                    </a:ext>
                  </a:extLst>
                </a:gridCol>
                <a:gridCol w="1339865">
                  <a:extLst>
                    <a:ext uri="{9D8B030D-6E8A-4147-A177-3AD203B41FA5}">
                      <a16:colId xmlns:a16="http://schemas.microsoft.com/office/drawing/2014/main" val="1004826965"/>
                    </a:ext>
                  </a:extLst>
                </a:gridCol>
              </a:tblGrid>
              <a:tr h="695103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>
                          <a:solidFill>
                            <a:schemeClr val="tx1"/>
                          </a:solidFill>
                        </a:rPr>
                        <a:t>Whorl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>
                          <a:solidFill>
                            <a:schemeClr val="tx1"/>
                          </a:solidFill>
                        </a:rPr>
                        <a:t>Left Loop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>
                          <a:solidFill>
                            <a:schemeClr val="tx1"/>
                          </a:solidFill>
                        </a:rPr>
                        <a:t>Right Loop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>
                          <a:solidFill>
                            <a:schemeClr val="tx1"/>
                          </a:solidFill>
                        </a:rPr>
                        <a:t>Arch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>
                          <a:solidFill>
                            <a:schemeClr val="tx1"/>
                          </a:solidFill>
                        </a:rPr>
                        <a:t>Tented Arch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7892053"/>
                  </a:ext>
                </a:extLst>
              </a:tr>
              <a:tr h="392885">
                <a:tc>
                  <a:txBody>
                    <a:bodyPr/>
                    <a:lstStyle/>
                    <a:p>
                      <a:r>
                        <a:rPr lang="en-US" sz="2000" b="0">
                          <a:solidFill>
                            <a:schemeClr val="tx1"/>
                          </a:solidFill>
                        </a:rPr>
                        <a:t>Whorl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5742295"/>
                  </a:ext>
                </a:extLst>
              </a:tr>
              <a:tr h="392885">
                <a:tc>
                  <a:txBody>
                    <a:bodyPr/>
                    <a:lstStyle/>
                    <a:p>
                      <a:r>
                        <a:rPr lang="en-US" sz="2000" b="0">
                          <a:solidFill>
                            <a:schemeClr val="tx1"/>
                          </a:solidFill>
                        </a:rPr>
                        <a:t>Left Loop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1979950"/>
                  </a:ext>
                </a:extLst>
              </a:tr>
              <a:tr h="392885">
                <a:tc>
                  <a:txBody>
                    <a:bodyPr/>
                    <a:lstStyle/>
                    <a:p>
                      <a:r>
                        <a:rPr lang="en-US" sz="2000" b="0">
                          <a:solidFill>
                            <a:schemeClr val="tx1"/>
                          </a:solidFill>
                        </a:rPr>
                        <a:t>Right Loop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4392059"/>
                  </a:ext>
                </a:extLst>
              </a:tr>
              <a:tr h="392885">
                <a:tc>
                  <a:txBody>
                    <a:bodyPr/>
                    <a:lstStyle/>
                    <a:p>
                      <a:r>
                        <a:rPr lang="en-US" sz="2000" b="0">
                          <a:solidFill>
                            <a:schemeClr val="tx1"/>
                          </a:solidFill>
                        </a:rPr>
                        <a:t>Arch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3215413"/>
                  </a:ext>
                </a:extLst>
              </a:tr>
              <a:tr h="392885">
                <a:tc>
                  <a:txBody>
                    <a:bodyPr/>
                    <a:lstStyle/>
                    <a:p>
                      <a:r>
                        <a:rPr lang="en-US" sz="2000" b="0">
                          <a:solidFill>
                            <a:schemeClr val="tx1"/>
                          </a:solidFill>
                        </a:rPr>
                        <a:t>Tented Arch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15216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16702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FFA1520A-1D3C-405F-AEE7-0F2EF43CB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90A6270-490E-48F6-A622-E5BA1B1738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DBA4893-047A-4913-9A32-C316A849B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D47930-0CD8-4008-9E3B-5C0AEB2E5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1" y="643467"/>
            <a:ext cx="6255026" cy="505400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8000">
                <a:solidFill>
                  <a:schemeClr val="tx1">
                    <a:lumMod val="85000"/>
                    <a:lumOff val="15000"/>
                  </a:schemeClr>
                </a:solidFill>
              </a:rPr>
              <a:t>THANK YOU</a:t>
            </a:r>
            <a:endParaRPr lang="en-US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9525C9A-1972-4836-BA7A-706C946EF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391367"/>
            <a:ext cx="0" cy="355820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C22D9B36-9BE7-472B-8808-7E0D68107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40942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A549DE7-671D-4575-AF43-858FD9998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85448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FC74A-DD8F-4526-A6B7-3DBBCC9DB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  <a:cs typeface="Calibri Light"/>
              </a:rPr>
              <a:t>PROBLEM STATEMENT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F15472-DB5E-471D-B714-6D6B9694A481}"/>
              </a:ext>
            </a:extLst>
          </p:cNvPr>
          <p:cNvSpPr txBox="1"/>
          <p:nvPr/>
        </p:nvSpPr>
        <p:spPr>
          <a:xfrm>
            <a:off x="900022" y="2064589"/>
            <a:ext cx="10276935" cy="40934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just">
              <a:buFont typeface="Arial"/>
              <a:buChar char="•"/>
            </a:pPr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Calibri Light"/>
                <a:ea typeface="+mn-lt"/>
                <a:cs typeface="+mn-lt"/>
              </a:rPr>
              <a:t>To reduce the search time and computational complexity, it is desirable to classify fingerprints in an accurate and consistent manner such that the input fingerprint needs to be matched only with a subset of the fingerprints in the database.</a:t>
            </a:r>
            <a:endParaRPr lang="en-US" sz="2000">
              <a:solidFill>
                <a:schemeClr val="tx1">
                  <a:lumMod val="85000"/>
                  <a:lumOff val="15000"/>
                </a:schemeClr>
              </a:solidFill>
              <a:latin typeface="Calibri Light"/>
              <a:cs typeface="Calibri"/>
            </a:endParaRPr>
          </a:p>
          <a:p>
            <a:pPr marL="285750" indent="-285750" algn="just">
              <a:buFont typeface="Arial"/>
              <a:buChar char="•"/>
            </a:pP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Calibri Light"/>
              <a:ea typeface="+mn-lt"/>
              <a:cs typeface="+mn-lt"/>
            </a:endParaRPr>
          </a:p>
          <a:p>
            <a:pPr marL="285750" indent="-285750" algn="just">
              <a:buFont typeface="Arial"/>
              <a:buChar char="•"/>
            </a:pPr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Calibri Light"/>
                <a:ea typeface="+mn-lt"/>
                <a:cs typeface="+mn-lt"/>
              </a:rPr>
              <a:t>Fingerprint classification is a technique used to assign a fingerprint into one of the several prespecified types already established in the literature which can provide an indexing mechanism.</a:t>
            </a:r>
            <a:endParaRPr lang="en-US" sz="2000">
              <a:solidFill>
                <a:schemeClr val="tx1">
                  <a:lumMod val="85000"/>
                  <a:lumOff val="15000"/>
                </a:schemeClr>
              </a:solidFill>
              <a:latin typeface="Calibri Light"/>
              <a:cs typeface="Calibri"/>
            </a:endParaRPr>
          </a:p>
          <a:p>
            <a:pPr marL="285750" indent="-285750" algn="just">
              <a:buFont typeface="Arial"/>
              <a:buChar char="•"/>
            </a:pP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Calibri Light"/>
              <a:ea typeface="+mn-lt"/>
              <a:cs typeface="+mn-lt"/>
            </a:endParaRPr>
          </a:p>
          <a:p>
            <a:pPr marL="285750" indent="-285750" algn="just">
              <a:buFont typeface="Arial"/>
              <a:buChar char="•"/>
            </a:pPr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Calibri Light"/>
                <a:ea typeface="+mn-lt"/>
                <a:cs typeface="+mn-lt"/>
              </a:rPr>
              <a:t>An input fingerprint is first matched at a coarse level to one of the prespecified types and then, at a finer level, it is compared to a subset of the database corresponding to that fingerprint type.</a:t>
            </a:r>
          </a:p>
          <a:p>
            <a:pPr marL="285750" indent="-285750" algn="just">
              <a:buFont typeface="Arial"/>
              <a:buChar char="•"/>
            </a:pP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Calibri Light"/>
              <a:ea typeface="+mn-lt"/>
              <a:cs typeface="+mn-lt"/>
            </a:endParaRPr>
          </a:p>
          <a:p>
            <a:pPr marL="285750" indent="-285750" algn="just">
              <a:buFont typeface="Arial"/>
              <a:buChar char="•"/>
            </a:pPr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Calibri Light"/>
                <a:ea typeface="+mn-lt"/>
                <a:cs typeface="+mn-lt"/>
              </a:rPr>
              <a:t>We classify fingerprints into five classes namely, whorl (W), right loop (R), left loop (L), arch (A), and tented arch (T).</a:t>
            </a:r>
            <a:endParaRPr lang="en-US" sz="2000">
              <a:solidFill>
                <a:schemeClr val="tx1">
                  <a:lumMod val="85000"/>
                  <a:lumOff val="15000"/>
                </a:schemeClr>
              </a:solidFill>
              <a:latin typeface="Calibri Light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97372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FC74A-DD8F-4526-A6B7-3DBBCC9DB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  <a:cs typeface="Calibri Light"/>
              </a:rPr>
              <a:t>SOLUTION PROPOSED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FAAEE2-4883-40D9-9736-C83EBD7F7004}"/>
              </a:ext>
            </a:extLst>
          </p:cNvPr>
          <p:cNvSpPr txBox="1"/>
          <p:nvPr/>
        </p:nvSpPr>
        <p:spPr>
          <a:xfrm>
            <a:off x="1000664" y="2021457"/>
            <a:ext cx="10276935" cy="255454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just">
              <a:buFont typeface="Arial"/>
              <a:buChar char="•"/>
            </a:pPr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Calibri Light"/>
                <a:ea typeface="+mn-lt"/>
                <a:cs typeface="+mn-lt"/>
              </a:rPr>
              <a:t>The paper we implemented is: "A Multichannel Approach to Fingerprint Classification"[1] by Anil K. Jain, Fellow, IEEE, Salil Prabhakar, Student Member, IEEE, and Lin Hong.</a:t>
            </a:r>
            <a:endParaRPr lang="en-US">
              <a:solidFill>
                <a:schemeClr val="tx1">
                  <a:lumMod val="85000"/>
                  <a:lumOff val="15000"/>
                </a:schemeClr>
              </a:solidFill>
              <a:latin typeface="Calibri Light"/>
              <a:cs typeface="Calibri"/>
            </a:endParaRPr>
          </a:p>
          <a:p>
            <a:pPr marL="285750" indent="-285750" algn="just">
              <a:buFont typeface="Arial"/>
              <a:buChar char="•"/>
            </a:pPr>
            <a:endParaRPr lang="en-US" sz="2000">
              <a:solidFill>
                <a:schemeClr val="tx1">
                  <a:lumMod val="85000"/>
                  <a:lumOff val="15000"/>
                </a:schemeClr>
              </a:solidFill>
              <a:latin typeface="Calibri Light"/>
              <a:ea typeface="+mn-lt"/>
              <a:cs typeface="+mn-lt"/>
            </a:endParaRPr>
          </a:p>
          <a:p>
            <a:pPr marL="285750" indent="-285750" algn="just">
              <a:buFont typeface="Arial"/>
              <a:buChar char="•"/>
            </a:pPr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Calibri Light"/>
                <a:ea typeface="+mn-lt"/>
                <a:cs typeface="+mn-lt"/>
              </a:rPr>
              <a:t>The paper proposes a fingerprint classification algorithm based on a novel representation scheme which is directly derived from local ridge structures. </a:t>
            </a:r>
            <a:endParaRPr lang="en-US" sz="2000">
              <a:solidFill>
                <a:schemeClr val="tx1">
                  <a:lumMod val="85000"/>
                  <a:lumOff val="15000"/>
                </a:schemeClr>
              </a:solidFill>
              <a:latin typeface="Calibri Light"/>
              <a:cs typeface="Calibri"/>
            </a:endParaRPr>
          </a:p>
          <a:p>
            <a:pPr marL="285750" indent="-285750" algn="just">
              <a:buFont typeface="Arial"/>
              <a:buChar char="•"/>
            </a:pPr>
            <a:endParaRPr lang="en-US" sz="2000">
              <a:solidFill>
                <a:schemeClr val="tx1">
                  <a:lumMod val="85000"/>
                  <a:lumOff val="15000"/>
                </a:schemeClr>
              </a:solidFill>
              <a:latin typeface="Calibri Light"/>
              <a:ea typeface="+mn-lt"/>
              <a:cs typeface="+mn-lt"/>
            </a:endParaRPr>
          </a:p>
          <a:p>
            <a:pPr marL="342900" indent="-342900" algn="just">
              <a:buFont typeface="Arial"/>
              <a:buChar char="•"/>
            </a:pPr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Calibri Light"/>
                <a:ea typeface="+mn-lt"/>
                <a:cs typeface="+mn-lt"/>
              </a:rPr>
              <a:t>The representation is capable of tolerating poor image quality, which is a major difficulty in fingerprint classification.</a:t>
            </a:r>
          </a:p>
        </p:txBody>
      </p:sp>
    </p:spTree>
    <p:extLst>
      <p:ext uri="{BB962C8B-B14F-4D97-AF65-F5344CB8AC3E}">
        <p14:creationId xmlns:p14="http://schemas.microsoft.com/office/powerpoint/2010/main" val="2627773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FC74A-DD8F-4526-A6B7-3DBBCC9DB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3544" y="185961"/>
            <a:ext cx="10058400" cy="1450757"/>
          </a:xfrm>
        </p:spPr>
        <p:txBody>
          <a:bodyPr/>
          <a:lstStyle/>
          <a:p>
            <a:r>
              <a:rPr lang="en-US">
                <a:solidFill>
                  <a:schemeClr val="tx1"/>
                </a:solidFill>
                <a:cs typeface="Calibri Light"/>
              </a:rPr>
              <a:t>SOLUTION </a:t>
            </a:r>
            <a:r>
              <a:rPr lang="en-US">
                <a:solidFill>
                  <a:schemeClr val="tx1"/>
                </a:solidFill>
                <a:ea typeface="+mj-lt"/>
                <a:cs typeface="+mj-lt"/>
              </a:rPr>
              <a:t>PROPOSED </a:t>
            </a:r>
            <a:r>
              <a:rPr lang="en-US">
                <a:solidFill>
                  <a:schemeClr val="tx1"/>
                </a:solidFill>
                <a:cs typeface="Calibri Light"/>
              </a:rPr>
              <a:t>(</a:t>
            </a:r>
            <a:r>
              <a:rPr lang="en-US">
                <a:solidFill>
                  <a:schemeClr val="tx1"/>
                </a:solidFill>
                <a:ea typeface="+mj-lt"/>
                <a:cs typeface="+mj-lt"/>
              </a:rPr>
              <a:t>contd.)</a:t>
            </a:r>
            <a:endParaRPr lang="en-US">
              <a:solidFill>
                <a:schemeClr val="tx1"/>
              </a:solidFill>
              <a:cs typeface="Calibri Ligh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0874A5-0ABA-4A1E-8262-17C234FAA394}"/>
              </a:ext>
            </a:extLst>
          </p:cNvPr>
          <p:cNvSpPr txBox="1"/>
          <p:nvPr/>
        </p:nvSpPr>
        <p:spPr>
          <a:xfrm>
            <a:off x="1101306" y="1820173"/>
            <a:ext cx="10075652" cy="440120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Calibri Light"/>
                <a:cs typeface="Segoe UI"/>
              </a:rPr>
              <a:t>The main steps of our classification algorithm are as follows:​</a:t>
            </a:r>
            <a:endParaRPr lang="en-US" sz="2000">
              <a:solidFill>
                <a:schemeClr val="tx1">
                  <a:lumMod val="85000"/>
                  <a:lumOff val="15000"/>
                </a:schemeClr>
              </a:solidFill>
              <a:cs typeface="Calibri" panose="020F0502020204030204"/>
            </a:endParaRPr>
          </a:p>
          <a:p>
            <a:pPr algn="just"/>
            <a:endParaRPr lang="en-US" sz="2000">
              <a:solidFill>
                <a:schemeClr val="tx1">
                  <a:lumMod val="85000"/>
                  <a:lumOff val="15000"/>
                </a:schemeClr>
              </a:solidFill>
              <a:latin typeface="Calibri Light"/>
              <a:cs typeface="Segoe UI"/>
            </a:endParaRPr>
          </a:p>
          <a:p>
            <a:pPr marL="342900" indent="-342900" algn="just">
              <a:buAutoNum type="arabicPeriod"/>
            </a:pPr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Calibri Light"/>
                <a:cs typeface="Segoe UI"/>
              </a:rPr>
              <a:t>Locate a registration point in the input image and define a spatial tessellation of the region around the registration point (sectors).​</a:t>
            </a:r>
          </a:p>
          <a:p>
            <a:pPr marL="342900" indent="-342900" algn="just">
              <a:buAutoNum type="arabicPeriod"/>
            </a:pPr>
            <a:endParaRPr lang="en-US" sz="2000">
              <a:solidFill>
                <a:schemeClr val="tx1">
                  <a:lumMod val="85000"/>
                  <a:lumOff val="15000"/>
                </a:schemeClr>
              </a:solidFill>
              <a:latin typeface="Calibri Light"/>
              <a:cs typeface="Segoe UI"/>
            </a:endParaRPr>
          </a:p>
          <a:p>
            <a:pPr marL="342900" indent="-342900" algn="just">
              <a:buAutoNum type="arabicPeriod"/>
            </a:pPr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Calibri Light"/>
                <a:cs typeface="Segoe UI"/>
              </a:rPr>
              <a:t>Decompose the input image into a set of component images, each of which preserves certain ridge structures; compute the standard deviation of the component images in each sector to generate the feature vector (called </a:t>
            </a:r>
            <a:r>
              <a:rPr lang="en-US" sz="2000" err="1">
                <a:solidFill>
                  <a:schemeClr val="tx1">
                    <a:lumMod val="85000"/>
                    <a:lumOff val="15000"/>
                  </a:schemeClr>
                </a:solidFill>
                <a:latin typeface="Calibri Light"/>
                <a:cs typeface="Segoe UI"/>
              </a:rPr>
              <a:t>FingerCode</a:t>
            </a:r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Calibri Light"/>
                <a:cs typeface="Segoe UI"/>
              </a:rPr>
              <a:t>).​</a:t>
            </a:r>
          </a:p>
          <a:p>
            <a:pPr marL="342900" indent="-342900" algn="just">
              <a:buAutoNum type="arabicPeriod"/>
            </a:pPr>
            <a:endParaRPr lang="en-US" sz="2000">
              <a:solidFill>
                <a:schemeClr val="tx1">
                  <a:lumMod val="85000"/>
                  <a:lumOff val="15000"/>
                </a:schemeClr>
              </a:solidFill>
              <a:latin typeface="Calibri Light"/>
              <a:cs typeface="Segoe UI"/>
            </a:endParaRPr>
          </a:p>
          <a:p>
            <a:pPr marL="342900" indent="-342900" algn="just">
              <a:buAutoNum type="arabicPeriod"/>
            </a:pPr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Calibri Light"/>
                <a:cs typeface="Segoe UI"/>
              </a:rPr>
              <a:t>Feed the feature vector into a classifier; in our algorithm, a two-stage classifier is used.​</a:t>
            </a:r>
          </a:p>
          <a:p>
            <a:pPr marL="285750" indent="-285750" algn="just">
              <a:buFont typeface="Arial"/>
              <a:buChar char="•"/>
            </a:pPr>
            <a:endParaRPr lang="en-US" sz="2000">
              <a:solidFill>
                <a:schemeClr val="tx1">
                  <a:lumMod val="85000"/>
                  <a:lumOff val="15000"/>
                </a:schemeClr>
              </a:solidFill>
              <a:latin typeface="Calibri Light"/>
              <a:cs typeface="Segoe UI"/>
            </a:endParaRPr>
          </a:p>
          <a:p>
            <a:pPr algn="just"/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Calibri Light"/>
                <a:cs typeface="Segoe UI"/>
              </a:rPr>
              <a:t>This two-stage classifier uses a K-nearest neighbor classifier in its first stage and a set of neural network classifiers in its second stage to classify a feature vector into one of the five fingerprint classes.​</a:t>
            </a:r>
          </a:p>
        </p:txBody>
      </p:sp>
    </p:spTree>
    <p:extLst>
      <p:ext uri="{BB962C8B-B14F-4D97-AF65-F5344CB8AC3E}">
        <p14:creationId xmlns:p14="http://schemas.microsoft.com/office/powerpoint/2010/main" val="3713793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FC74A-DD8F-4526-A6B7-3DBBCC9DB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  <a:cs typeface="Calibri Light"/>
              </a:rPr>
              <a:t>FLOW DIAGRAM</a:t>
            </a:r>
            <a:endParaRPr lang="en-US">
              <a:solidFill>
                <a:schemeClr val="tx1"/>
              </a:solidFill>
            </a:endParaRPr>
          </a:p>
        </p:txBody>
      </p:sp>
      <p:pic>
        <p:nvPicPr>
          <p:cNvPr id="44" name="Picture 44" descr="Shape&#10;&#10;Description automatically generated">
            <a:extLst>
              <a:ext uri="{FF2B5EF4-FFF2-40B4-BE49-F238E27FC236}">
                <a16:creationId xmlns:a16="http://schemas.microsoft.com/office/drawing/2014/main" id="{7B1C0335-92C6-4D9D-9C7F-1FE129A2F0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8328" y="2315564"/>
            <a:ext cx="1724025" cy="1019175"/>
          </a:xfrm>
          <a:prstGeom prst="rect">
            <a:avLst/>
          </a:prstGeom>
        </p:spPr>
      </p:pic>
      <p:pic>
        <p:nvPicPr>
          <p:cNvPr id="45" name="Picture 45" descr="Text&#10;&#10;Description automatically generated">
            <a:extLst>
              <a:ext uri="{FF2B5EF4-FFF2-40B4-BE49-F238E27FC236}">
                <a16:creationId xmlns:a16="http://schemas.microsoft.com/office/drawing/2014/main" id="{990A3487-4D4A-4D3C-8E34-15659A4D36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4918" y="2329941"/>
            <a:ext cx="1971675" cy="1019175"/>
          </a:xfrm>
          <a:prstGeom prst="rect">
            <a:avLst/>
          </a:prstGeom>
        </p:spPr>
      </p:pic>
      <p:pic>
        <p:nvPicPr>
          <p:cNvPr id="46" name="Picture 46" descr="Text&#10;&#10;Description automatically generated">
            <a:extLst>
              <a:ext uri="{FF2B5EF4-FFF2-40B4-BE49-F238E27FC236}">
                <a16:creationId xmlns:a16="http://schemas.microsoft.com/office/drawing/2014/main" id="{D13532F5-323E-4B04-888E-DB28391661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6064" y="2329941"/>
            <a:ext cx="1839043" cy="1019175"/>
          </a:xfrm>
          <a:prstGeom prst="rect">
            <a:avLst/>
          </a:prstGeom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F3480D9C-6AD5-4161-BBAB-AD8FB15CC9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29657" y="2830183"/>
            <a:ext cx="696762" cy="90577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D04E8778-DFBC-4244-908D-88F5623B9CA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06427" y="4098357"/>
            <a:ext cx="1971675" cy="1019175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76DE2C12-A93A-4A9C-B02A-97C305F135C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68542" y="3339591"/>
            <a:ext cx="104954" cy="710780"/>
          </a:xfrm>
          <a:prstGeom prst="rect">
            <a:avLst/>
          </a:prstGeom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id="{E26929DD-BAE9-4923-A153-B06D909845B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00540" y="4083979"/>
            <a:ext cx="1971675" cy="1019175"/>
          </a:xfrm>
          <a:prstGeom prst="rect">
            <a:avLst/>
          </a:prstGeom>
        </p:spPr>
      </p:pic>
      <p:pic>
        <p:nvPicPr>
          <p:cNvPr id="8" name="Picture 8" descr="Shape&#10;&#10;Description automatically generated">
            <a:extLst>
              <a:ext uri="{FF2B5EF4-FFF2-40B4-BE49-F238E27FC236}">
                <a16:creationId xmlns:a16="http://schemas.microsoft.com/office/drawing/2014/main" id="{16D3EE5A-34E6-48D8-93BD-BE628C1FFA9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0205" y="4169794"/>
            <a:ext cx="2705100" cy="876300"/>
          </a:xfrm>
          <a:prstGeom prst="rect">
            <a:avLst/>
          </a:prstGeom>
        </p:spPr>
      </p:pic>
      <p:pic>
        <p:nvPicPr>
          <p:cNvPr id="21" name="Picture 3">
            <a:extLst>
              <a:ext uri="{FF2B5EF4-FFF2-40B4-BE49-F238E27FC236}">
                <a16:creationId xmlns:a16="http://schemas.microsoft.com/office/drawing/2014/main" id="{F42CEA30-EB2D-4524-B627-2B310CBCAC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03846" y="2830182"/>
            <a:ext cx="854912" cy="90577"/>
          </a:xfrm>
          <a:prstGeom prst="rect">
            <a:avLst/>
          </a:prstGeom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34CF0BD2-C95C-4361-AF9D-6CF70844843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015233" y="2329939"/>
            <a:ext cx="1954062" cy="1019175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92E1971-4238-40CF-9B1F-494CA1D62ECF}"/>
              </a:ext>
            </a:extLst>
          </p:cNvPr>
          <p:cNvCxnSpPr/>
          <p:nvPr/>
        </p:nvCxnSpPr>
        <p:spPr>
          <a:xfrm flipV="1">
            <a:off x="8298611" y="2908540"/>
            <a:ext cx="713118" cy="201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FB8DF64-9575-4D30-BB4D-005D91767409}"/>
              </a:ext>
            </a:extLst>
          </p:cNvPr>
          <p:cNvCxnSpPr/>
          <p:nvPr/>
        </p:nvCxnSpPr>
        <p:spPr>
          <a:xfrm flipH="1">
            <a:off x="8321614" y="4610819"/>
            <a:ext cx="681487" cy="86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1E99559-22F5-44EF-8CEE-7062B20279F5}"/>
              </a:ext>
            </a:extLst>
          </p:cNvPr>
          <p:cNvCxnSpPr>
            <a:cxnSpLocks/>
          </p:cNvCxnSpPr>
          <p:nvPr/>
        </p:nvCxnSpPr>
        <p:spPr>
          <a:xfrm flipH="1">
            <a:off x="5589915" y="4596441"/>
            <a:ext cx="681487" cy="86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37ACC79-C016-4EC1-AD63-9AA1947BA76E}"/>
              </a:ext>
            </a:extLst>
          </p:cNvPr>
          <p:cNvCxnSpPr>
            <a:cxnSpLocks/>
          </p:cNvCxnSpPr>
          <p:nvPr/>
        </p:nvCxnSpPr>
        <p:spPr>
          <a:xfrm flipH="1">
            <a:off x="2901348" y="4596440"/>
            <a:ext cx="681487" cy="86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4">
            <a:extLst>
              <a:ext uri="{FF2B5EF4-FFF2-40B4-BE49-F238E27FC236}">
                <a16:creationId xmlns:a16="http://schemas.microsoft.com/office/drawing/2014/main" id="{017B0F15-FA37-4B6F-81DC-5F4519B4E2F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317861" y="4098356"/>
            <a:ext cx="1971675" cy="101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0538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FC74A-DD8F-4526-A6B7-3DBBCC9DB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  <a:cs typeface="Calibri Light"/>
              </a:rPr>
              <a:t>CORE POINT DETECTION</a:t>
            </a:r>
            <a:endParaRPr lang="en-US">
              <a:solidFill>
                <a:srgbClr val="404040"/>
              </a:solidFill>
              <a:cs typeface="Calibri Light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2D0DA34-D6F6-4145-9746-B592D1BFDB64}"/>
              </a:ext>
            </a:extLst>
          </p:cNvPr>
          <p:cNvSpPr txBox="1"/>
          <p:nvPr/>
        </p:nvSpPr>
        <p:spPr>
          <a:xfrm>
            <a:off x="1000664" y="1892061"/>
            <a:ext cx="10276935" cy="440120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Calibri Light"/>
                <a:ea typeface="+mn-lt"/>
                <a:cs typeface="+mn-lt"/>
              </a:rPr>
              <a:t>Following steps were involved in finding the core point for a fingerprint:</a:t>
            </a:r>
            <a:endParaRPr lang="en-US">
              <a:solidFill>
                <a:schemeClr val="tx1">
                  <a:lumMod val="85000"/>
                  <a:lumOff val="15000"/>
                </a:schemeClr>
              </a:solidFill>
              <a:cs typeface="Calibri" panose="020F0502020204030204"/>
            </a:endParaRPr>
          </a:p>
          <a:p>
            <a:endParaRPr lang="en-US" sz="2000">
              <a:solidFill>
                <a:schemeClr val="tx1">
                  <a:lumMod val="85000"/>
                  <a:lumOff val="15000"/>
                </a:schemeClr>
              </a:solidFill>
              <a:latin typeface="Calibri Light"/>
              <a:cs typeface="Calibri"/>
            </a:endParaRPr>
          </a:p>
          <a:p>
            <a:pPr marL="457200" indent="-457200">
              <a:buFont typeface="Arial"/>
              <a:buChar char="•"/>
            </a:pPr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Calibri Light"/>
                <a:cs typeface="Calibri"/>
              </a:rPr>
              <a:t>Image segmentation and normalization</a:t>
            </a:r>
          </a:p>
          <a:p>
            <a:pPr marL="457200" indent="-457200">
              <a:buFont typeface="Arial"/>
              <a:buChar char="•"/>
            </a:pPr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Calibri Light"/>
                <a:ea typeface="+mn-lt"/>
                <a:cs typeface="+mn-lt"/>
              </a:rPr>
              <a:t>Orientation field estimation</a:t>
            </a:r>
          </a:p>
          <a:p>
            <a:pPr marL="457200" indent="-457200">
              <a:buFont typeface="Arial"/>
              <a:buChar char="•"/>
            </a:pPr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Calibri Light"/>
                <a:ea typeface="+mn-lt"/>
                <a:cs typeface="+mn-lt"/>
              </a:rPr>
              <a:t>Computing Poincare value corresponding to each point in the orientation map</a:t>
            </a:r>
          </a:p>
          <a:p>
            <a:pPr marL="457200" indent="-457200">
              <a:buFont typeface="Arial"/>
              <a:buChar char="•"/>
            </a:pPr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Calibri Light"/>
                <a:ea typeface="+mn-lt"/>
                <a:cs typeface="+mn-lt"/>
              </a:rPr>
              <a:t>The points with value of 1 correspond to core point</a:t>
            </a:r>
          </a:p>
          <a:p>
            <a:pPr marL="457200" indent="-457200">
              <a:buAutoNum type="arabicPeriod"/>
            </a:pPr>
            <a:endParaRPr lang="en-US" sz="2000">
              <a:solidFill>
                <a:schemeClr val="tx1">
                  <a:lumMod val="85000"/>
                  <a:lumOff val="15000"/>
                </a:schemeClr>
              </a:solidFill>
              <a:latin typeface="Calibri Light"/>
              <a:ea typeface="+mn-lt"/>
              <a:cs typeface="Calibri Light"/>
            </a:endParaRPr>
          </a:p>
          <a:p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Calibri Light"/>
                <a:ea typeface="+mn-lt"/>
                <a:cs typeface="Calibri Light"/>
              </a:rPr>
              <a:t>To make the detection more accurate, following was done:</a:t>
            </a:r>
            <a:endParaRPr lang="en-US" sz="2000">
              <a:solidFill>
                <a:schemeClr val="tx1">
                  <a:lumMod val="85000"/>
                  <a:lumOff val="15000"/>
                </a:schemeClr>
              </a:solidFill>
              <a:ea typeface="+mn-lt"/>
              <a:cs typeface="+mn-lt"/>
            </a:endParaRPr>
          </a:p>
          <a:p>
            <a:pPr marL="457200" indent="-457200">
              <a:buFont typeface="Arial"/>
              <a:buChar char="•"/>
            </a:pPr>
            <a:endParaRPr lang="en-US" sz="2000">
              <a:solidFill>
                <a:schemeClr val="tx1">
                  <a:lumMod val="85000"/>
                  <a:lumOff val="15000"/>
                </a:schemeClr>
              </a:solidFill>
              <a:latin typeface="Calibri Light"/>
              <a:ea typeface="+mn-lt"/>
              <a:cs typeface="+mn-lt"/>
            </a:endParaRPr>
          </a:p>
          <a:p>
            <a:pPr marL="457200" indent="-457200">
              <a:buFont typeface="Arial"/>
              <a:buChar char="•"/>
            </a:pPr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Calibri Light"/>
                <a:ea typeface="+mn-lt"/>
                <a:cs typeface="+mn-lt"/>
              </a:rPr>
              <a:t>Computed the number of white blobs and area of each blob</a:t>
            </a:r>
            <a:endParaRPr lang="en-US">
              <a:solidFill>
                <a:schemeClr val="tx1">
                  <a:lumMod val="85000"/>
                  <a:lumOff val="15000"/>
                </a:schemeClr>
              </a:solidFill>
              <a:cs typeface="Calibri" panose="020F0502020204030204"/>
            </a:endParaRPr>
          </a:p>
          <a:p>
            <a:pPr marL="457200" indent="-457200">
              <a:buFont typeface="Arial"/>
              <a:buChar char="•"/>
            </a:pPr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Calibri Light"/>
                <a:ea typeface="+mn-lt"/>
                <a:cs typeface="+mn-lt"/>
              </a:rPr>
              <a:t>If certain conditions are met, core point is marked as center of one of the blobs.</a:t>
            </a:r>
          </a:p>
          <a:p>
            <a:pPr marL="457200" indent="-457200">
              <a:buFont typeface="Arial"/>
              <a:buChar char="•"/>
            </a:pPr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Calibri Light"/>
                <a:ea typeface="+mn-lt"/>
                <a:cs typeface="+mn-lt"/>
              </a:rPr>
              <a:t>Else smooth the orientation field and repeat steps from finding Poincare values</a:t>
            </a:r>
          </a:p>
          <a:p>
            <a:pPr marL="457200" indent="-457200">
              <a:buFont typeface="Arial"/>
              <a:buChar char="•"/>
            </a:pPr>
            <a:endParaRPr lang="en-US" sz="2000">
              <a:solidFill>
                <a:schemeClr val="tx1">
                  <a:lumMod val="85000"/>
                  <a:lumOff val="15000"/>
                </a:schemeClr>
              </a:solidFill>
              <a:latin typeface="Calibri Light"/>
              <a:ea typeface="+mn-lt"/>
              <a:cs typeface="+mn-lt"/>
            </a:endParaRPr>
          </a:p>
          <a:p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Calibri Light"/>
                <a:ea typeface="+mn-lt"/>
                <a:cs typeface="+mn-lt"/>
              </a:rPr>
              <a:t>The point of interest is 40 pixels below the core point.</a:t>
            </a:r>
          </a:p>
        </p:txBody>
      </p:sp>
    </p:spTree>
    <p:extLst>
      <p:ext uri="{BB962C8B-B14F-4D97-AF65-F5344CB8AC3E}">
        <p14:creationId xmlns:p14="http://schemas.microsoft.com/office/powerpoint/2010/main" val="30670556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FC74A-DD8F-4526-A6B7-3DBBCC9DB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  <a:cs typeface="Calibri Light"/>
              </a:rPr>
              <a:t>CORE POINT DETECTION</a:t>
            </a:r>
            <a:endParaRPr lang="en-US">
              <a:solidFill>
                <a:srgbClr val="404040"/>
              </a:solidFill>
              <a:cs typeface="Calibri Light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2D0DA34-D6F6-4145-9746-B592D1BFDB64}"/>
              </a:ext>
            </a:extLst>
          </p:cNvPr>
          <p:cNvSpPr txBox="1"/>
          <p:nvPr/>
        </p:nvSpPr>
        <p:spPr>
          <a:xfrm>
            <a:off x="900022" y="2064589"/>
            <a:ext cx="10276935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2000">
              <a:solidFill>
                <a:schemeClr val="tx2"/>
              </a:solidFill>
              <a:latin typeface="Calibri Light"/>
              <a:ea typeface="+mn-lt"/>
              <a:cs typeface="+mn-lt"/>
            </a:endParaRPr>
          </a:p>
        </p:txBody>
      </p:sp>
      <p:pic>
        <p:nvPicPr>
          <p:cNvPr id="5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AF060D71-363C-4913-936D-A9BAB6A420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6516" y="2152111"/>
            <a:ext cx="2371725" cy="2381250"/>
          </a:xfrm>
          <a:prstGeom prst="rect">
            <a:avLst/>
          </a:prstGeom>
        </p:spPr>
      </p:pic>
      <p:pic>
        <p:nvPicPr>
          <p:cNvPr id="6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CEBF1EE8-1820-48FA-B49A-C06EFCA16A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136" y="2233523"/>
            <a:ext cx="2419350" cy="2362200"/>
          </a:xfrm>
          <a:prstGeom prst="rect">
            <a:avLst/>
          </a:prstGeom>
        </p:spPr>
      </p:pic>
      <p:pic>
        <p:nvPicPr>
          <p:cNvPr id="8" name="Picture 8" descr="A picture containing text, tiled, tile&#10;&#10;Description automatically generated">
            <a:extLst>
              <a:ext uri="{FF2B5EF4-FFF2-40B4-BE49-F238E27FC236}">
                <a16:creationId xmlns:a16="http://schemas.microsoft.com/office/drawing/2014/main" id="{9CECB7B7-A399-43CC-BB44-4DDFF9CF35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9615" y="2209620"/>
            <a:ext cx="2409825" cy="2381250"/>
          </a:xfrm>
          <a:prstGeom prst="rect">
            <a:avLst/>
          </a:prstGeom>
        </p:spPr>
      </p:pic>
      <p:pic>
        <p:nvPicPr>
          <p:cNvPr id="9" name="Picture 9" descr="A picture containing chart&#10;&#10;Description automatically generated">
            <a:extLst>
              <a:ext uri="{FF2B5EF4-FFF2-40B4-BE49-F238E27FC236}">
                <a16:creationId xmlns:a16="http://schemas.microsoft.com/office/drawing/2014/main" id="{0131BEA2-964B-4B11-B309-FC9E99C308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49157" y="2200096"/>
            <a:ext cx="2371725" cy="2400300"/>
          </a:xfrm>
          <a:prstGeom prst="rect">
            <a:avLst/>
          </a:prstGeom>
        </p:spPr>
      </p:pic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2BD223E8-B5FF-4F80-9D05-83AFFD5552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4687002"/>
              </p:ext>
            </p:extLst>
          </p:nvPr>
        </p:nvGraphicFramePr>
        <p:xfrm>
          <a:off x="717718" y="5035584"/>
          <a:ext cx="11379567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53591">
                  <a:extLst>
                    <a:ext uri="{9D8B030D-6E8A-4147-A177-3AD203B41FA5}">
                      <a16:colId xmlns:a16="http://schemas.microsoft.com/office/drawing/2014/main" val="3899359774"/>
                    </a:ext>
                  </a:extLst>
                </a:gridCol>
                <a:gridCol w="2615045">
                  <a:extLst>
                    <a:ext uri="{9D8B030D-6E8A-4147-A177-3AD203B41FA5}">
                      <a16:colId xmlns:a16="http://schemas.microsoft.com/office/drawing/2014/main" val="2865353502"/>
                    </a:ext>
                  </a:extLst>
                </a:gridCol>
                <a:gridCol w="3166039">
                  <a:extLst>
                    <a:ext uri="{9D8B030D-6E8A-4147-A177-3AD203B41FA5}">
                      <a16:colId xmlns:a16="http://schemas.microsoft.com/office/drawing/2014/main" val="907628201"/>
                    </a:ext>
                  </a:extLst>
                </a:gridCol>
                <a:gridCol w="2844892">
                  <a:extLst>
                    <a:ext uri="{9D8B030D-6E8A-4147-A177-3AD203B41FA5}">
                      <a16:colId xmlns:a16="http://schemas.microsoft.com/office/drawing/2014/main" val="565107667"/>
                    </a:ext>
                  </a:extLst>
                </a:gridCol>
              </a:tblGrid>
              <a:tr h="363681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libri Light"/>
                        </a:rPr>
                        <a:t>Normalized Image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libri Light"/>
                        </a:rPr>
                        <a:t>Orientation 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libri Light"/>
                        </a:rPr>
                        <a:t>Poincare Values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libri Light"/>
                        </a:rPr>
                        <a:t>Core Point and Centre Point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1738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99919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FC74A-DD8F-4526-A6B7-3DBBCC9DB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/>
                </a:solidFill>
                <a:cs typeface="Calibri Light"/>
              </a:rPr>
              <a:t>TESSELLATE IMAGE SPACE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F07610-AC1D-4D8E-A6E9-039BF56D1F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6454987" cy="4023360"/>
          </a:xfrm>
        </p:spPr>
        <p:txBody>
          <a:bodyPr vert="horz" lIns="0" tIns="45720" rIns="0" bIns="45720" rtlCol="0" anchor="t">
            <a:normAutofit fontScale="92500"/>
          </a:bodyPr>
          <a:lstStyle/>
          <a:p>
            <a:pPr marL="342900" indent="-342900">
              <a:lnSpc>
                <a:spcPct val="150000"/>
              </a:lnSpc>
              <a:buFont typeface="Arial" panose="020F0502020204030204" pitchFamily="34" charset="0"/>
              <a:buChar char="•"/>
            </a:pPr>
            <a:r>
              <a:rPr lang="en-US" sz="2200">
                <a:solidFill>
                  <a:schemeClr val="tx1">
                    <a:lumMod val="85000"/>
                    <a:lumOff val="15000"/>
                  </a:schemeClr>
                </a:solidFill>
                <a:latin typeface="Calibri Light"/>
                <a:ea typeface="+mn-lt"/>
                <a:cs typeface="+mn-lt"/>
              </a:rPr>
              <a:t>The spatial tessellation of the image space consists of the region of interest which is defined by a collection of sectors.</a:t>
            </a:r>
            <a:endParaRPr lang="en-US" sz="2200">
              <a:solidFill>
                <a:schemeClr val="tx1">
                  <a:lumMod val="85000"/>
                  <a:lumOff val="15000"/>
                </a:schemeClr>
              </a:solidFill>
              <a:cs typeface="Calibri"/>
            </a:endParaRPr>
          </a:p>
          <a:p>
            <a:pPr marL="342900" indent="-342900">
              <a:lnSpc>
                <a:spcPct val="150000"/>
              </a:lnSpc>
              <a:buFont typeface="Arial" panose="020F0502020204030204" pitchFamily="34" charset="0"/>
              <a:buChar char="•"/>
            </a:pPr>
            <a:r>
              <a:rPr lang="en-US" sz="2200">
                <a:solidFill>
                  <a:schemeClr val="tx1">
                    <a:lumMod val="85000"/>
                    <a:lumOff val="15000"/>
                  </a:schemeClr>
                </a:solidFill>
                <a:latin typeface="Calibri Light"/>
                <a:ea typeface="+mn-lt"/>
                <a:cs typeface="+mn-lt"/>
              </a:rPr>
              <a:t>We use six concentric bands around the center point. Each band is 20-pixels wide (b = 20) and segmented into eight sectors (k = 8). </a:t>
            </a:r>
          </a:p>
          <a:p>
            <a:pPr marL="342900" indent="-342900">
              <a:lnSpc>
                <a:spcPct val="150000"/>
              </a:lnSpc>
              <a:buFont typeface="Arial" panose="020F0502020204030204" pitchFamily="34" charset="0"/>
              <a:buChar char="•"/>
            </a:pPr>
            <a:r>
              <a:rPr lang="en-US" sz="2200">
                <a:solidFill>
                  <a:schemeClr val="tx1">
                    <a:lumMod val="85000"/>
                    <a:lumOff val="15000"/>
                  </a:schemeClr>
                </a:solidFill>
                <a:latin typeface="Calibri Light"/>
                <a:ea typeface="+mn-lt"/>
                <a:cs typeface="+mn-lt"/>
              </a:rPr>
              <a:t>Thus, a total of 8*6 = 48 sectors (S</a:t>
            </a:r>
            <a:r>
              <a:rPr lang="en-US" sz="2200" baseline="-25000">
                <a:solidFill>
                  <a:schemeClr val="tx1">
                    <a:lumMod val="85000"/>
                    <a:lumOff val="15000"/>
                  </a:schemeClr>
                </a:solidFill>
                <a:latin typeface="Calibri Light"/>
                <a:ea typeface="+mn-lt"/>
                <a:cs typeface="+mn-lt"/>
              </a:rPr>
              <a:t>0</a:t>
            </a:r>
            <a:r>
              <a:rPr lang="en-US" sz="2200">
                <a:solidFill>
                  <a:schemeClr val="tx1">
                    <a:lumMod val="85000"/>
                    <a:lumOff val="15000"/>
                  </a:schemeClr>
                </a:solidFill>
                <a:latin typeface="Calibri Light"/>
                <a:ea typeface="+mn-lt"/>
                <a:cs typeface="+mn-lt"/>
              </a:rPr>
              <a:t> through S</a:t>
            </a:r>
            <a:r>
              <a:rPr lang="en-US" sz="2200" baseline="-25000">
                <a:solidFill>
                  <a:schemeClr val="tx1">
                    <a:lumMod val="85000"/>
                    <a:lumOff val="15000"/>
                  </a:schemeClr>
                </a:solidFill>
                <a:latin typeface="Calibri Light"/>
                <a:ea typeface="+mn-lt"/>
                <a:cs typeface="+mn-lt"/>
              </a:rPr>
              <a:t>47</a:t>
            </a:r>
            <a:r>
              <a:rPr lang="en-US" sz="2200">
                <a:solidFill>
                  <a:schemeClr val="tx1">
                    <a:lumMod val="85000"/>
                    <a:lumOff val="15000"/>
                  </a:schemeClr>
                </a:solidFill>
                <a:latin typeface="Calibri Light"/>
                <a:ea typeface="+mn-lt"/>
                <a:cs typeface="+mn-lt"/>
              </a:rPr>
              <a:t> ) are defined.</a:t>
            </a:r>
            <a:endParaRPr lang="en-US" sz="2200">
              <a:solidFill>
                <a:schemeClr val="tx1">
                  <a:lumMod val="85000"/>
                  <a:lumOff val="15000"/>
                </a:schemeClr>
              </a:solidFill>
              <a:latin typeface="Calibri Light"/>
              <a:cs typeface="Calibri" panose="020F0502020204030204"/>
            </a:endParaRPr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F2330803-6007-4C8B-94EB-7E2BC8E1DA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0570" y="2077897"/>
            <a:ext cx="3135109" cy="3147853"/>
          </a:xfrm>
          <a:prstGeom prst="rect">
            <a:avLst/>
          </a:prstGeom>
        </p:spPr>
      </p:pic>
      <p:graphicFrame>
        <p:nvGraphicFramePr>
          <p:cNvPr id="8" name="Table 23">
            <a:extLst>
              <a:ext uri="{FF2B5EF4-FFF2-40B4-BE49-F238E27FC236}">
                <a16:creationId xmlns:a16="http://schemas.microsoft.com/office/drawing/2014/main" id="{309BBD79-9CF9-40D3-AB1D-507CD19612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3544897"/>
              </p:ext>
            </p:extLst>
          </p:nvPr>
        </p:nvGraphicFramePr>
        <p:xfrm>
          <a:off x="7763773" y="5348377"/>
          <a:ext cx="3746919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46919">
                  <a:extLst>
                    <a:ext uri="{9D8B030D-6E8A-4147-A177-3AD203B41FA5}">
                      <a16:colId xmlns:a16="http://schemas.microsoft.com/office/drawing/2014/main" val="2515801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Fig.: ROI tessellated into 48 sectors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26695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43582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0EC45E71-8FD3-4BA3-8C1E-B4558F8F7D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FFC74A-DD8F-4526-A6B7-3DBBCC9DB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2256" y="634946"/>
            <a:ext cx="4821283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DECOMPOSITION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9634267-ED57-489D-AC05-AF906419DA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3" y="321733"/>
            <a:ext cx="2806700" cy="2764992"/>
          </a:xfrm>
          <a:prstGeom prst="rect">
            <a:avLst/>
          </a:prstGeom>
          <a:solidFill>
            <a:srgbClr val="FFFFFF"/>
          </a:solidFill>
          <a:ln w="63500">
            <a:solidFill>
              <a:schemeClr val="accent4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F95B45C-4EDE-40D0-84D0-44AE759FCF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89300" y="321733"/>
            <a:ext cx="2806699" cy="2764991"/>
          </a:xfrm>
          <a:prstGeom prst="rect">
            <a:avLst/>
          </a:prstGeom>
          <a:solidFill>
            <a:srgbClr val="FFFFFF"/>
          </a:solidFill>
          <a:ln w="63500">
            <a:solidFill>
              <a:schemeClr val="accent4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C151112-C6B4-4593-9B51-07C06190A2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763893" y="2085703"/>
            <a:ext cx="411480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95C43613-1E0A-4710-B47C-F91ECE6C3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3" y="3247592"/>
            <a:ext cx="2806700" cy="2736187"/>
          </a:xfrm>
          <a:prstGeom prst="rect">
            <a:avLst/>
          </a:prstGeom>
          <a:solidFill>
            <a:srgbClr val="FFFFFF"/>
          </a:solidFill>
          <a:ln w="63500">
            <a:solidFill>
              <a:schemeClr val="accent4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3" descr="A picture containing text, appliance, kitchen appliance, stove&#10;&#10;Description automatically generated">
            <a:extLst>
              <a:ext uri="{FF2B5EF4-FFF2-40B4-BE49-F238E27FC236}">
                <a16:creationId xmlns:a16="http://schemas.microsoft.com/office/drawing/2014/main" id="{4009C030-7DF9-481E-B5C2-4330B45CA8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550" y="546227"/>
            <a:ext cx="2367259" cy="2335905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728D3964-48D3-4333-AC57-5BA16AF2C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03494" y="3247592"/>
            <a:ext cx="2792505" cy="2736187"/>
          </a:xfrm>
          <a:prstGeom prst="rect">
            <a:avLst/>
          </a:prstGeom>
          <a:solidFill>
            <a:srgbClr val="FFFFFF"/>
          </a:solidFill>
          <a:ln w="63500">
            <a:solidFill>
              <a:schemeClr val="accent4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5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20DAB7E3-9D42-4940-AF95-5C500C4DEA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019" y="3437262"/>
            <a:ext cx="2379230" cy="236347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2D0DA34-D6F6-4145-9746-B592D1BFDB64}"/>
              </a:ext>
            </a:extLst>
          </p:cNvPr>
          <p:cNvSpPr txBox="1"/>
          <p:nvPr/>
        </p:nvSpPr>
        <p:spPr>
          <a:xfrm>
            <a:off x="6652256" y="2198914"/>
            <a:ext cx="4821283" cy="3670180"/>
          </a:xfrm>
          <a:prstGeom prst="rect">
            <a:avLst/>
          </a:prstGeom>
        </p:spPr>
        <p:txBody>
          <a:bodyPr rot="0" spcFirstLastPara="0" vertOverflow="overflow" horzOverflow="overflow" vert="horz" lIns="0" tIns="45720" rIns="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marL="342900" indent="-342900" algn="just" defTabSz="914400">
              <a:spcBef>
                <a:spcPts val="200"/>
              </a:spcBef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buChar char="•"/>
            </a:pPr>
            <a:r>
              <a:rPr lang="en-US" sz="2200">
                <a:solidFill>
                  <a:schemeClr val="tx1">
                    <a:lumMod val="75000"/>
                    <a:lumOff val="25000"/>
                  </a:schemeClr>
                </a:solidFill>
                <a:latin typeface="Calibri Light"/>
                <a:cs typeface="Calibri Light"/>
              </a:rPr>
              <a:t>Fingerprints have well-defined spatial frequency in each local neighbourhood that does not contain singular points.</a:t>
            </a:r>
            <a:endParaRPr lang="en-US">
              <a:cs typeface="Calibri" panose="020F0502020204030204"/>
            </a:endParaRPr>
          </a:p>
          <a:p>
            <a:pPr marL="342900" indent="-342900" algn="just" defTabSz="914400">
              <a:spcBef>
                <a:spcPts val="200"/>
              </a:spcBef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buChar char="•"/>
            </a:pPr>
            <a:r>
              <a:rPr lang="en-US" sz="2200">
                <a:solidFill>
                  <a:schemeClr val="tx1">
                    <a:lumMod val="75000"/>
                    <a:lumOff val="25000"/>
                  </a:schemeClr>
                </a:solidFill>
                <a:latin typeface="Calibri Light"/>
                <a:cs typeface="Calibri Light"/>
              </a:rPr>
              <a:t>By applying properly tuned Gabor filters to a fingerprint image, the true ridge and furrow patterns can be greatly accentuated.</a:t>
            </a:r>
          </a:p>
          <a:p>
            <a:pPr marL="342900" indent="-342900" algn="just" defTabSz="914400">
              <a:spcBef>
                <a:spcPts val="200"/>
              </a:spcBef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buChar char="•"/>
            </a:pPr>
            <a:r>
              <a:rPr lang="en-US" sz="2200">
                <a:solidFill>
                  <a:schemeClr val="tx1">
                    <a:lumMod val="75000"/>
                    <a:lumOff val="25000"/>
                  </a:schemeClr>
                </a:solidFill>
                <a:latin typeface="Calibri Light"/>
                <a:cs typeface="Calibri Light"/>
              </a:rPr>
              <a:t>Figure shows Gabor filters oriented in 0,45,90 and 135 degrees respectively.</a:t>
            </a:r>
          </a:p>
          <a:p>
            <a:pPr algn="just" defTabSz="914400">
              <a:spcBef>
                <a:spcPts val="200"/>
              </a:spcBef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endParaRPr lang="en-US">
              <a:solidFill>
                <a:schemeClr val="tx1">
                  <a:lumMod val="75000"/>
                  <a:lumOff val="25000"/>
                </a:schemeClr>
              </a:solidFill>
              <a:cs typeface="Calibri" panose="020F0502020204030204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04CB7C0-5CA4-4E98-A9D3-61126BC95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E213799-9E8A-4149-A51E-1D36EBC47E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53795D52-B548-4A64-92E3-3153434FFB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4649" y="521094"/>
            <a:ext cx="2378534" cy="2378534"/>
          </a:xfrm>
          <a:prstGeom prst="rect">
            <a:avLst/>
          </a:prstGeom>
        </p:spPr>
      </p:pic>
      <p:pic>
        <p:nvPicPr>
          <p:cNvPr id="6" name="Picture 6" descr="A picture containing icon&#10;&#10;Description automatically generated">
            <a:extLst>
              <a:ext uri="{FF2B5EF4-FFF2-40B4-BE49-F238E27FC236}">
                <a16:creationId xmlns:a16="http://schemas.microsoft.com/office/drawing/2014/main" id="{644F536C-8C56-4CEB-97A9-A16630BC01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11766" y="3339055"/>
            <a:ext cx="2375962" cy="2375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5095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rgbClr val="FFFFFF"/>
      </a:lt1>
      <a:dk2>
        <a:srgbClr val="46464A"/>
      </a:dk2>
      <a:lt2>
        <a:srgbClr val="D1D9E1"/>
      </a:lt2>
      <a:accent1>
        <a:srgbClr val="6F6F74"/>
      </a:accent1>
      <a:accent2>
        <a:srgbClr val="A7B789"/>
      </a:accent2>
      <a:accent3>
        <a:srgbClr val="BEAE98"/>
      </a:accent3>
      <a:accent4>
        <a:srgbClr val="92A9B9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BAB94BD4-5D6D-4148-AB57-A4CCF1FD4E0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TF00001246</Template>
  <Application>Microsoft Office PowerPoint</Application>
  <PresentationFormat>Widescreen</PresentationFormat>
  <Slides>16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Retrospect</vt:lpstr>
      <vt:lpstr>FINGERPRINT CLASSIFICATION </vt:lpstr>
      <vt:lpstr>PROBLEM STATEMENT</vt:lpstr>
      <vt:lpstr>SOLUTION PROPOSED</vt:lpstr>
      <vt:lpstr>SOLUTION PROPOSED (contd.)</vt:lpstr>
      <vt:lpstr>FLOW DIAGRAM</vt:lpstr>
      <vt:lpstr>CORE POINT DETECTION</vt:lpstr>
      <vt:lpstr>CORE POINT DETECTION</vt:lpstr>
      <vt:lpstr>TESSELLATE IMAGE SPACE</vt:lpstr>
      <vt:lpstr>DECOMPOSITION</vt:lpstr>
      <vt:lpstr>DECOMPOSITION (contd.)</vt:lpstr>
      <vt:lpstr>FEATURE VECTOR</vt:lpstr>
      <vt:lpstr>FEATURE VECTOR (contd.)</vt:lpstr>
      <vt:lpstr>PowerPoint Presentation</vt:lpstr>
      <vt:lpstr>DATASET DESCRIPTION</vt:lpstr>
      <vt:lpstr>RESULTS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304</cp:revision>
  <dcterms:created xsi:type="dcterms:W3CDTF">2021-04-27T14:15:13Z</dcterms:created>
  <dcterms:modified xsi:type="dcterms:W3CDTF">2021-04-30T18:13:38Z</dcterms:modified>
</cp:coreProperties>
</file>