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Aggarwal" initials="AA" lastIdx="2" clrIdx="0">
    <p:extLst>
      <p:ext uri="{19B8F6BF-5375-455C-9EA6-DF929625EA0E}">
        <p15:presenceInfo xmlns:p15="http://schemas.microsoft.com/office/powerpoint/2012/main" userId="S::aditi.aggarwal@students.iiit.ac.in::0c1be800-3623-43d7-be3e-ec3082595246" providerId="AD"/>
      </p:ext>
    </p:extLst>
  </p:cmAuthor>
  <p:cmAuthor id="2" name="Stuti Saxena" initials="SS" lastIdx="1" clrIdx="1">
    <p:extLst>
      <p:ext uri="{19B8F6BF-5375-455C-9EA6-DF929625EA0E}">
        <p15:presenceInfo xmlns:p15="http://schemas.microsoft.com/office/powerpoint/2012/main" userId="S::stuti.saxena@students.iiit.ac.in::3453d045-7714-4ea6-aab1-41043cbb1988" providerId="AD"/>
      </p:ext>
    </p:extLst>
  </p:cmAuthor>
  <p:cmAuthor id="3" name="Utkarsh M K" initials="UK" lastIdx="1" clrIdx="2">
    <p:extLst>
      <p:ext uri="{19B8F6BF-5375-455C-9EA6-DF929625EA0E}">
        <p15:presenceInfo xmlns:p15="http://schemas.microsoft.com/office/powerpoint/2012/main" userId="S::utkarsh.mk@students.iiit.ac.in::26723d04-62c2-4452-b847-f1f61ef54f6f" providerId="AD"/>
      </p:ext>
    </p:extLst>
  </p:cmAuthor>
  <p:cmAuthor id="4" name="Mahajan Aditya Rajesh" initials="MR" lastIdx="1" clrIdx="3">
    <p:extLst>
      <p:ext uri="{19B8F6BF-5375-455C-9EA6-DF929625EA0E}">
        <p15:presenceInfo xmlns:p15="http://schemas.microsoft.com/office/powerpoint/2012/main" userId="S::aditya.mahajan@students.iiit.ac.in::65c71cdd-cb3f-4e24-9e45-f0df7984dc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37F65-7895-8721-731E-368C8D6BB56D}" v="15" dt="2021-02-15T11:25:42.946"/>
    <p1510:client id="{1FFC73CE-6D21-2D63-15A5-40A09E5074A3}" v="364" dt="2021-02-15T12:13:37.629"/>
    <p1510:client id="{23948494-3A8B-B1F3-A1A4-333D739C0DC1}" v="1559" dt="2021-02-15T12:15:15.432"/>
    <p1510:client id="{30E97B4C-CF61-B9F5-57AF-34A3182DFEC4}" v="435" dt="2021-02-15T15:59:15.681"/>
    <p1510:client id="{7359C8DE-4F1D-6E3E-E160-B9FCAAEB9D67}" v="32" dt="2021-02-15T12:13:45.746"/>
    <p1510:client id="{BE873943-927B-9B5A-6E6B-D57BB81CD834}" v="2" dt="2021-02-15T15:35:01.444"/>
    <p1510:client id="{EDC2AC64-C604-FF46-A91B-195869B7AF53}" v="358" dt="2021-02-15T11:14:57.808"/>
    <p1510:client id="{F242C635-0C44-472B-8886-1B4A0EFA4FD4}" v="307" dt="2021-02-15T11:32:08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0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192972_A_Multichannel_Approach_to_Fingerprint_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1768339"/>
            <a:ext cx="10351354" cy="8822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FINGERPRINT CLASSIFICATION</a:t>
            </a:r>
            <a:endParaRPr lang="en-US" sz="3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730982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UTKARSH MK (2020201027)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ADITI AGGARWAL (2020201034)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STUTI SAXENA (2020201091)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ADITYA MAHAJAN (2020202017)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935013-9326-482B-9F63-0E1274D07314}"/>
              </a:ext>
            </a:extLst>
          </p:cNvPr>
          <p:cNvSpPr txBox="1">
            <a:spLocks/>
          </p:cNvSpPr>
          <p:nvPr/>
        </p:nvSpPr>
        <p:spPr>
          <a:xfrm>
            <a:off x="835497" y="612399"/>
            <a:ext cx="10351354" cy="88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COMPUTER VISION PROJECT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925C-5674-443C-BFB8-820350DE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D563-D2C1-47E2-9883-6350F8FC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>
                <a:ea typeface="+mn-lt"/>
                <a:cs typeface="+mn-lt"/>
              </a:rPr>
              <a:t>To reduce the search time and computational complexity, it is desirable to classify fingerprints in an accurate and consistent manner such that the input fingerprint needs to be matched only with a subset of the fingerprints in the database.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Fingerprint classification is a technique used to assign a fingerprint into one of the several prespecified types already established in the literature which can provide an indexing mechanism.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An input fingerprint is first matched at a coarse level to one of the prespecified types and then, at a finer level, it is compared to a subset of the database corresponding to that fingerprint type.</a:t>
            </a:r>
          </a:p>
          <a:p>
            <a:pPr algn="just"/>
            <a:r>
              <a:rPr lang="en-US">
                <a:ea typeface="+mn-lt"/>
                <a:cs typeface="+mn-lt"/>
              </a:rPr>
              <a:t>We classify fingerprints into five classes namely, whorl (W), right loop (R), left loop (L), arch (A), and tented arch (T).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6BAE-60F8-46D4-9A77-5FDA96B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A376-71F7-4947-8CF2-48DADEA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The paper we are planning to implement is: "A Multichannel Approach to Fingerprint Classification"</a:t>
            </a:r>
            <a:r>
              <a:rPr lang="en-US" sz="2000" baseline="30000" dirty="0">
                <a:ea typeface="+mn-lt"/>
                <a:cs typeface="+mn-lt"/>
                <a:hlinkClick r:id="rId2"/>
              </a:rPr>
              <a:t>[1]</a:t>
            </a:r>
            <a:r>
              <a:rPr lang="en-US" sz="2000" dirty="0">
                <a:ea typeface="+mn-lt"/>
                <a:cs typeface="+mn-lt"/>
              </a:rPr>
              <a:t> by Anil K. Jain, Fellow, IEEE, Salil Prabhakar, Student Member, IEEE, and Lin Hong.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The paper proposes a fingerprint classification algorithm based on a novel representation scheme which is directly derived from local ridge structures. 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The representation is capable of tolerating poor image quality, which is a major difficulty in fingerprint classification.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06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>
            <a:extLst>
              <a:ext uri="{FF2B5EF4-FFF2-40B4-BE49-F238E27FC236}">
                <a16:creationId xmlns:a16="http://schemas.microsoft.com/office/drawing/2014/main" id="{ECEB960A-09D7-4E90-A138-E32E560F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Proposed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EA28-11F3-4CDA-9941-EB2ABBFA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/>
              <a:t>The main steps of our classification algorithm are as follows:</a:t>
            </a:r>
          </a:p>
          <a:p>
            <a:pPr marL="685800" indent="-457200" algn="just">
              <a:lnSpc>
                <a:spcPct val="100000"/>
              </a:lnSpc>
              <a:buAutoNum type="arabicPeriod"/>
            </a:pPr>
            <a:r>
              <a:rPr lang="en-US" sz="2000"/>
              <a:t>Locate a registration point in the input image and define a spatial tessellation of the region around the registration point (sectors).</a:t>
            </a:r>
          </a:p>
          <a:p>
            <a:pPr marL="685800" indent="-457200" algn="just">
              <a:lnSpc>
                <a:spcPct val="100000"/>
              </a:lnSpc>
              <a:buAutoNum type="arabicPeriod"/>
            </a:pPr>
            <a:r>
              <a:rPr lang="en-US" sz="2000"/>
              <a:t>Decompose the input image into a set of component images, each of which preserves certain ridge structures; compute the standard deviation of the component images in each sector to generate the feature vector (called </a:t>
            </a:r>
            <a:r>
              <a:rPr lang="en-US" sz="2000" err="1"/>
              <a:t>FingerCode</a:t>
            </a:r>
            <a:r>
              <a:rPr lang="en-US" sz="2000"/>
              <a:t>).</a:t>
            </a:r>
          </a:p>
          <a:p>
            <a:pPr marL="685800" indent="-457200" algn="just">
              <a:lnSpc>
                <a:spcPct val="100000"/>
              </a:lnSpc>
              <a:buAutoNum type="arabicPeriod"/>
            </a:pPr>
            <a:r>
              <a:rPr lang="en-US" sz="2000"/>
              <a:t>Feed the feature vector into a classifier; in our algorithm, a two-stage classifier is used.</a:t>
            </a:r>
          </a:p>
        </p:txBody>
      </p:sp>
    </p:spTree>
    <p:extLst>
      <p:ext uri="{BB962C8B-B14F-4D97-AF65-F5344CB8AC3E}">
        <p14:creationId xmlns:p14="http://schemas.microsoft.com/office/powerpoint/2010/main" val="244425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6FA5-2E09-4381-9B96-CF510B41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This two-stage classifier uses a K-nearest neighbor classifier in its first stage and a set of neural network classifiers in its second stage to classify a feature vector into one of the five fingerprint classes.</a:t>
            </a:r>
            <a:endParaRPr lang="en-US" sz="2000" dirty="0"/>
          </a:p>
        </p:txBody>
      </p:sp>
      <p:sp>
        <p:nvSpPr>
          <p:cNvPr id="5" name="Title 80">
            <a:extLst>
              <a:ext uri="{FF2B5EF4-FFF2-40B4-BE49-F238E27FC236}">
                <a16:creationId xmlns:a16="http://schemas.microsoft.com/office/drawing/2014/main" id="{8FDC5383-F696-4625-8AC9-DBD3745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US"/>
              <a:t>Solution Proposed (contd.)</a:t>
            </a:r>
          </a:p>
        </p:txBody>
      </p:sp>
    </p:spTree>
    <p:extLst>
      <p:ext uri="{BB962C8B-B14F-4D97-AF65-F5344CB8AC3E}">
        <p14:creationId xmlns:p14="http://schemas.microsoft.com/office/powerpoint/2010/main" val="192069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BA2B-81A0-4BF5-9F51-29042C5E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Flow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B97121-9140-4883-8D82-F72B31BDBE0F}"/>
              </a:ext>
            </a:extLst>
          </p:cNvPr>
          <p:cNvSpPr/>
          <p:nvPr/>
        </p:nvSpPr>
        <p:spPr>
          <a:xfrm>
            <a:off x="1397479" y="2641121"/>
            <a:ext cx="1710903" cy="1006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Input Image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44020-0D9C-4D44-9375-2FC3D7BB4985}"/>
              </a:ext>
            </a:extLst>
          </p:cNvPr>
          <p:cNvCxnSpPr/>
          <p:nvPr/>
        </p:nvCxnSpPr>
        <p:spPr>
          <a:xfrm>
            <a:off x="3107487" y="3143431"/>
            <a:ext cx="468699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BE786C-DEB9-4991-BC0D-7AC81FB91750}"/>
              </a:ext>
            </a:extLst>
          </p:cNvPr>
          <p:cNvSpPr/>
          <p:nvPr/>
        </p:nvSpPr>
        <p:spPr>
          <a:xfrm>
            <a:off x="3581041" y="2639324"/>
            <a:ext cx="1955320" cy="1006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Find Registration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32E3E5-D7E7-470E-A400-4B8F7AD44236}"/>
              </a:ext>
            </a:extLst>
          </p:cNvPr>
          <p:cNvCxnSpPr>
            <a:cxnSpLocks/>
          </p:cNvCxnSpPr>
          <p:nvPr/>
        </p:nvCxnSpPr>
        <p:spPr>
          <a:xfrm>
            <a:off x="5537260" y="3143430"/>
            <a:ext cx="468699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30C44-B7CA-4BEC-8648-880E37AD44DA}"/>
              </a:ext>
            </a:extLst>
          </p:cNvPr>
          <p:cNvCxnSpPr>
            <a:cxnSpLocks/>
          </p:cNvCxnSpPr>
          <p:nvPr/>
        </p:nvCxnSpPr>
        <p:spPr>
          <a:xfrm>
            <a:off x="7765751" y="3215318"/>
            <a:ext cx="468699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FD6FC9-4A40-496C-9F91-F5905AD95C34}"/>
              </a:ext>
            </a:extLst>
          </p:cNvPr>
          <p:cNvSpPr/>
          <p:nvPr/>
        </p:nvSpPr>
        <p:spPr>
          <a:xfrm>
            <a:off x="6012610" y="2641120"/>
            <a:ext cx="1710903" cy="1006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Tessellate Image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A64717-6D47-4820-851B-CC5AB78A3289}"/>
              </a:ext>
            </a:extLst>
          </p:cNvPr>
          <p:cNvSpPr/>
          <p:nvPr/>
        </p:nvSpPr>
        <p:spPr>
          <a:xfrm>
            <a:off x="8241101" y="2641121"/>
            <a:ext cx="1710903" cy="1006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Normalize each sector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100038-7864-4FD6-8553-F079646D501F}"/>
              </a:ext>
            </a:extLst>
          </p:cNvPr>
          <p:cNvCxnSpPr/>
          <p:nvPr/>
        </p:nvCxnSpPr>
        <p:spPr>
          <a:xfrm flipH="1">
            <a:off x="9094398" y="3643941"/>
            <a:ext cx="5751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135D49-B605-48EC-9216-5F2CC14F07F5}"/>
              </a:ext>
            </a:extLst>
          </p:cNvPr>
          <p:cNvSpPr/>
          <p:nvPr/>
        </p:nvSpPr>
        <p:spPr>
          <a:xfrm>
            <a:off x="8239305" y="4177701"/>
            <a:ext cx="1955320" cy="1006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Decomposition of Input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564F7-8225-454D-A789-F2F53303FE45}"/>
              </a:ext>
            </a:extLst>
          </p:cNvPr>
          <p:cNvCxnSpPr/>
          <p:nvPr/>
        </p:nvCxnSpPr>
        <p:spPr>
          <a:xfrm flipH="1">
            <a:off x="5094797" y="4762679"/>
            <a:ext cx="595222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EA7548-F606-406A-8E7D-0DAF33129067}"/>
              </a:ext>
            </a:extLst>
          </p:cNvPr>
          <p:cNvSpPr/>
          <p:nvPr/>
        </p:nvSpPr>
        <p:spPr>
          <a:xfrm>
            <a:off x="5694513" y="4192078"/>
            <a:ext cx="1955320" cy="1006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Two-Stage Classifier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04997-AA14-46AB-AAFA-AC8A3F90C206}"/>
              </a:ext>
            </a:extLst>
          </p:cNvPr>
          <p:cNvCxnSpPr>
            <a:cxnSpLocks/>
          </p:cNvCxnSpPr>
          <p:nvPr/>
        </p:nvCxnSpPr>
        <p:spPr>
          <a:xfrm flipH="1">
            <a:off x="7653966" y="4762678"/>
            <a:ext cx="595222" cy="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872FA-C090-4A9E-B156-916E37C5B5C5}"/>
              </a:ext>
            </a:extLst>
          </p:cNvPr>
          <p:cNvSpPr/>
          <p:nvPr/>
        </p:nvSpPr>
        <p:spPr>
          <a:xfrm>
            <a:off x="2411083" y="4316083"/>
            <a:ext cx="2688565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Fingerprint Category</a:t>
            </a:r>
          </a:p>
        </p:txBody>
      </p:sp>
    </p:spTree>
    <p:extLst>
      <p:ext uri="{BB962C8B-B14F-4D97-AF65-F5344CB8AC3E}">
        <p14:creationId xmlns:p14="http://schemas.microsoft.com/office/powerpoint/2010/main" val="298341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3246-FC50-4529-8048-A3FF917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232B15-9C07-4575-A701-078D53B43BFC}"/>
              </a:ext>
            </a:extLst>
          </p:cNvPr>
          <p:cNvSpPr/>
          <p:nvPr/>
        </p:nvSpPr>
        <p:spPr>
          <a:xfrm>
            <a:off x="1383103" y="3029310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7DD4E7-CBCE-414A-BEB5-AA4E7EBE4D28}"/>
              </a:ext>
            </a:extLst>
          </p:cNvPr>
          <p:cNvCxnSpPr/>
          <p:nvPr/>
        </p:nvCxnSpPr>
        <p:spPr>
          <a:xfrm>
            <a:off x="1439714" y="6191429"/>
            <a:ext cx="8606285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2F5AB9-81B6-4D4E-A328-0FD3E105ABFD}"/>
              </a:ext>
            </a:extLst>
          </p:cNvPr>
          <p:cNvSpPr/>
          <p:nvPr/>
        </p:nvSpPr>
        <p:spPr>
          <a:xfrm>
            <a:off x="3669102" y="2856781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5865C3-F4F4-49F2-8593-39ED51C222A2}"/>
              </a:ext>
            </a:extLst>
          </p:cNvPr>
          <p:cNvSpPr/>
          <p:nvPr/>
        </p:nvSpPr>
        <p:spPr>
          <a:xfrm>
            <a:off x="6070122" y="2641121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AF6506-3896-40CB-8B13-87CB3B73DC1A}"/>
              </a:ext>
            </a:extLst>
          </p:cNvPr>
          <p:cNvSpPr/>
          <p:nvPr/>
        </p:nvSpPr>
        <p:spPr>
          <a:xfrm>
            <a:off x="8413630" y="2641121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DD9E9D-396A-4BB8-B0CD-501B33869383}"/>
              </a:ext>
            </a:extLst>
          </p:cNvPr>
          <p:cNvSpPr/>
          <p:nvPr/>
        </p:nvSpPr>
        <p:spPr>
          <a:xfrm flipH="1">
            <a:off x="1785667" y="6106063"/>
            <a:ext cx="129397" cy="12939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BBFB4C-3418-49DB-BB3B-F765C2C79E81}"/>
              </a:ext>
            </a:extLst>
          </p:cNvPr>
          <p:cNvSpPr/>
          <p:nvPr/>
        </p:nvSpPr>
        <p:spPr>
          <a:xfrm flipH="1">
            <a:off x="4100420" y="6120440"/>
            <a:ext cx="129397" cy="12939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45CFF-0A46-4DA8-A4A0-54BF97C98E7A}"/>
              </a:ext>
            </a:extLst>
          </p:cNvPr>
          <p:cNvSpPr/>
          <p:nvPr/>
        </p:nvSpPr>
        <p:spPr>
          <a:xfrm flipH="1">
            <a:off x="6501441" y="6134818"/>
            <a:ext cx="129397" cy="12939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DA1080-F199-4805-AD97-10EBE5C174A6}"/>
              </a:ext>
            </a:extLst>
          </p:cNvPr>
          <p:cNvSpPr/>
          <p:nvPr/>
        </p:nvSpPr>
        <p:spPr>
          <a:xfrm flipH="1">
            <a:off x="8816196" y="6134818"/>
            <a:ext cx="129397" cy="12939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6343C4-9139-4A87-8969-39C9A503006B}"/>
              </a:ext>
            </a:extLst>
          </p:cNvPr>
          <p:cNvCxnSpPr/>
          <p:nvPr/>
        </p:nvCxnSpPr>
        <p:spPr>
          <a:xfrm flipV="1">
            <a:off x="1814421" y="3949462"/>
            <a:ext cx="2" cy="225724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7CFABB-9A50-4669-B7BA-A8AC50767745}"/>
              </a:ext>
            </a:extLst>
          </p:cNvPr>
          <p:cNvCxnSpPr>
            <a:cxnSpLocks/>
          </p:cNvCxnSpPr>
          <p:nvPr/>
        </p:nvCxnSpPr>
        <p:spPr>
          <a:xfrm flipH="1" flipV="1">
            <a:off x="4100425" y="3776933"/>
            <a:ext cx="57507" cy="24441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69FA8-47A4-4765-B352-ACAB111311E1}"/>
              </a:ext>
            </a:extLst>
          </p:cNvPr>
          <p:cNvCxnSpPr>
            <a:cxnSpLocks/>
          </p:cNvCxnSpPr>
          <p:nvPr/>
        </p:nvCxnSpPr>
        <p:spPr>
          <a:xfrm flipH="1" flipV="1">
            <a:off x="6530197" y="3546896"/>
            <a:ext cx="14375" cy="270294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BF6944-88E8-4C56-8E7D-00AAE45F8CF6}"/>
              </a:ext>
            </a:extLst>
          </p:cNvPr>
          <p:cNvCxnSpPr>
            <a:cxnSpLocks/>
          </p:cNvCxnSpPr>
          <p:nvPr/>
        </p:nvCxnSpPr>
        <p:spPr>
          <a:xfrm flipH="1" flipV="1">
            <a:off x="8801821" y="3546896"/>
            <a:ext cx="71884" cy="27029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3F6960-4483-4291-A902-7CF50966300D}"/>
              </a:ext>
            </a:extLst>
          </p:cNvPr>
          <p:cNvSpPr txBox="1"/>
          <p:nvPr/>
        </p:nvSpPr>
        <p:spPr>
          <a:xfrm>
            <a:off x="1446362" y="3214778"/>
            <a:ext cx="831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3rd </a:t>
            </a:r>
          </a:p>
          <a:p>
            <a:pPr algn="ctr"/>
            <a:r>
              <a:rPr lang="en-US"/>
              <a:t>Week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7F00B-417F-445F-B62E-8BC3CF65EBE4}"/>
              </a:ext>
            </a:extLst>
          </p:cNvPr>
          <p:cNvSpPr txBox="1"/>
          <p:nvPr/>
        </p:nvSpPr>
        <p:spPr>
          <a:xfrm>
            <a:off x="3717984" y="2999117"/>
            <a:ext cx="831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4th</a:t>
            </a:r>
          </a:p>
          <a:p>
            <a:pPr algn="ctr"/>
            <a:r>
              <a:rPr lang="en-US"/>
              <a:t>Week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09C05-A4E2-4FF5-A0AD-E675A09F57F9}"/>
              </a:ext>
            </a:extLst>
          </p:cNvPr>
          <p:cNvSpPr txBox="1"/>
          <p:nvPr/>
        </p:nvSpPr>
        <p:spPr>
          <a:xfrm>
            <a:off x="6133380" y="2783457"/>
            <a:ext cx="831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1st</a:t>
            </a:r>
          </a:p>
          <a:p>
            <a:pPr algn="ctr"/>
            <a:r>
              <a:rPr lang="en-US"/>
              <a:t>Week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77608C-57C2-4FC4-9555-66BB8AE1CDFF}"/>
              </a:ext>
            </a:extLst>
          </p:cNvPr>
          <p:cNvSpPr txBox="1"/>
          <p:nvPr/>
        </p:nvSpPr>
        <p:spPr>
          <a:xfrm>
            <a:off x="8462511" y="2783456"/>
            <a:ext cx="8310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2nd</a:t>
            </a:r>
          </a:p>
          <a:p>
            <a:pPr algn="ctr"/>
            <a:r>
              <a:rPr lang="en-US"/>
              <a:t>Week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48B5E7-A34A-45B0-93FA-DFCCD12C7AD5}"/>
              </a:ext>
            </a:extLst>
          </p:cNvPr>
          <p:cNvSpPr/>
          <p:nvPr/>
        </p:nvSpPr>
        <p:spPr>
          <a:xfrm>
            <a:off x="3942271" y="3863195"/>
            <a:ext cx="1293961" cy="345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8E5A1F-EFDC-4779-8218-EE646ECAA23A}"/>
              </a:ext>
            </a:extLst>
          </p:cNvPr>
          <p:cNvSpPr/>
          <p:nvPr/>
        </p:nvSpPr>
        <p:spPr>
          <a:xfrm>
            <a:off x="6300158" y="3633158"/>
            <a:ext cx="1293961" cy="345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C528BC-017C-4680-820B-C051540C878E}"/>
              </a:ext>
            </a:extLst>
          </p:cNvPr>
          <p:cNvSpPr/>
          <p:nvPr/>
        </p:nvSpPr>
        <p:spPr>
          <a:xfrm>
            <a:off x="8629290" y="3647535"/>
            <a:ext cx="1293961" cy="345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AA33C5-CEB0-4946-A576-377E6B7E3CFE}"/>
              </a:ext>
            </a:extLst>
          </p:cNvPr>
          <p:cNvSpPr txBox="1"/>
          <p:nvPr/>
        </p:nvSpPr>
        <p:spPr>
          <a:xfrm>
            <a:off x="1906438" y="4393721"/>
            <a:ext cx="23693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Extraction</a:t>
            </a:r>
          </a:p>
          <a:p>
            <a:r>
              <a:rPr lang="en-US"/>
              <a:t>1. Centre point 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DD117-FDBA-4BF5-BA35-524F6844B4B7}"/>
              </a:ext>
            </a:extLst>
          </p:cNvPr>
          <p:cNvSpPr txBox="1"/>
          <p:nvPr/>
        </p:nvSpPr>
        <p:spPr>
          <a:xfrm>
            <a:off x="4163682" y="4321834"/>
            <a:ext cx="23693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Extraction</a:t>
            </a:r>
          </a:p>
          <a:p>
            <a:r>
              <a:rPr lang="en-US"/>
              <a:t>2. Decomposition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DC577E-0A9C-41E5-AD01-A761E7D10BE1}"/>
              </a:ext>
            </a:extLst>
          </p:cNvPr>
          <p:cNvSpPr txBox="1"/>
          <p:nvPr/>
        </p:nvSpPr>
        <p:spPr>
          <a:xfrm>
            <a:off x="6622211" y="4163683"/>
            <a:ext cx="23693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Extraction</a:t>
            </a:r>
          </a:p>
          <a:p>
            <a:r>
              <a:rPr lang="en-US"/>
              <a:t>3. Feature Vector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66B8-3A1A-412C-81C4-98753B2EABC4}"/>
              </a:ext>
            </a:extLst>
          </p:cNvPr>
          <p:cNvSpPr txBox="1"/>
          <p:nvPr/>
        </p:nvSpPr>
        <p:spPr>
          <a:xfrm>
            <a:off x="8893833" y="4163682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Mid Evaluation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C03C91D-D78A-4774-8AE2-91C998E3C4E7}"/>
              </a:ext>
            </a:extLst>
          </p:cNvPr>
          <p:cNvSpPr/>
          <p:nvPr/>
        </p:nvSpPr>
        <p:spPr>
          <a:xfrm>
            <a:off x="1656271" y="3978215"/>
            <a:ext cx="1293961" cy="345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4116271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FINGERPRINT CLASSIFICATION</vt:lpstr>
      <vt:lpstr>Problem Statement</vt:lpstr>
      <vt:lpstr>Solution Proposed</vt:lpstr>
      <vt:lpstr>Solution Proposed (contd.)</vt:lpstr>
      <vt:lpstr>Solution Proposed (contd.)</vt:lpstr>
      <vt:lpstr>Proposed Flow Diagram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128</cp:revision>
  <dcterms:created xsi:type="dcterms:W3CDTF">2021-02-15T10:42:17Z</dcterms:created>
  <dcterms:modified xsi:type="dcterms:W3CDTF">2021-02-15T15:59:17Z</dcterms:modified>
</cp:coreProperties>
</file>