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1" r:id="rId6"/>
    <p:sldId id="262" r:id="rId7"/>
    <p:sldId id="264" r:id="rId8"/>
    <p:sldId id="263" r:id="rId9"/>
    <p:sldId id="268" r:id="rId10"/>
    <p:sldId id="26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050" dt="2021-03-27T16:56:26.762"/>
    <p1510:client id="{8068B89F-0079-0000-84A4-B67CBBCC91F5}" v="711" dt="2021-03-27T18:12:28.482"/>
    <p1510:client id="{A0709BB4-5483-78FD-5414-B9250AC5F4BE}" v="100" dt="2021-03-27T18:13:07.627"/>
    <p1510:client id="{E0AA1B16-C55B-426E-808B-4826C4FE8BD8}" v="703" dt="2021-03-27T15:43:52.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2">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4">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ctrTitle"/>
          </p:nvPr>
        </p:nvSpPr>
        <p:spPr>
          <a:xfrm>
            <a:off x="1179226" y="763036"/>
            <a:ext cx="9948566" cy="1771292"/>
          </a:xfrm>
        </p:spPr>
        <p:txBody>
          <a:bodyPr vert="horz" lIns="91440" tIns="45720" rIns="91440" bIns="45720" rtlCol="0" anchor="b">
            <a:normAutofit/>
          </a:bodyPr>
          <a:lstStyle/>
          <a:p>
            <a:r>
              <a:rPr lang="en-US" sz="3600" b="1">
                <a:ea typeface="+mj-lt"/>
                <a:cs typeface="+mj-lt"/>
              </a:rPr>
              <a:t>Mid Evaluation:</a:t>
            </a:r>
            <a:br>
              <a:rPr lang="en-US" sz="3600" b="1"/>
            </a:br>
            <a:r>
              <a:rPr lang="en-US" sz="3600" b="1"/>
              <a:t>A</a:t>
            </a:r>
            <a:r>
              <a:rPr lang="en-US" sz="3600" b="1" kern="1200">
                <a:latin typeface="+mj-lt"/>
                <a:ea typeface="+mj-ea"/>
                <a:cs typeface="+mj-cs"/>
              </a:rPr>
              <a:t> Multichannel Approach to Fingerprint </a:t>
            </a:r>
            <a:r>
              <a:rPr lang="en-US" sz="3600" b="1"/>
              <a:t>Classification</a:t>
            </a:r>
            <a:br>
              <a:rPr lang="en-US" sz="3300" b="1" kern="1200"/>
            </a:br>
            <a:endParaRPr lang="en-US" sz="3300" b="1" kern="1200">
              <a:latin typeface="+mj-lt"/>
              <a:cs typeface="Calibri Light" panose="020F0302020204030204"/>
            </a:endParaRPr>
          </a:p>
        </p:txBody>
      </p:sp>
      <p:grpSp>
        <p:nvGrpSpPr>
          <p:cNvPr id="49" name="Group 36">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0" name="Freeform: Shape 37">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38">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39">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40">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a:xfrm>
            <a:off x="1179226" y="3049325"/>
            <a:ext cx="9833548" cy="2945574"/>
          </a:xfrm>
        </p:spPr>
        <p:txBody>
          <a:bodyPr vert="horz" lIns="91440" tIns="45720" rIns="91440" bIns="45720" rtlCol="0" anchor="ctr">
            <a:normAutofit/>
          </a:bodyPr>
          <a:lstStyle/>
          <a:p>
            <a:pPr marL="285750" indent="-228600" algn="l">
              <a:buFont typeface="Arial" panose="020B0604020202020204" pitchFamily="34" charset="0"/>
              <a:buChar char="•"/>
            </a:pPr>
            <a:r>
              <a:rPr lang="en-US" sz="1800" b="1"/>
              <a:t>UTKARSH MK (2020201027)</a:t>
            </a:r>
            <a:endParaRPr lang="en-US" sz="1800">
              <a:cs typeface="Calibri"/>
            </a:endParaRPr>
          </a:p>
          <a:p>
            <a:pPr marL="285750" indent="-228600" algn="l">
              <a:buFont typeface="Arial" panose="020B0604020202020204" pitchFamily="34" charset="0"/>
              <a:buChar char="•"/>
            </a:pPr>
            <a:r>
              <a:rPr lang="en-US" sz="1800" b="1"/>
              <a:t>ADITI AGGARWAL (2020201034)</a:t>
            </a:r>
            <a:endParaRPr lang="en-US" sz="1800">
              <a:cs typeface="Calibri"/>
            </a:endParaRPr>
          </a:p>
          <a:p>
            <a:pPr marL="285750" indent="-228600" algn="l">
              <a:buFont typeface="Arial" panose="020B0604020202020204" pitchFamily="34" charset="0"/>
              <a:buChar char="•"/>
            </a:pPr>
            <a:r>
              <a:rPr lang="en-US" sz="1800" b="1"/>
              <a:t>STUTI SAXENA (2020201091)</a:t>
            </a:r>
            <a:endParaRPr lang="en-US" sz="1800">
              <a:cs typeface="Calibri"/>
            </a:endParaRPr>
          </a:p>
          <a:p>
            <a:pPr marL="285750" indent="-228600" algn="l">
              <a:buFont typeface="Arial" panose="020B0604020202020204" pitchFamily="34" charset="0"/>
              <a:buChar char="•"/>
            </a:pPr>
            <a:r>
              <a:rPr lang="en-US" sz="1800" b="1"/>
              <a:t>ADITYA MAHAJAN (2020202017)</a:t>
            </a:r>
            <a:endParaRPr lang="en-US" sz="18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84CA-B728-49C6-85E9-E024CC60C33A}"/>
              </a:ext>
            </a:extLst>
          </p:cNvPr>
          <p:cNvSpPr>
            <a:spLocks noGrp="1"/>
          </p:cNvSpPr>
          <p:nvPr>
            <p:ph type="title"/>
          </p:nvPr>
        </p:nvSpPr>
        <p:spPr/>
        <p:txBody>
          <a:bodyPr>
            <a:normAutofit/>
          </a:bodyPr>
          <a:lstStyle/>
          <a:p>
            <a:r>
              <a:rPr lang="en-US" sz="3600" b="1">
                <a:ea typeface="+mj-lt"/>
                <a:cs typeface="+mj-lt"/>
              </a:rPr>
              <a:t>Core Point Detection</a:t>
            </a:r>
            <a:endParaRPr lang="en-US" sz="3600" b="1">
              <a:cs typeface="Calibri Light"/>
            </a:endParaRPr>
          </a:p>
        </p:txBody>
      </p:sp>
      <p:sp>
        <p:nvSpPr>
          <p:cNvPr id="3" name="Content Placeholder 2">
            <a:extLst>
              <a:ext uri="{FF2B5EF4-FFF2-40B4-BE49-F238E27FC236}">
                <a16:creationId xmlns:a16="http://schemas.microsoft.com/office/drawing/2014/main" id="{319205B7-7081-4DB6-B7AE-DA2BFB238B0F}"/>
              </a:ext>
            </a:extLst>
          </p:cNvPr>
          <p:cNvSpPr>
            <a:spLocks noGrp="1"/>
          </p:cNvSpPr>
          <p:nvPr>
            <p:ph idx="1"/>
          </p:nvPr>
        </p:nvSpPr>
        <p:spPr>
          <a:xfrm>
            <a:off x="838200" y="1635125"/>
            <a:ext cx="10515600" cy="4351338"/>
          </a:xfrm>
        </p:spPr>
        <p:txBody>
          <a:bodyPr vert="horz" lIns="91440" tIns="45720" rIns="91440" bIns="45720" rtlCol="0" anchor="t">
            <a:normAutofit/>
          </a:bodyPr>
          <a:lstStyle/>
          <a:p>
            <a:pPr algn="just"/>
            <a:r>
              <a:rPr lang="en-US" sz="2200">
                <a:latin typeface="Calibri Light"/>
                <a:cs typeface="Calibri"/>
              </a:rPr>
              <a:t>For detection of core point,</a:t>
            </a:r>
            <a:r>
              <a:rPr lang="en-US" sz="2200">
                <a:latin typeface="Calibri Light"/>
                <a:ea typeface="+mn-lt"/>
                <a:cs typeface="+mn-lt"/>
              </a:rPr>
              <a:t> </a:t>
            </a:r>
            <a:r>
              <a:rPr lang="en-US" sz="2200" err="1">
                <a:latin typeface="Calibri Light"/>
                <a:ea typeface="+mn-lt"/>
                <a:cs typeface="+mn-lt"/>
              </a:rPr>
              <a:t>Poincaré</a:t>
            </a:r>
            <a:r>
              <a:rPr lang="en-US" sz="2200">
                <a:latin typeface="Calibri Light"/>
                <a:ea typeface="+mn-lt"/>
                <a:cs typeface="+mn-lt"/>
              </a:rPr>
              <a:t> index</a:t>
            </a:r>
            <a:r>
              <a:rPr lang="en-US" sz="2200">
                <a:latin typeface="Calibri Light"/>
                <a:cs typeface="Calibri"/>
              </a:rPr>
              <a:t> is used.</a:t>
            </a:r>
            <a:endParaRPr lang="en-US"/>
          </a:p>
          <a:p>
            <a:pPr algn="just"/>
            <a:r>
              <a:rPr lang="en-US" sz="2200" err="1">
                <a:latin typeface="Calibri Light"/>
                <a:ea typeface="+mn-lt"/>
                <a:cs typeface="+mn-lt"/>
              </a:rPr>
              <a:t>Poincaré</a:t>
            </a:r>
            <a:r>
              <a:rPr lang="en-US" sz="2200">
                <a:latin typeface="Calibri Light"/>
                <a:ea typeface="+mn-lt"/>
                <a:cs typeface="+mn-lt"/>
              </a:rPr>
              <a:t> index at a pixel (</a:t>
            </a:r>
            <a:r>
              <a:rPr lang="en-US" sz="2200" err="1">
                <a:latin typeface="Calibri Light"/>
                <a:ea typeface="+mn-lt"/>
                <a:cs typeface="+mn-lt"/>
              </a:rPr>
              <a:t>i,j</a:t>
            </a:r>
            <a:r>
              <a:rPr lang="en-US" sz="2200">
                <a:latin typeface="Calibri Light"/>
                <a:ea typeface="+mn-lt"/>
                <a:cs typeface="+mn-lt"/>
              </a:rPr>
              <a:t>) is computed by algebraically summing the orientation differences between the adjacent elements of (</a:t>
            </a:r>
            <a:r>
              <a:rPr lang="en-US" sz="2200" err="1">
                <a:latin typeface="Calibri Light"/>
                <a:ea typeface="+mn-lt"/>
                <a:cs typeface="+mn-lt"/>
              </a:rPr>
              <a:t>i,j</a:t>
            </a:r>
            <a:r>
              <a:rPr lang="en-US" sz="2200">
                <a:latin typeface="Calibri Light"/>
                <a:ea typeface="+mn-lt"/>
                <a:cs typeface="+mn-lt"/>
              </a:rPr>
              <a:t>).</a:t>
            </a:r>
          </a:p>
          <a:p>
            <a:pPr algn="just"/>
            <a:r>
              <a:rPr lang="en-US" sz="2200">
                <a:latin typeface="Calibri Light"/>
                <a:ea typeface="+mn-lt"/>
                <a:cs typeface="+mn-lt"/>
              </a:rPr>
              <a:t>On closed curves, the </a:t>
            </a:r>
            <a:r>
              <a:rPr lang="en-US" sz="2200" err="1">
                <a:latin typeface="Calibri Light"/>
                <a:ea typeface="+mn-lt"/>
                <a:cs typeface="+mn-lt"/>
              </a:rPr>
              <a:t>Poincaré</a:t>
            </a:r>
            <a:r>
              <a:rPr lang="en-US" sz="2200">
                <a:latin typeface="Calibri Light"/>
                <a:ea typeface="+mn-lt"/>
                <a:cs typeface="+mn-lt"/>
              </a:rPr>
              <a:t> index assumes only one of the discrete values: 0°, ± 180°, and ± 360°</a:t>
            </a:r>
          </a:p>
          <a:p>
            <a:pPr lvl="1" algn="just"/>
            <a:r>
              <a:rPr lang="en-US" sz="2200">
                <a:latin typeface="Calibri Light"/>
                <a:ea typeface="+mn-lt"/>
                <a:cs typeface="+mn-lt"/>
              </a:rPr>
              <a:t>0°,  if [</a:t>
            </a:r>
            <a:r>
              <a:rPr lang="en-US" sz="2200" err="1">
                <a:latin typeface="Calibri Light"/>
                <a:ea typeface="+mn-lt"/>
                <a:cs typeface="+mn-lt"/>
              </a:rPr>
              <a:t>i,j</a:t>
            </a:r>
            <a:r>
              <a:rPr lang="en-US" sz="2200">
                <a:latin typeface="Calibri Light"/>
                <a:ea typeface="+mn-lt"/>
                <a:cs typeface="+mn-lt"/>
              </a:rPr>
              <a:t>] does not belong to any singular region.</a:t>
            </a:r>
          </a:p>
          <a:p>
            <a:pPr lvl="1" algn="just"/>
            <a:r>
              <a:rPr lang="en-US" sz="2200">
                <a:latin typeface="Calibri Light"/>
                <a:cs typeface="Calibri"/>
              </a:rPr>
              <a:t>360°, </a:t>
            </a:r>
            <a:r>
              <a:rPr lang="en-US" sz="2200">
                <a:latin typeface="Calibri Light"/>
                <a:ea typeface="+mn-lt"/>
                <a:cs typeface="+mn-lt"/>
              </a:rPr>
              <a:t>if [</a:t>
            </a:r>
            <a:r>
              <a:rPr lang="en-US" sz="2200" err="1">
                <a:latin typeface="Calibri Light"/>
                <a:ea typeface="+mn-lt"/>
                <a:cs typeface="+mn-lt"/>
              </a:rPr>
              <a:t>i,j</a:t>
            </a:r>
            <a:r>
              <a:rPr lang="en-US" sz="2200">
                <a:latin typeface="Calibri Light"/>
                <a:ea typeface="+mn-lt"/>
                <a:cs typeface="+mn-lt"/>
              </a:rPr>
              <a:t>] belongs to a whorl type singular region.</a:t>
            </a:r>
          </a:p>
          <a:p>
            <a:pPr lvl="1" algn="just"/>
            <a:r>
              <a:rPr lang="en-US" sz="2200">
                <a:latin typeface="Calibri Light"/>
                <a:cs typeface="Calibri"/>
              </a:rPr>
              <a:t>180° , </a:t>
            </a:r>
            <a:r>
              <a:rPr lang="en-US" sz="2200">
                <a:latin typeface="Calibri Light"/>
                <a:ea typeface="+mn-lt"/>
                <a:cs typeface="+mn-lt"/>
              </a:rPr>
              <a:t>if [</a:t>
            </a:r>
            <a:r>
              <a:rPr lang="en-US" sz="2200" err="1">
                <a:latin typeface="Calibri Light"/>
                <a:ea typeface="+mn-lt"/>
                <a:cs typeface="+mn-lt"/>
              </a:rPr>
              <a:t>i</a:t>
            </a:r>
            <a:r>
              <a:rPr lang="en-US" sz="2200">
                <a:latin typeface="Calibri Light"/>
                <a:ea typeface="+mn-lt"/>
                <a:cs typeface="+mn-lt"/>
              </a:rPr>
              <a:t>, j] belongs to a loop type singular region.</a:t>
            </a:r>
          </a:p>
          <a:p>
            <a:pPr lvl="1" algn="just"/>
            <a:r>
              <a:rPr lang="en-US" sz="2200">
                <a:latin typeface="Calibri Light"/>
                <a:ea typeface="+mn-lt"/>
                <a:cs typeface="+mn-lt"/>
              </a:rPr>
              <a:t>-180° ,  if [</a:t>
            </a:r>
            <a:r>
              <a:rPr lang="en-US" sz="2200" err="1">
                <a:latin typeface="Calibri Light"/>
                <a:ea typeface="+mn-lt"/>
                <a:cs typeface="+mn-lt"/>
              </a:rPr>
              <a:t>i,j</a:t>
            </a:r>
            <a:r>
              <a:rPr lang="en-US" sz="2200">
                <a:latin typeface="Calibri Light"/>
                <a:ea typeface="+mn-lt"/>
                <a:cs typeface="+mn-lt"/>
              </a:rPr>
              <a:t>] belongs to a delta type singular region.</a:t>
            </a:r>
            <a:endParaRPr lang="en-US" sz="2200">
              <a:latin typeface="Calibri Light"/>
              <a:cs typeface="Calibri"/>
            </a:endParaRPr>
          </a:p>
          <a:p>
            <a:endParaRPr lang="en-US" sz="2200">
              <a:latin typeface="Calibri Light"/>
              <a:cs typeface="Calibri"/>
            </a:endParaRPr>
          </a:p>
        </p:txBody>
      </p:sp>
      <p:pic>
        <p:nvPicPr>
          <p:cNvPr id="5" name="Picture 5">
            <a:extLst>
              <a:ext uri="{FF2B5EF4-FFF2-40B4-BE49-F238E27FC236}">
                <a16:creationId xmlns:a16="http://schemas.microsoft.com/office/drawing/2014/main" id="{555C7199-C5C5-431D-80DA-E387FF34A581}"/>
              </a:ext>
            </a:extLst>
          </p:cNvPr>
          <p:cNvPicPr>
            <a:picLocks noChangeAspect="1"/>
          </p:cNvPicPr>
          <p:nvPr/>
        </p:nvPicPr>
        <p:blipFill>
          <a:blip r:embed="rId2"/>
          <a:stretch>
            <a:fillRect/>
          </a:stretch>
        </p:blipFill>
        <p:spPr>
          <a:xfrm>
            <a:off x="8784921" y="3424924"/>
            <a:ext cx="2743200" cy="3077029"/>
          </a:xfrm>
          <a:prstGeom prst="rect">
            <a:avLst/>
          </a:prstGeom>
        </p:spPr>
      </p:pic>
    </p:spTree>
    <p:extLst>
      <p:ext uri="{BB962C8B-B14F-4D97-AF65-F5344CB8AC3E}">
        <p14:creationId xmlns:p14="http://schemas.microsoft.com/office/powerpoint/2010/main" val="64908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0F83F6C-3990-4BAE-B02B-CF8454646033}"/>
              </a:ext>
            </a:extLst>
          </p:cNvPr>
          <p:cNvSpPr>
            <a:spLocks noGrp="1"/>
          </p:cNvSpPr>
          <p:nvPr>
            <p:ph type="title"/>
          </p:nvPr>
        </p:nvSpPr>
        <p:spPr>
          <a:xfrm>
            <a:off x="2726279" y="1741337"/>
            <a:ext cx="6739136" cy="2387918"/>
          </a:xfrm>
        </p:spPr>
        <p:txBody>
          <a:bodyPr vert="horz" lIns="91440" tIns="45720" rIns="91440" bIns="45720" rtlCol="0" anchor="b">
            <a:normAutofit/>
          </a:bodyPr>
          <a:lstStyle/>
          <a:p>
            <a:pPr algn="ctr"/>
            <a:r>
              <a:rPr lang="en-US" sz="5200" kern="1200">
                <a:latin typeface="+mj-lt"/>
                <a:ea typeface="+mj-ea"/>
                <a:cs typeface="+mj-cs"/>
              </a:rPr>
              <a:t>Thank You</a:t>
            </a:r>
          </a:p>
        </p:txBody>
      </p:sp>
      <p:grpSp>
        <p:nvGrpSpPr>
          <p:cNvPr id="11" name="Group 10">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93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C26B-F2AD-49BD-AF12-E348C0E13278}"/>
              </a:ext>
            </a:extLst>
          </p:cNvPr>
          <p:cNvSpPr>
            <a:spLocks noGrp="1"/>
          </p:cNvSpPr>
          <p:nvPr>
            <p:ph type="title"/>
          </p:nvPr>
        </p:nvSpPr>
        <p:spPr/>
        <p:txBody>
          <a:bodyPr>
            <a:normAutofit/>
          </a:bodyPr>
          <a:lstStyle/>
          <a:p>
            <a:r>
              <a:rPr lang="en-US" sz="3600" b="1">
                <a:ea typeface="+mj-lt"/>
                <a:cs typeface="+mj-lt"/>
              </a:rPr>
              <a:t>Problem Statement</a:t>
            </a:r>
            <a:endParaRPr lang="en-US" sz="3600" b="1"/>
          </a:p>
        </p:txBody>
      </p:sp>
      <p:sp>
        <p:nvSpPr>
          <p:cNvPr id="3" name="Content Placeholder 2">
            <a:extLst>
              <a:ext uri="{FF2B5EF4-FFF2-40B4-BE49-F238E27FC236}">
                <a16:creationId xmlns:a16="http://schemas.microsoft.com/office/drawing/2014/main" id="{80F8F5D1-2199-4DD7-BDF4-62A1F08FED8C}"/>
              </a:ext>
            </a:extLst>
          </p:cNvPr>
          <p:cNvSpPr>
            <a:spLocks noGrp="1"/>
          </p:cNvSpPr>
          <p:nvPr>
            <p:ph idx="1"/>
          </p:nvPr>
        </p:nvSpPr>
        <p:spPr/>
        <p:txBody>
          <a:bodyPr vert="horz" lIns="91440" tIns="45720" rIns="91440" bIns="45720" rtlCol="0" anchor="t">
            <a:normAutofit fontScale="77500" lnSpcReduction="20000"/>
          </a:bodyPr>
          <a:lstStyle/>
          <a:p>
            <a:pPr algn="just">
              <a:lnSpc>
                <a:spcPct val="110000"/>
              </a:lnSpc>
            </a:pPr>
            <a:r>
              <a:rPr lang="en-US">
                <a:latin typeface="Calibri Light"/>
                <a:ea typeface="+mn-lt"/>
                <a:cs typeface="+mn-lt"/>
              </a:rPr>
              <a:t>In Fingerprint Matching problem, to reduce the search time and computational complexity, it is desirable to classify fingerprints in an accurate and consistent manner such that the input fingerprint needs to be matched only with a subset of the fingerprints in the database.</a:t>
            </a:r>
          </a:p>
          <a:p>
            <a:pPr algn="just">
              <a:lnSpc>
                <a:spcPct val="110000"/>
              </a:lnSpc>
            </a:pPr>
            <a:r>
              <a:rPr lang="en-US">
                <a:latin typeface="Calibri Light"/>
                <a:ea typeface="+mn-lt"/>
                <a:cs typeface="+mn-lt"/>
              </a:rPr>
              <a:t>Fingerprint classification is a technique used to assign a fingerprint into one of the several prespecified types already established in the literature which can provide an indexing mechanism.</a:t>
            </a:r>
          </a:p>
          <a:p>
            <a:pPr algn="just">
              <a:lnSpc>
                <a:spcPct val="110000"/>
              </a:lnSpc>
            </a:pPr>
            <a:r>
              <a:rPr lang="en-US">
                <a:latin typeface="Calibri Light"/>
                <a:ea typeface="+mn-lt"/>
                <a:cs typeface="+mn-lt"/>
              </a:rPr>
              <a:t>An input fingerprint is first matched at a coarse level to one of the prespecified types and then, at a finer level, it is compared to a subset of the database corresponding to that fingerprint type.</a:t>
            </a:r>
          </a:p>
          <a:p>
            <a:pPr algn="just">
              <a:lnSpc>
                <a:spcPct val="110000"/>
              </a:lnSpc>
            </a:pPr>
            <a:r>
              <a:rPr lang="en-US">
                <a:latin typeface="Calibri Light"/>
                <a:ea typeface="+mn-lt"/>
                <a:cs typeface="+mn-lt"/>
              </a:rPr>
              <a:t>We classify fingerprints into five classes namely, whorl (W), right loop (R), left loop (L), arch (A), and tented arch (T).</a:t>
            </a:r>
          </a:p>
        </p:txBody>
      </p:sp>
    </p:spTree>
    <p:extLst>
      <p:ext uri="{BB962C8B-B14F-4D97-AF65-F5344CB8AC3E}">
        <p14:creationId xmlns:p14="http://schemas.microsoft.com/office/powerpoint/2010/main" val="25875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7C17-930C-4B75-B86D-B638E2BC762C}"/>
              </a:ext>
            </a:extLst>
          </p:cNvPr>
          <p:cNvSpPr>
            <a:spLocks noGrp="1"/>
          </p:cNvSpPr>
          <p:nvPr>
            <p:ph type="title"/>
          </p:nvPr>
        </p:nvSpPr>
        <p:spPr/>
        <p:txBody>
          <a:bodyPr>
            <a:normAutofit/>
          </a:bodyPr>
          <a:lstStyle/>
          <a:p>
            <a:r>
              <a:rPr lang="en-US" sz="3600" b="1">
                <a:ea typeface="+mj-lt"/>
                <a:cs typeface="+mj-lt"/>
              </a:rPr>
              <a:t>Solution Proposed</a:t>
            </a:r>
            <a:endParaRPr lang="en-US" sz="3600"/>
          </a:p>
        </p:txBody>
      </p:sp>
      <p:sp>
        <p:nvSpPr>
          <p:cNvPr id="3" name="Content Placeholder 2">
            <a:extLst>
              <a:ext uri="{FF2B5EF4-FFF2-40B4-BE49-F238E27FC236}">
                <a16:creationId xmlns:a16="http://schemas.microsoft.com/office/drawing/2014/main" id="{B0F45EE1-916B-443F-B6CB-0766FE5D6A10}"/>
              </a:ext>
            </a:extLst>
          </p:cNvPr>
          <p:cNvSpPr>
            <a:spLocks noGrp="1"/>
          </p:cNvSpPr>
          <p:nvPr>
            <p:ph idx="1"/>
          </p:nvPr>
        </p:nvSpPr>
        <p:spPr/>
        <p:txBody>
          <a:bodyPr vert="horz" lIns="91440" tIns="45720" rIns="91440" bIns="45720" rtlCol="0" anchor="t">
            <a:normAutofit/>
          </a:bodyPr>
          <a:lstStyle/>
          <a:p>
            <a:pPr algn="just">
              <a:lnSpc>
                <a:spcPct val="110000"/>
              </a:lnSpc>
            </a:pPr>
            <a:r>
              <a:rPr lang="en-US" sz="2200">
                <a:latin typeface="Calibri Light"/>
                <a:ea typeface="+mn-lt"/>
                <a:cs typeface="+mn-lt"/>
              </a:rPr>
              <a:t>We are implementing a fingerprint classification algorithm which is based on a novel representation scheme which is directly derived from local ridge structures. </a:t>
            </a:r>
          </a:p>
          <a:p>
            <a:pPr algn="just">
              <a:lnSpc>
                <a:spcPct val="110000"/>
              </a:lnSpc>
            </a:pPr>
            <a:r>
              <a:rPr lang="en-US" sz="2200">
                <a:latin typeface="Calibri Light"/>
                <a:ea typeface="+mn-lt"/>
                <a:cs typeface="+mn-lt"/>
              </a:rPr>
              <a:t>The representation is capable of tolerating poor image quality, which is a major difficulty in fingerprint classification.</a:t>
            </a:r>
            <a:endParaRPr lang="en-US">
              <a:latin typeface="Calibri Light"/>
              <a:cs typeface="Calibri Light"/>
            </a:endParaRPr>
          </a:p>
        </p:txBody>
      </p:sp>
    </p:spTree>
    <p:extLst>
      <p:ext uri="{BB962C8B-B14F-4D97-AF65-F5344CB8AC3E}">
        <p14:creationId xmlns:p14="http://schemas.microsoft.com/office/powerpoint/2010/main" val="24113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2A2C-81F5-40D4-A24E-4CD13D20C4CF}"/>
              </a:ext>
            </a:extLst>
          </p:cNvPr>
          <p:cNvSpPr>
            <a:spLocks noGrp="1"/>
          </p:cNvSpPr>
          <p:nvPr>
            <p:ph type="title"/>
          </p:nvPr>
        </p:nvSpPr>
        <p:spPr/>
        <p:txBody>
          <a:bodyPr>
            <a:normAutofit/>
          </a:bodyPr>
          <a:lstStyle/>
          <a:p>
            <a:r>
              <a:rPr lang="en-US" sz="3600" b="1">
                <a:cs typeface="Calibri Light"/>
              </a:rPr>
              <a:t>Algorithm Pipeline</a:t>
            </a:r>
            <a:endParaRPr lang="en-US" sz="3600" b="1"/>
          </a:p>
        </p:txBody>
      </p:sp>
      <p:sp>
        <p:nvSpPr>
          <p:cNvPr id="4" name="Rectangle: Rounded Corners 3">
            <a:extLst>
              <a:ext uri="{FF2B5EF4-FFF2-40B4-BE49-F238E27FC236}">
                <a16:creationId xmlns:a16="http://schemas.microsoft.com/office/drawing/2014/main" id="{6D1A9F08-C3A1-45E3-AA02-16D3FD30867E}"/>
              </a:ext>
            </a:extLst>
          </p:cNvPr>
          <p:cNvSpPr/>
          <p:nvPr/>
        </p:nvSpPr>
        <p:spPr>
          <a:xfrm>
            <a:off x="879894" y="1720970"/>
            <a:ext cx="1710903" cy="1006414"/>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Input Image</a:t>
            </a:r>
          </a:p>
        </p:txBody>
      </p:sp>
      <p:cxnSp>
        <p:nvCxnSpPr>
          <p:cNvPr id="5" name="Straight Arrow Connector 4">
            <a:extLst>
              <a:ext uri="{FF2B5EF4-FFF2-40B4-BE49-F238E27FC236}">
                <a16:creationId xmlns:a16="http://schemas.microsoft.com/office/drawing/2014/main" id="{DFFCA2D0-BBA8-49B4-96C1-BC86AF4936F0}"/>
              </a:ext>
            </a:extLst>
          </p:cNvPr>
          <p:cNvCxnSpPr/>
          <p:nvPr/>
        </p:nvCxnSpPr>
        <p:spPr>
          <a:xfrm>
            <a:off x="2589902" y="2223280"/>
            <a:ext cx="468699" cy="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133F7E46-1BF7-4503-807F-4B5481B17E35}"/>
              </a:ext>
            </a:extLst>
          </p:cNvPr>
          <p:cNvSpPr/>
          <p:nvPr/>
        </p:nvSpPr>
        <p:spPr>
          <a:xfrm>
            <a:off x="3106588" y="1704796"/>
            <a:ext cx="1955320" cy="1006413"/>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solidFill>
                  <a:schemeClr val="tx1"/>
                </a:solidFill>
              </a:rPr>
              <a:t>Image Segmentation</a:t>
            </a:r>
            <a:endParaRPr lang="en-US">
              <a:solidFill>
                <a:schemeClr val="tx1"/>
              </a:solidFill>
              <a:cs typeface="Calibri"/>
            </a:endParaRPr>
          </a:p>
        </p:txBody>
      </p:sp>
      <p:cxnSp>
        <p:nvCxnSpPr>
          <p:cNvPr id="8" name="Straight Arrow Connector 7">
            <a:extLst>
              <a:ext uri="{FF2B5EF4-FFF2-40B4-BE49-F238E27FC236}">
                <a16:creationId xmlns:a16="http://schemas.microsoft.com/office/drawing/2014/main" id="{38873F8C-F933-4363-90D0-AB73E3C8395F}"/>
              </a:ext>
            </a:extLst>
          </p:cNvPr>
          <p:cNvCxnSpPr>
            <a:cxnSpLocks/>
          </p:cNvCxnSpPr>
          <p:nvPr/>
        </p:nvCxnSpPr>
        <p:spPr>
          <a:xfrm>
            <a:off x="5062807" y="2208902"/>
            <a:ext cx="468699" cy="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F593F05-AC2A-44B7-8576-3965BCEBF52E}"/>
              </a:ext>
            </a:extLst>
          </p:cNvPr>
          <p:cNvCxnSpPr>
            <a:cxnSpLocks/>
          </p:cNvCxnSpPr>
          <p:nvPr/>
        </p:nvCxnSpPr>
        <p:spPr>
          <a:xfrm flipV="1">
            <a:off x="7262543" y="2196653"/>
            <a:ext cx="593959" cy="1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7159AA9C-877A-4793-A4C7-D92957E6A956}"/>
              </a:ext>
            </a:extLst>
          </p:cNvPr>
          <p:cNvSpPr/>
          <p:nvPr/>
        </p:nvSpPr>
        <p:spPr>
          <a:xfrm>
            <a:off x="5509402" y="1720969"/>
            <a:ext cx="1710903" cy="1006414"/>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Image Normalization</a:t>
            </a:r>
            <a:endParaRPr lang="en-US">
              <a:cs typeface="Calibri"/>
            </a:endParaRPr>
          </a:p>
        </p:txBody>
      </p:sp>
      <p:sp>
        <p:nvSpPr>
          <p:cNvPr id="11" name="Rectangle: Rounded Corners 10">
            <a:extLst>
              <a:ext uri="{FF2B5EF4-FFF2-40B4-BE49-F238E27FC236}">
                <a16:creationId xmlns:a16="http://schemas.microsoft.com/office/drawing/2014/main" id="{FDC07B49-D24F-4018-B390-65CDAD795AB5}"/>
              </a:ext>
            </a:extLst>
          </p:cNvPr>
          <p:cNvSpPr/>
          <p:nvPr/>
        </p:nvSpPr>
        <p:spPr>
          <a:xfrm>
            <a:off x="7864395" y="1558076"/>
            <a:ext cx="1821192" cy="1330553"/>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ea typeface="+mn-lt"/>
                <a:cs typeface="+mn-lt"/>
              </a:rPr>
              <a:t>Ridge Orientation Estimation And Smoothing</a:t>
            </a:r>
            <a:endParaRPr lang="en-US"/>
          </a:p>
        </p:txBody>
      </p:sp>
      <p:cxnSp>
        <p:nvCxnSpPr>
          <p:cNvPr id="12" name="Straight Arrow Connector 11">
            <a:extLst>
              <a:ext uri="{FF2B5EF4-FFF2-40B4-BE49-F238E27FC236}">
                <a16:creationId xmlns:a16="http://schemas.microsoft.com/office/drawing/2014/main" id="{C462FB9D-328C-41F9-9118-6E2565876545}"/>
              </a:ext>
            </a:extLst>
          </p:cNvPr>
          <p:cNvCxnSpPr/>
          <p:nvPr/>
        </p:nvCxnSpPr>
        <p:spPr>
          <a:xfrm flipV="1">
            <a:off x="9763349" y="2275937"/>
            <a:ext cx="620549" cy="6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D2326ED8-11E5-42A2-96DB-4585D58FBD5F}"/>
              </a:ext>
            </a:extLst>
          </p:cNvPr>
          <p:cNvSpPr/>
          <p:nvPr/>
        </p:nvSpPr>
        <p:spPr>
          <a:xfrm>
            <a:off x="7793607" y="3257550"/>
            <a:ext cx="1955320" cy="1006413"/>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ea typeface="+mn-lt"/>
                <a:cs typeface="+mn-lt"/>
              </a:rPr>
              <a:t>Tessellate Image Space</a:t>
            </a:r>
            <a:endParaRPr lang="en-US"/>
          </a:p>
        </p:txBody>
      </p:sp>
      <p:cxnSp>
        <p:nvCxnSpPr>
          <p:cNvPr id="14" name="Straight Arrow Connector 13">
            <a:extLst>
              <a:ext uri="{FF2B5EF4-FFF2-40B4-BE49-F238E27FC236}">
                <a16:creationId xmlns:a16="http://schemas.microsoft.com/office/drawing/2014/main" id="{F97A433A-462D-4EAB-BBAC-495ADD579583}"/>
              </a:ext>
            </a:extLst>
          </p:cNvPr>
          <p:cNvCxnSpPr/>
          <p:nvPr/>
        </p:nvCxnSpPr>
        <p:spPr>
          <a:xfrm flipH="1">
            <a:off x="4864759" y="3756264"/>
            <a:ext cx="595222" cy="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id="{74E1DCE3-B7AF-4137-ABFD-B22420669B26}"/>
              </a:ext>
            </a:extLst>
          </p:cNvPr>
          <p:cNvSpPr/>
          <p:nvPr/>
        </p:nvSpPr>
        <p:spPr>
          <a:xfrm>
            <a:off x="3106588" y="3257549"/>
            <a:ext cx="1754037" cy="1006413"/>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solidFill>
                  <a:schemeClr val="tx1"/>
                </a:solidFill>
              </a:rPr>
              <a:t>Feature Vector</a:t>
            </a:r>
            <a:endParaRPr lang="en-US">
              <a:solidFill>
                <a:schemeClr val="tx1"/>
              </a:solidFill>
              <a:cs typeface="Calibri"/>
            </a:endParaRPr>
          </a:p>
        </p:txBody>
      </p:sp>
      <p:cxnSp>
        <p:nvCxnSpPr>
          <p:cNvPr id="16" name="Straight Arrow Connector 15">
            <a:extLst>
              <a:ext uri="{FF2B5EF4-FFF2-40B4-BE49-F238E27FC236}">
                <a16:creationId xmlns:a16="http://schemas.microsoft.com/office/drawing/2014/main" id="{124E447E-1A33-46A8-84BB-62433C8AD9AB}"/>
              </a:ext>
            </a:extLst>
          </p:cNvPr>
          <p:cNvCxnSpPr>
            <a:cxnSpLocks/>
          </p:cNvCxnSpPr>
          <p:nvPr/>
        </p:nvCxnSpPr>
        <p:spPr>
          <a:xfrm flipH="1">
            <a:off x="7179513" y="3756263"/>
            <a:ext cx="595222" cy="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FB101342-D240-496D-9AFA-488BD9276364}"/>
              </a:ext>
            </a:extLst>
          </p:cNvPr>
          <p:cNvSpPr/>
          <p:nvPr/>
        </p:nvSpPr>
        <p:spPr>
          <a:xfrm>
            <a:off x="843951" y="5149970"/>
            <a:ext cx="2688565" cy="8626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Fingerprint Category</a:t>
            </a:r>
          </a:p>
        </p:txBody>
      </p:sp>
      <p:sp>
        <p:nvSpPr>
          <p:cNvPr id="19" name="Rectangle: Rounded Corners 18">
            <a:extLst>
              <a:ext uri="{FF2B5EF4-FFF2-40B4-BE49-F238E27FC236}">
                <a16:creationId xmlns:a16="http://schemas.microsoft.com/office/drawing/2014/main" id="{A5887F57-21C4-432A-ADAF-059FED265904}"/>
              </a:ext>
            </a:extLst>
          </p:cNvPr>
          <p:cNvSpPr/>
          <p:nvPr/>
        </p:nvSpPr>
        <p:spPr>
          <a:xfrm>
            <a:off x="5466271" y="3259347"/>
            <a:ext cx="1710903" cy="1006414"/>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cs typeface="Calibri"/>
              </a:rPr>
              <a:t>Decomposition</a:t>
            </a:r>
          </a:p>
        </p:txBody>
      </p:sp>
      <p:sp>
        <p:nvSpPr>
          <p:cNvPr id="20" name="Rectangle: Rounded Corners 19">
            <a:extLst>
              <a:ext uri="{FF2B5EF4-FFF2-40B4-BE49-F238E27FC236}">
                <a16:creationId xmlns:a16="http://schemas.microsoft.com/office/drawing/2014/main" id="{75FBA484-E490-4F19-A243-16FCCA0B44CA}"/>
              </a:ext>
            </a:extLst>
          </p:cNvPr>
          <p:cNvSpPr/>
          <p:nvPr/>
        </p:nvSpPr>
        <p:spPr>
          <a:xfrm>
            <a:off x="834965" y="3257548"/>
            <a:ext cx="1754038" cy="1006413"/>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solidFill>
                  <a:schemeClr val="tx1"/>
                </a:solidFill>
                <a:cs typeface="Calibri"/>
              </a:rPr>
              <a:t>Two-stage Classifier</a:t>
            </a:r>
          </a:p>
        </p:txBody>
      </p:sp>
      <p:cxnSp>
        <p:nvCxnSpPr>
          <p:cNvPr id="21" name="Straight Arrow Connector 20">
            <a:extLst>
              <a:ext uri="{FF2B5EF4-FFF2-40B4-BE49-F238E27FC236}">
                <a16:creationId xmlns:a16="http://schemas.microsoft.com/office/drawing/2014/main" id="{4D6D11AC-E4A4-481F-B195-4E56AA00EC6C}"/>
              </a:ext>
            </a:extLst>
          </p:cNvPr>
          <p:cNvCxnSpPr>
            <a:cxnSpLocks/>
          </p:cNvCxnSpPr>
          <p:nvPr/>
        </p:nvCxnSpPr>
        <p:spPr>
          <a:xfrm flipH="1">
            <a:off x="2593136" y="3756263"/>
            <a:ext cx="508958" cy="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1D5B928-70D2-4974-BE36-6E0CA1243DE6}"/>
              </a:ext>
            </a:extLst>
          </p:cNvPr>
          <p:cNvCxnSpPr>
            <a:cxnSpLocks/>
          </p:cNvCxnSpPr>
          <p:nvPr/>
        </p:nvCxnSpPr>
        <p:spPr>
          <a:xfrm flipH="1">
            <a:off x="1661303" y="4262167"/>
            <a:ext cx="5751" cy="885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EC39E7BC-6E68-4102-8ED5-352CACFFD2DF}"/>
              </a:ext>
            </a:extLst>
          </p:cNvPr>
          <p:cNvSpPr/>
          <p:nvPr/>
        </p:nvSpPr>
        <p:spPr>
          <a:xfrm>
            <a:off x="10381137" y="1759839"/>
            <a:ext cx="1710903" cy="2269729"/>
          </a:xfrm>
          <a:prstGeom prst="round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Centre Point Detection</a:t>
            </a:r>
            <a:endParaRPr lang="en-US">
              <a:cs typeface="Calibri"/>
            </a:endParaRPr>
          </a:p>
        </p:txBody>
      </p:sp>
      <p:cxnSp>
        <p:nvCxnSpPr>
          <p:cNvPr id="24" name="Straight Arrow Connector 23">
            <a:extLst>
              <a:ext uri="{FF2B5EF4-FFF2-40B4-BE49-F238E27FC236}">
                <a16:creationId xmlns:a16="http://schemas.microsoft.com/office/drawing/2014/main" id="{8E44D049-AE0C-4CF8-9B50-4B6D78C35FB1}"/>
              </a:ext>
            </a:extLst>
          </p:cNvPr>
          <p:cNvCxnSpPr>
            <a:cxnSpLocks/>
          </p:cNvCxnSpPr>
          <p:nvPr/>
        </p:nvCxnSpPr>
        <p:spPr>
          <a:xfrm flipH="1" flipV="1">
            <a:off x="9802236" y="3625781"/>
            <a:ext cx="558982" cy="16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629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898C-A621-4B45-8B95-F132DECD642D}"/>
              </a:ext>
            </a:extLst>
          </p:cNvPr>
          <p:cNvSpPr>
            <a:spLocks noGrp="1"/>
          </p:cNvSpPr>
          <p:nvPr>
            <p:ph type="title"/>
          </p:nvPr>
        </p:nvSpPr>
        <p:spPr/>
        <p:txBody>
          <a:bodyPr>
            <a:normAutofit/>
          </a:bodyPr>
          <a:lstStyle/>
          <a:p>
            <a:r>
              <a:rPr lang="en-US" sz="3600" b="1">
                <a:cs typeface="Calibri Light"/>
              </a:rPr>
              <a:t>Image Segmentation</a:t>
            </a:r>
          </a:p>
        </p:txBody>
      </p:sp>
      <p:sp>
        <p:nvSpPr>
          <p:cNvPr id="3" name="Content Placeholder 2">
            <a:extLst>
              <a:ext uri="{FF2B5EF4-FFF2-40B4-BE49-F238E27FC236}">
                <a16:creationId xmlns:a16="http://schemas.microsoft.com/office/drawing/2014/main" id="{E9E0015B-CAB5-4128-B024-0E338FAF7669}"/>
              </a:ext>
            </a:extLst>
          </p:cNvPr>
          <p:cNvSpPr>
            <a:spLocks noGrp="1"/>
          </p:cNvSpPr>
          <p:nvPr>
            <p:ph idx="1"/>
          </p:nvPr>
        </p:nvSpPr>
        <p:spPr>
          <a:xfrm>
            <a:off x="838200" y="1825625"/>
            <a:ext cx="10515600" cy="4667639"/>
          </a:xfrm>
        </p:spPr>
        <p:txBody>
          <a:bodyPr vert="horz" lIns="91440" tIns="45720" rIns="91440" bIns="45720" rtlCol="0" anchor="t">
            <a:normAutofit/>
          </a:bodyPr>
          <a:lstStyle/>
          <a:p>
            <a:r>
              <a:rPr lang="en-US" sz="2200">
                <a:latin typeface="Calibri Light"/>
                <a:cs typeface="Calibri" panose="020F0502020204030204"/>
              </a:rPr>
              <a:t>In this process, the background (non-fingerprint area) is removed and </a:t>
            </a:r>
            <a:r>
              <a:rPr lang="en-US" sz="2200">
                <a:latin typeface="Calibri Light"/>
                <a:ea typeface="+mn-lt"/>
                <a:cs typeface="+mn-lt"/>
              </a:rPr>
              <a:t>only </a:t>
            </a:r>
            <a:r>
              <a:rPr lang="en-US" sz="2200">
                <a:latin typeface="Calibri Light"/>
                <a:cs typeface="Calibri" panose="020F0502020204030204"/>
              </a:rPr>
              <a:t>the foreground or the fingerprint area of the image is kept.</a:t>
            </a:r>
          </a:p>
          <a:p>
            <a:r>
              <a:rPr lang="en-US" sz="2200">
                <a:latin typeface="Calibri Light"/>
                <a:cs typeface="Calibri" panose="020F0502020204030204"/>
              </a:rPr>
              <a:t>The foreground region corresponds to the ridges and valleys and the areas of our interest.</a:t>
            </a:r>
          </a:p>
          <a:p>
            <a:r>
              <a:rPr lang="en-US" sz="2200">
                <a:latin typeface="Calibri Light"/>
                <a:cs typeface="Calibri" panose="020F0502020204030204"/>
              </a:rPr>
              <a:t>A variance threshold method is used to separate background from foreground.</a:t>
            </a:r>
          </a:p>
          <a:p>
            <a:endParaRPr lang="en-US" sz="2200">
              <a:latin typeface="Calibri Light"/>
              <a:cs typeface="Calibri" panose="020F0502020204030204"/>
            </a:endParaRPr>
          </a:p>
          <a:p>
            <a:pPr marL="0" indent="0">
              <a:buNone/>
            </a:pPr>
            <a:endParaRPr lang="en-US" sz="2200">
              <a:latin typeface="Calibri Light"/>
              <a:cs typeface="Calibri" panose="020F0502020204030204"/>
            </a:endParaRPr>
          </a:p>
          <a:p>
            <a:endParaRPr lang="en-US">
              <a:cs typeface="Calibri" panose="020F0502020204030204"/>
            </a:endParaRPr>
          </a:p>
        </p:txBody>
      </p:sp>
      <p:pic>
        <p:nvPicPr>
          <p:cNvPr id="4" name="Picture 4" descr="Input Image&#10;">
            <a:extLst>
              <a:ext uri="{FF2B5EF4-FFF2-40B4-BE49-F238E27FC236}">
                <a16:creationId xmlns:a16="http://schemas.microsoft.com/office/drawing/2014/main" id="{E461F873-AECC-4CC3-953C-C3A6F708E57F}"/>
              </a:ext>
            </a:extLst>
          </p:cNvPr>
          <p:cNvPicPr>
            <a:picLocks noChangeAspect="1"/>
          </p:cNvPicPr>
          <p:nvPr/>
        </p:nvPicPr>
        <p:blipFill>
          <a:blip r:embed="rId2"/>
          <a:stretch>
            <a:fillRect/>
          </a:stretch>
        </p:blipFill>
        <p:spPr>
          <a:xfrm>
            <a:off x="1995814" y="3902205"/>
            <a:ext cx="2743200" cy="2750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EB96A8C7-8DC1-4DA7-856F-A962C9203906}"/>
              </a:ext>
            </a:extLst>
          </p:cNvPr>
          <p:cNvSpPr txBox="1"/>
          <p:nvPr/>
        </p:nvSpPr>
        <p:spPr>
          <a:xfrm>
            <a:off x="2845496" y="360749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Image</a:t>
            </a:r>
          </a:p>
        </p:txBody>
      </p:sp>
      <p:pic>
        <p:nvPicPr>
          <p:cNvPr id="6" name="Picture 6" descr="A picture containing text&#10;&#10;Description automatically generated">
            <a:extLst>
              <a:ext uri="{FF2B5EF4-FFF2-40B4-BE49-F238E27FC236}">
                <a16:creationId xmlns:a16="http://schemas.microsoft.com/office/drawing/2014/main" id="{3D2A27FB-6F25-47A1-8DB5-B328DCDDC096}"/>
              </a:ext>
            </a:extLst>
          </p:cNvPr>
          <p:cNvPicPr>
            <a:picLocks noChangeAspect="1"/>
          </p:cNvPicPr>
          <p:nvPr/>
        </p:nvPicPr>
        <p:blipFill>
          <a:blip r:embed="rId3"/>
          <a:stretch>
            <a:fillRect/>
          </a:stretch>
        </p:blipFill>
        <p:spPr>
          <a:xfrm>
            <a:off x="7928975" y="3974934"/>
            <a:ext cx="2743200" cy="2728570"/>
          </a:xfrm>
          <a:prstGeom prst="rect">
            <a:avLst/>
          </a:prstGeom>
        </p:spPr>
      </p:pic>
      <p:sp>
        <p:nvSpPr>
          <p:cNvPr id="7" name="TextBox 6">
            <a:extLst>
              <a:ext uri="{FF2B5EF4-FFF2-40B4-BE49-F238E27FC236}">
                <a16:creationId xmlns:a16="http://schemas.microsoft.com/office/drawing/2014/main" id="{949AA66E-F5C4-4ED1-9AED-689D95ABAC9B}"/>
              </a:ext>
            </a:extLst>
          </p:cNvPr>
          <p:cNvSpPr txBox="1"/>
          <p:nvPr/>
        </p:nvSpPr>
        <p:spPr>
          <a:xfrm>
            <a:off x="8555276" y="360749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Segmented Image</a:t>
            </a:r>
          </a:p>
        </p:txBody>
      </p:sp>
    </p:spTree>
    <p:extLst>
      <p:ext uri="{BB962C8B-B14F-4D97-AF65-F5344CB8AC3E}">
        <p14:creationId xmlns:p14="http://schemas.microsoft.com/office/powerpoint/2010/main" val="168344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EDB7-5D5E-4ED7-AC2C-5BD751D23413}"/>
              </a:ext>
            </a:extLst>
          </p:cNvPr>
          <p:cNvSpPr>
            <a:spLocks noGrp="1"/>
          </p:cNvSpPr>
          <p:nvPr>
            <p:ph type="title"/>
          </p:nvPr>
        </p:nvSpPr>
        <p:spPr/>
        <p:txBody>
          <a:bodyPr>
            <a:normAutofit/>
          </a:bodyPr>
          <a:lstStyle/>
          <a:p>
            <a:r>
              <a:rPr lang="en-US" sz="3600" b="1">
                <a:cs typeface="Calibri Light"/>
              </a:rPr>
              <a:t>Image Normalization</a:t>
            </a:r>
            <a:endParaRPr lang="en-US" sz="3600" b="1"/>
          </a:p>
        </p:txBody>
      </p:sp>
      <p:sp>
        <p:nvSpPr>
          <p:cNvPr id="3" name="Content Placeholder 2">
            <a:extLst>
              <a:ext uri="{FF2B5EF4-FFF2-40B4-BE49-F238E27FC236}">
                <a16:creationId xmlns:a16="http://schemas.microsoft.com/office/drawing/2014/main" id="{17168D1B-196B-4A65-9455-3EC16CA73A00}"/>
              </a:ext>
            </a:extLst>
          </p:cNvPr>
          <p:cNvSpPr>
            <a:spLocks noGrp="1"/>
          </p:cNvSpPr>
          <p:nvPr>
            <p:ph idx="1"/>
          </p:nvPr>
        </p:nvSpPr>
        <p:spPr/>
        <p:txBody>
          <a:bodyPr vert="horz" lIns="91440" tIns="45720" rIns="91440" bIns="45720" rtlCol="0" anchor="t">
            <a:normAutofit/>
          </a:bodyPr>
          <a:lstStyle/>
          <a:p>
            <a:pPr algn="just"/>
            <a:r>
              <a:rPr lang="en-US" sz="2200">
                <a:latin typeface="Calibri Light"/>
                <a:ea typeface="+mn-lt"/>
                <a:cs typeface="+mn-lt"/>
              </a:rPr>
              <a:t>Image normalization is a typical process in image processing that changes the range of pixel intensity values.</a:t>
            </a:r>
            <a:endParaRPr lang="en-US"/>
          </a:p>
          <a:p>
            <a:pPr algn="just"/>
            <a:r>
              <a:rPr lang="en-US" sz="2200">
                <a:latin typeface="Calibri Light"/>
                <a:ea typeface="+mn-lt"/>
                <a:cs typeface="+mn-lt"/>
              </a:rPr>
              <a:t>The main purpose of normalization is to reduce the variations in gray-level values along the ridges and valleys.</a:t>
            </a:r>
            <a:endParaRPr lang="en-US" sz="2200">
              <a:latin typeface="Calibri Light"/>
              <a:cs typeface="Calibri"/>
            </a:endParaRPr>
          </a:p>
          <a:p>
            <a:pPr algn="just"/>
            <a:r>
              <a:rPr lang="en-US" sz="2200">
                <a:latin typeface="Calibri Light"/>
                <a:cs typeface="Calibri"/>
              </a:rPr>
              <a:t>The normalization implemented is per-pixel basis.</a:t>
            </a:r>
          </a:p>
          <a:p>
            <a:pPr algn="just"/>
            <a:r>
              <a:rPr lang="en-US" sz="2200">
                <a:latin typeface="Calibri Light"/>
                <a:cs typeface="Calibri"/>
              </a:rPr>
              <a:t>Let </a:t>
            </a:r>
            <a:r>
              <a:rPr lang="en-US" sz="2200" err="1">
                <a:latin typeface="Calibri Light"/>
                <a:cs typeface="Calibri"/>
              </a:rPr>
              <a:t>img</a:t>
            </a:r>
            <a:r>
              <a:rPr lang="en-US" sz="2200">
                <a:latin typeface="Calibri Light"/>
                <a:cs typeface="Calibri"/>
              </a:rPr>
              <a:t>(</a:t>
            </a:r>
            <a:r>
              <a:rPr lang="en-US" sz="2200" err="1">
                <a:latin typeface="Calibri Light"/>
                <a:cs typeface="Calibri"/>
              </a:rPr>
              <a:t>i,j</a:t>
            </a:r>
            <a:r>
              <a:rPr lang="en-US" sz="2200">
                <a:latin typeface="Calibri Light"/>
                <a:cs typeface="Calibri"/>
              </a:rPr>
              <a:t>) </a:t>
            </a:r>
            <a:r>
              <a:rPr lang="en-US" sz="2200">
                <a:latin typeface="Calibri Light"/>
                <a:ea typeface="+mn-lt"/>
                <a:cs typeface="+mn-lt"/>
              </a:rPr>
              <a:t>represent the pixel intensity value at pixel (</a:t>
            </a:r>
            <a:r>
              <a:rPr lang="en-US" sz="2200" err="1">
                <a:latin typeface="Calibri Light"/>
                <a:ea typeface="+mn-lt"/>
                <a:cs typeface="+mn-lt"/>
              </a:rPr>
              <a:t>i,j</a:t>
            </a:r>
            <a:r>
              <a:rPr lang="en-US" sz="2200">
                <a:latin typeface="Calibri Light"/>
                <a:ea typeface="+mn-lt"/>
                <a:cs typeface="+mn-lt"/>
              </a:rPr>
              <a:t>) and N(</a:t>
            </a:r>
            <a:r>
              <a:rPr lang="en-US" sz="2200" err="1">
                <a:latin typeface="Calibri Light"/>
                <a:ea typeface="+mn-lt"/>
                <a:cs typeface="+mn-lt"/>
              </a:rPr>
              <a:t>i,j</a:t>
            </a:r>
            <a:r>
              <a:rPr lang="en-US" sz="2200">
                <a:latin typeface="Calibri Light"/>
                <a:ea typeface="+mn-lt"/>
                <a:cs typeface="+mn-lt"/>
              </a:rPr>
              <a:t>) represent the normalized pixel intensity value at pixel (</a:t>
            </a:r>
            <a:r>
              <a:rPr lang="en-US" sz="2200" err="1">
                <a:latin typeface="Calibri Light"/>
                <a:ea typeface="+mn-lt"/>
                <a:cs typeface="+mn-lt"/>
              </a:rPr>
              <a:t>i,j</a:t>
            </a:r>
            <a:r>
              <a:rPr lang="en-US" sz="2200">
                <a:latin typeface="Calibri Light"/>
                <a:ea typeface="+mn-lt"/>
                <a:cs typeface="+mn-lt"/>
              </a:rPr>
              <a:t>).</a:t>
            </a:r>
          </a:p>
          <a:p>
            <a:pPr algn="just"/>
            <a:r>
              <a:rPr lang="en-US" sz="2200">
                <a:latin typeface="Calibri Light"/>
                <a:ea typeface="+mn-lt"/>
                <a:cs typeface="+mn-lt"/>
              </a:rPr>
              <a:t>Let M</a:t>
            </a:r>
            <a:r>
              <a:rPr lang="en-US" sz="2200" baseline="-25000">
                <a:latin typeface="Calibri Light"/>
                <a:ea typeface="+mn-lt"/>
                <a:cs typeface="+mn-lt"/>
              </a:rPr>
              <a:t>0</a:t>
            </a:r>
            <a:r>
              <a:rPr lang="en-US" sz="2200">
                <a:latin typeface="Calibri Light"/>
                <a:ea typeface="+mn-lt"/>
                <a:cs typeface="+mn-lt"/>
              </a:rPr>
              <a:t> and V</a:t>
            </a:r>
            <a:r>
              <a:rPr lang="en-US" sz="2200" baseline="-25000">
                <a:latin typeface="Calibri Light"/>
                <a:ea typeface="+mn-lt"/>
                <a:cs typeface="+mn-lt"/>
              </a:rPr>
              <a:t>0</a:t>
            </a:r>
            <a:r>
              <a:rPr lang="en-US" sz="2200">
                <a:latin typeface="Calibri Light"/>
                <a:ea typeface="+mn-lt"/>
                <a:cs typeface="+mn-lt"/>
              </a:rPr>
              <a:t> are the desired mean and variance values respectively.</a:t>
            </a:r>
            <a:endParaRPr lang="en-US" sz="2200">
              <a:latin typeface="Calibri Light"/>
              <a:cs typeface="Calibri"/>
            </a:endParaRPr>
          </a:p>
        </p:txBody>
      </p:sp>
    </p:spTree>
    <p:extLst>
      <p:ext uri="{BB962C8B-B14F-4D97-AF65-F5344CB8AC3E}">
        <p14:creationId xmlns:p14="http://schemas.microsoft.com/office/powerpoint/2010/main" val="62153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56B4-E218-4F71-9C92-4481B4AFCC0E}"/>
              </a:ext>
            </a:extLst>
          </p:cNvPr>
          <p:cNvSpPr>
            <a:spLocks noGrp="1"/>
          </p:cNvSpPr>
          <p:nvPr>
            <p:ph type="title"/>
          </p:nvPr>
        </p:nvSpPr>
        <p:spPr>
          <a:xfrm>
            <a:off x="786776" y="62566"/>
            <a:ext cx="10948024" cy="1345518"/>
          </a:xfrm>
        </p:spPr>
        <p:txBody>
          <a:bodyPr>
            <a:normAutofit/>
          </a:bodyPr>
          <a:lstStyle/>
          <a:p>
            <a:endParaRPr lang="en-US" sz="3600" b="1">
              <a:ea typeface="+mj-lt"/>
              <a:cs typeface="+mj-lt"/>
            </a:endParaRPr>
          </a:p>
          <a:p>
            <a:r>
              <a:rPr lang="en-US" sz="3600" b="1">
                <a:ea typeface="+mj-lt"/>
                <a:cs typeface="+mj-lt"/>
              </a:rPr>
              <a:t>Image Normalization</a:t>
            </a:r>
          </a:p>
        </p:txBody>
      </p:sp>
      <p:pic>
        <p:nvPicPr>
          <p:cNvPr id="4" name="Picture 4" descr="Text&#10;&#10;Description automatically generated">
            <a:extLst>
              <a:ext uri="{FF2B5EF4-FFF2-40B4-BE49-F238E27FC236}">
                <a16:creationId xmlns:a16="http://schemas.microsoft.com/office/drawing/2014/main" id="{FA1AD6BA-6A99-4A0D-9806-933E7154D62F}"/>
              </a:ext>
            </a:extLst>
          </p:cNvPr>
          <p:cNvPicPr>
            <a:picLocks noGrp="1" noChangeAspect="1"/>
          </p:cNvPicPr>
          <p:nvPr>
            <p:ph idx="1"/>
          </p:nvPr>
        </p:nvPicPr>
        <p:blipFill>
          <a:blip r:embed="rId2"/>
          <a:stretch>
            <a:fillRect/>
          </a:stretch>
        </p:blipFill>
        <p:spPr>
          <a:xfrm>
            <a:off x="855770" y="1476376"/>
            <a:ext cx="10467975" cy="1876425"/>
          </a:xfrm>
        </p:spPr>
      </p:pic>
      <p:pic>
        <p:nvPicPr>
          <p:cNvPr id="3" name="Picture 6">
            <a:extLst>
              <a:ext uri="{FF2B5EF4-FFF2-40B4-BE49-F238E27FC236}">
                <a16:creationId xmlns:a16="http://schemas.microsoft.com/office/drawing/2014/main" id="{649C95B8-8515-48DC-AFDE-2191F6F2F4B2}"/>
              </a:ext>
            </a:extLst>
          </p:cNvPr>
          <p:cNvPicPr>
            <a:picLocks noChangeAspect="1"/>
          </p:cNvPicPr>
          <p:nvPr/>
        </p:nvPicPr>
        <p:blipFill>
          <a:blip r:embed="rId3"/>
          <a:stretch>
            <a:fillRect/>
          </a:stretch>
        </p:blipFill>
        <p:spPr>
          <a:xfrm>
            <a:off x="4724400" y="3685220"/>
            <a:ext cx="2743200" cy="2765204"/>
          </a:xfrm>
          <a:prstGeom prst="rect">
            <a:avLst/>
          </a:prstGeom>
        </p:spPr>
      </p:pic>
      <p:sp>
        <p:nvSpPr>
          <p:cNvPr id="7" name="TextBox 6">
            <a:extLst>
              <a:ext uri="{FF2B5EF4-FFF2-40B4-BE49-F238E27FC236}">
                <a16:creationId xmlns:a16="http://schemas.microsoft.com/office/drawing/2014/main" id="{FF236D9D-E9DE-45F9-8F7F-B44823F001CF}"/>
              </a:ext>
            </a:extLst>
          </p:cNvPr>
          <p:cNvSpPr txBox="1"/>
          <p:nvPr/>
        </p:nvSpPr>
        <p:spPr>
          <a:xfrm>
            <a:off x="5298509" y="64258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Normalized Image</a:t>
            </a:r>
          </a:p>
        </p:txBody>
      </p:sp>
    </p:spTree>
    <p:extLst>
      <p:ext uri="{BB962C8B-B14F-4D97-AF65-F5344CB8AC3E}">
        <p14:creationId xmlns:p14="http://schemas.microsoft.com/office/powerpoint/2010/main" val="61639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568B-8445-442F-A4BE-CF90CACDC784}"/>
              </a:ext>
            </a:extLst>
          </p:cNvPr>
          <p:cNvSpPr>
            <a:spLocks noGrp="1"/>
          </p:cNvSpPr>
          <p:nvPr>
            <p:ph type="title"/>
          </p:nvPr>
        </p:nvSpPr>
        <p:spPr/>
        <p:txBody>
          <a:bodyPr/>
          <a:lstStyle/>
          <a:p>
            <a:r>
              <a:rPr lang="en-US" sz="3600" b="1">
                <a:cs typeface="Calibri Light"/>
              </a:rPr>
              <a:t>Orientation Estimation and Smoothing</a:t>
            </a:r>
          </a:p>
        </p:txBody>
      </p:sp>
      <p:sp>
        <p:nvSpPr>
          <p:cNvPr id="3" name="Content Placeholder 2">
            <a:extLst>
              <a:ext uri="{FF2B5EF4-FFF2-40B4-BE49-F238E27FC236}">
                <a16:creationId xmlns:a16="http://schemas.microsoft.com/office/drawing/2014/main" id="{C61D1D59-A124-4CD2-A0D7-3356D3FCD655}"/>
              </a:ext>
            </a:extLst>
          </p:cNvPr>
          <p:cNvSpPr>
            <a:spLocks noGrp="1"/>
          </p:cNvSpPr>
          <p:nvPr>
            <p:ph idx="1"/>
          </p:nvPr>
        </p:nvSpPr>
        <p:spPr/>
        <p:txBody>
          <a:bodyPr vert="horz" lIns="91440" tIns="45720" rIns="91440" bIns="45720" rtlCol="0" anchor="t">
            <a:normAutofit/>
          </a:bodyPr>
          <a:lstStyle/>
          <a:p>
            <a:pPr algn="just"/>
            <a:r>
              <a:rPr lang="en-US" sz="2200">
                <a:latin typeface=" Calibri Light"/>
                <a:ea typeface="+mn-lt"/>
                <a:cs typeface="+mn-lt"/>
              </a:rPr>
              <a:t>Ridges and valleys follow a flow-like pattern. They exhibit orientation ranging from 0 to 180 degrees. </a:t>
            </a:r>
            <a:endParaRPr lang="en-US"/>
          </a:p>
          <a:p>
            <a:pPr algn="just"/>
            <a:r>
              <a:rPr lang="en-US" sz="2200">
                <a:latin typeface=" Calibri Light"/>
                <a:ea typeface="+mn-lt"/>
                <a:cs typeface="+mn-lt"/>
              </a:rPr>
              <a:t>Let θ be the orientation field of the image. Θ(</a:t>
            </a:r>
            <a:r>
              <a:rPr lang="en-US" sz="2200" err="1">
                <a:latin typeface=" Calibri Light"/>
                <a:ea typeface="+mn-lt"/>
                <a:cs typeface="+mn-lt"/>
              </a:rPr>
              <a:t>i,j</a:t>
            </a:r>
            <a:r>
              <a:rPr lang="en-US" sz="2200">
                <a:latin typeface=" Calibri Light"/>
                <a:ea typeface="+mn-lt"/>
                <a:cs typeface="+mn-lt"/>
              </a:rPr>
              <a:t>) represents least square estimate of the local orientation of the block centered at pixel (</a:t>
            </a:r>
            <a:r>
              <a:rPr lang="en-US" sz="2200" err="1">
                <a:latin typeface=" Calibri Light"/>
                <a:ea typeface="+mn-lt"/>
                <a:cs typeface="+mn-lt"/>
              </a:rPr>
              <a:t>i,j</a:t>
            </a:r>
            <a:r>
              <a:rPr lang="en-US" sz="2200">
                <a:latin typeface=" Calibri Light"/>
                <a:ea typeface="+mn-lt"/>
                <a:cs typeface="+mn-lt"/>
              </a:rPr>
              <a:t>). </a:t>
            </a:r>
            <a:endParaRPr lang="en-US" sz="2200">
              <a:cs typeface="Calibri"/>
            </a:endParaRPr>
          </a:p>
          <a:p>
            <a:pPr algn="just"/>
            <a:r>
              <a:rPr lang="en-US" sz="2200">
                <a:latin typeface=" Calibri Light"/>
                <a:ea typeface="+mn-lt"/>
                <a:cs typeface="+mn-lt"/>
              </a:rPr>
              <a:t>There could be discontinuity in the orientation field due to effects of noise. This effect can be reduced or softened using a low-pass filter. However, in order to apply a low-pass filter, the orientation field is first converted to a continuous vector field. </a:t>
            </a:r>
          </a:p>
          <a:p>
            <a:pPr algn="just"/>
            <a:r>
              <a:rPr lang="en-US" sz="2200">
                <a:latin typeface=" Calibri Light"/>
                <a:ea typeface="+mn-lt"/>
                <a:cs typeface="+mn-lt"/>
              </a:rPr>
              <a:t>The smoothened orientation field can be obtained after low pass filter is then applied to the resulting vector field.</a:t>
            </a:r>
            <a:endParaRPr lang="en-US">
              <a:latin typeface=" Calibri Light"/>
              <a:cs typeface="Calibri"/>
            </a:endParaRPr>
          </a:p>
          <a:p>
            <a:endParaRPr lang="en-US">
              <a:cs typeface="Calibri"/>
            </a:endParaRPr>
          </a:p>
        </p:txBody>
      </p:sp>
    </p:spTree>
    <p:extLst>
      <p:ext uri="{BB962C8B-B14F-4D97-AF65-F5344CB8AC3E}">
        <p14:creationId xmlns:p14="http://schemas.microsoft.com/office/powerpoint/2010/main" val="89708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picture containing chart&#10;&#10;Description automatically generated">
            <a:extLst>
              <a:ext uri="{FF2B5EF4-FFF2-40B4-BE49-F238E27FC236}">
                <a16:creationId xmlns:a16="http://schemas.microsoft.com/office/drawing/2014/main" id="{57CE122F-2192-42AA-9B6D-15A911014F39}"/>
              </a:ext>
            </a:extLst>
          </p:cNvPr>
          <p:cNvPicPr>
            <a:picLocks noChangeAspect="1"/>
          </p:cNvPicPr>
          <p:nvPr/>
        </p:nvPicPr>
        <p:blipFill>
          <a:blip r:embed="rId2"/>
          <a:stretch>
            <a:fillRect/>
          </a:stretch>
        </p:blipFill>
        <p:spPr>
          <a:xfrm>
            <a:off x="527658" y="2785950"/>
            <a:ext cx="3130418" cy="3514855"/>
          </a:xfrm>
          <a:prstGeom prst="rect">
            <a:avLst/>
          </a:prstGeom>
        </p:spPr>
      </p:pic>
      <p:pic>
        <p:nvPicPr>
          <p:cNvPr id="9" name="Picture 9">
            <a:extLst>
              <a:ext uri="{FF2B5EF4-FFF2-40B4-BE49-F238E27FC236}">
                <a16:creationId xmlns:a16="http://schemas.microsoft.com/office/drawing/2014/main" id="{064BD510-F0A4-4493-ABB1-2BD40F31B8C7}"/>
              </a:ext>
            </a:extLst>
          </p:cNvPr>
          <p:cNvPicPr>
            <a:picLocks noChangeAspect="1"/>
          </p:cNvPicPr>
          <p:nvPr/>
        </p:nvPicPr>
        <p:blipFill>
          <a:blip r:embed="rId3"/>
          <a:stretch>
            <a:fillRect/>
          </a:stretch>
        </p:blipFill>
        <p:spPr>
          <a:xfrm>
            <a:off x="4193386" y="3323419"/>
            <a:ext cx="3797536" cy="2439916"/>
          </a:xfrm>
          <a:prstGeom prst="rect">
            <a:avLst/>
          </a:prstGeom>
        </p:spPr>
      </p:pic>
      <p:pic>
        <p:nvPicPr>
          <p:cNvPr id="8" name="Picture 4" descr="A picture containing diagram&#10;&#10;Description automatically generated">
            <a:extLst>
              <a:ext uri="{FF2B5EF4-FFF2-40B4-BE49-F238E27FC236}">
                <a16:creationId xmlns:a16="http://schemas.microsoft.com/office/drawing/2014/main" id="{81B1E293-7DEE-4EA6-A54C-EC10657BD945}"/>
              </a:ext>
            </a:extLst>
          </p:cNvPr>
          <p:cNvPicPr>
            <a:picLocks noChangeAspect="1"/>
          </p:cNvPicPr>
          <p:nvPr/>
        </p:nvPicPr>
        <p:blipFill>
          <a:blip r:embed="rId4"/>
          <a:stretch>
            <a:fillRect/>
          </a:stretch>
        </p:blipFill>
        <p:spPr>
          <a:xfrm>
            <a:off x="8192673" y="3423104"/>
            <a:ext cx="3797536" cy="2240546"/>
          </a:xfrm>
          <a:prstGeom prst="rect">
            <a:avLst/>
          </a:prstGeom>
        </p:spPr>
      </p:pic>
      <p:sp>
        <p:nvSpPr>
          <p:cNvPr id="13" name="Title 1">
            <a:extLst>
              <a:ext uri="{FF2B5EF4-FFF2-40B4-BE49-F238E27FC236}">
                <a16:creationId xmlns:a16="http://schemas.microsoft.com/office/drawing/2014/main" id="{2E5D2D6F-D704-4600-806E-33587D3CB8DB}"/>
              </a:ext>
            </a:extLst>
          </p:cNvPr>
          <p:cNvSpPr>
            <a:spLocks noGrp="1"/>
          </p:cNvSpPr>
          <p:nvPr>
            <p:ph type="title"/>
          </p:nvPr>
        </p:nvSpPr>
        <p:spPr>
          <a:xfrm>
            <a:off x="838200" y="365125"/>
            <a:ext cx="10515600" cy="1325563"/>
          </a:xfrm>
        </p:spPr>
        <p:txBody>
          <a:bodyPr/>
          <a:lstStyle/>
          <a:p>
            <a:r>
              <a:rPr lang="en-US" sz="3600" b="1">
                <a:cs typeface="Calibri Light"/>
              </a:rPr>
              <a:t>Orientation Estimation and Smoothing</a:t>
            </a:r>
          </a:p>
        </p:txBody>
      </p:sp>
    </p:spTree>
    <p:extLst>
      <p:ext uri="{BB962C8B-B14F-4D97-AF65-F5344CB8AC3E}">
        <p14:creationId xmlns:p14="http://schemas.microsoft.com/office/powerpoint/2010/main" val="3578684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Mid Evaluation: A Multichannel Approach to Fingerprint Classification </vt:lpstr>
      <vt:lpstr>Problem Statement</vt:lpstr>
      <vt:lpstr>Solution Proposed</vt:lpstr>
      <vt:lpstr>Algorithm Pipeline</vt:lpstr>
      <vt:lpstr>Image Segmentation</vt:lpstr>
      <vt:lpstr>Image Normalization</vt:lpstr>
      <vt:lpstr> Image Normalization</vt:lpstr>
      <vt:lpstr>Orientation Estimation and Smoothing</vt:lpstr>
      <vt:lpstr>Orientation Estimation and Smoothing</vt:lpstr>
      <vt:lpstr>Core Point Detection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2021-03-27T13:48:04Z</dcterms:created>
  <dcterms:modified xsi:type="dcterms:W3CDTF">2021-03-27T18:17:43Z</dcterms:modified>
</cp:coreProperties>
</file>