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11f69c455e_0_1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1f69c455e_0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11f69c455e_0_1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11f69c455e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1f69c455e_0_1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1f69c455e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11f69c455e_0_1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11f69c455e_0_1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11f69c455e_0_1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11f69c455e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11f69c455e_0_1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11f69c455e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11f69c455e_0_1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11f69c455e_0_1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11f69c455e_0_1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11f69c455e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11f69c455e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11f69c455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1f69c455e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1f69c455e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f69c455e_0_1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1f69c455e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1f69c455e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1f69c455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11f69c455e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11f69c455e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11f69c455e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11f69c455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11f69c455e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11f69c455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11f69c455e_0_1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11f69c455e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lINqrrWGwh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44575" y="1328075"/>
            <a:ext cx="52695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88" dirty="0">
                <a:solidFill>
                  <a:schemeClr val="dk2"/>
                </a:solidFill>
                <a:latin typeface="Times New Roman"/>
                <a:ea typeface="Times New Roman"/>
                <a:cs typeface="Times New Roman"/>
                <a:sym typeface="Times New Roman"/>
              </a:rPr>
              <a:t>IML-CSL2010</a:t>
            </a:r>
            <a:endParaRPr sz="3688"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 dirty="0">
                <a:solidFill>
                  <a:schemeClr val="dk2"/>
                </a:solidFill>
                <a:latin typeface="Times New Roman"/>
                <a:ea typeface="Times New Roman"/>
                <a:cs typeface="Times New Roman"/>
                <a:sym typeface="Times New Roman"/>
              </a:rPr>
              <a:t>Project Title : Stable Grasping</a:t>
            </a:r>
            <a:endParaRPr dirty="0">
              <a:solidFill>
                <a:schemeClr val="dk2"/>
              </a:solidFill>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1042150" y="3748375"/>
            <a:ext cx="4037100" cy="840600"/>
          </a:xfrm>
          <a:prstGeom prst="rect">
            <a:avLst/>
          </a:prstGeom>
        </p:spPr>
        <p:txBody>
          <a:bodyPr spcFirstLastPara="1" wrap="square" lIns="91425" tIns="91425" rIns="91425" bIns="91425" anchor="t" anchorCtr="0">
            <a:noAutofit/>
          </a:bodyPr>
          <a:lstStyle/>
          <a:p>
            <a:pPr marL="0" lvl="0" indent="0" algn="r" rtl="0">
              <a:lnSpc>
                <a:spcPct val="95000"/>
              </a:lnSpc>
              <a:spcBef>
                <a:spcPts val="0"/>
              </a:spcBef>
              <a:spcAft>
                <a:spcPts val="0"/>
              </a:spcAft>
              <a:buSzPts val="770"/>
              <a:buNone/>
            </a:pPr>
            <a:r>
              <a:rPr lang="en" sz="1340" b="1" dirty="0">
                <a:solidFill>
                  <a:schemeClr val="dk2"/>
                </a:solidFill>
                <a:latin typeface="Times New Roman"/>
                <a:ea typeface="Times New Roman"/>
                <a:cs typeface="Times New Roman"/>
                <a:sym typeface="Times New Roman"/>
              </a:rPr>
              <a:t>Stuti Yadav  - B23CH1044</a:t>
            </a:r>
            <a:endParaRPr sz="1340" b="1"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2"/>
          <p:cNvSpPr/>
          <p:nvPr/>
        </p:nvSpPr>
        <p:spPr>
          <a:xfrm>
            <a:off x="4184793" y="1001000"/>
            <a:ext cx="1538100" cy="442500"/>
          </a:xfrm>
          <a:prstGeom prst="roundRect">
            <a:avLst>
              <a:gd name="adj" fmla="val 50000"/>
            </a:avLst>
          </a:prstGeom>
          <a:solidFill>
            <a:srgbClr val="840D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Model Selection</a:t>
            </a:r>
            <a:endParaRPr>
              <a:solidFill>
                <a:srgbClr val="FFFFFF"/>
              </a:solidFill>
            </a:endParaRPr>
          </a:p>
        </p:txBody>
      </p:sp>
      <p:sp>
        <p:nvSpPr>
          <p:cNvPr id="352" name="Google Shape;352;p22"/>
          <p:cNvSpPr/>
          <p:nvPr/>
        </p:nvSpPr>
        <p:spPr>
          <a:xfrm>
            <a:off x="6304365" y="1900701"/>
            <a:ext cx="1538100" cy="442500"/>
          </a:xfrm>
          <a:prstGeom prst="roundRect">
            <a:avLst>
              <a:gd name="adj" fmla="val 50000"/>
            </a:avLst>
          </a:prstGeom>
          <a:solidFill>
            <a:srgbClr val="AC11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Deep Learning</a:t>
            </a:r>
            <a:endParaRPr>
              <a:solidFill>
                <a:srgbClr val="FFFFFF"/>
              </a:solidFill>
            </a:endParaRPr>
          </a:p>
        </p:txBody>
      </p:sp>
      <p:sp>
        <p:nvSpPr>
          <p:cNvPr id="353" name="Google Shape;353;p22"/>
          <p:cNvSpPr/>
          <p:nvPr/>
        </p:nvSpPr>
        <p:spPr>
          <a:xfrm>
            <a:off x="2032597" y="1900701"/>
            <a:ext cx="1538100" cy="442500"/>
          </a:xfrm>
          <a:prstGeom prst="roundRect">
            <a:avLst>
              <a:gd name="adj" fmla="val 50000"/>
            </a:avLst>
          </a:prstGeom>
          <a:solidFill>
            <a:srgbClr val="AC11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Machine Learning</a:t>
            </a:r>
            <a:endParaRPr>
              <a:solidFill>
                <a:srgbClr val="FFFFFF"/>
              </a:solidFill>
            </a:endParaRPr>
          </a:p>
        </p:txBody>
      </p:sp>
      <p:sp>
        <p:nvSpPr>
          <p:cNvPr id="354" name="Google Shape;354;p22"/>
          <p:cNvSpPr/>
          <p:nvPr/>
        </p:nvSpPr>
        <p:spPr>
          <a:xfrm>
            <a:off x="1187350" y="2800403"/>
            <a:ext cx="1538100" cy="442500"/>
          </a:xfrm>
          <a:prstGeom prst="roundRect">
            <a:avLst>
              <a:gd name="adj" fmla="val 50000"/>
            </a:avLst>
          </a:prstGeom>
          <a:solidFill>
            <a:srgbClr val="B612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Regression</a:t>
            </a:r>
            <a:endParaRPr>
              <a:solidFill>
                <a:srgbClr val="FFFFFF"/>
              </a:solidFill>
            </a:endParaRPr>
          </a:p>
        </p:txBody>
      </p:sp>
      <p:sp>
        <p:nvSpPr>
          <p:cNvPr id="355" name="Google Shape;355;p22"/>
          <p:cNvSpPr/>
          <p:nvPr/>
        </p:nvSpPr>
        <p:spPr>
          <a:xfrm>
            <a:off x="2877843" y="2800403"/>
            <a:ext cx="1538100" cy="442500"/>
          </a:xfrm>
          <a:prstGeom prst="roundRect">
            <a:avLst>
              <a:gd name="adj" fmla="val 50000"/>
            </a:avLst>
          </a:prstGeom>
          <a:solidFill>
            <a:srgbClr val="B612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Classification</a:t>
            </a:r>
            <a:endParaRPr>
              <a:solidFill>
                <a:srgbClr val="FFFFFF"/>
              </a:solidFill>
            </a:endParaRPr>
          </a:p>
        </p:txBody>
      </p:sp>
      <p:sp>
        <p:nvSpPr>
          <p:cNvPr id="356" name="Google Shape;356;p22"/>
          <p:cNvSpPr/>
          <p:nvPr/>
        </p:nvSpPr>
        <p:spPr>
          <a:xfrm>
            <a:off x="6304368" y="2800403"/>
            <a:ext cx="1538100" cy="442500"/>
          </a:xfrm>
          <a:prstGeom prst="roundRect">
            <a:avLst>
              <a:gd name="adj" fmla="val 50000"/>
            </a:avLst>
          </a:prstGeom>
          <a:solidFill>
            <a:srgbClr val="B612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Artificial Neural Network</a:t>
            </a:r>
            <a:endParaRPr>
              <a:solidFill>
                <a:srgbClr val="FFFFFF"/>
              </a:solidFill>
            </a:endParaRPr>
          </a:p>
        </p:txBody>
      </p:sp>
      <p:cxnSp>
        <p:nvCxnSpPr>
          <p:cNvPr id="357" name="Google Shape;357;p22"/>
          <p:cNvCxnSpPr>
            <a:stCxn id="351" idx="2"/>
            <a:endCxn id="352" idx="0"/>
          </p:cNvCxnSpPr>
          <p:nvPr/>
        </p:nvCxnSpPr>
        <p:spPr>
          <a:xfrm rot="-5400000" flipH="1">
            <a:off x="5784993" y="612350"/>
            <a:ext cx="457200" cy="2119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58" name="Google Shape;358;p22"/>
          <p:cNvCxnSpPr>
            <a:stCxn id="353" idx="0"/>
            <a:endCxn id="351" idx="2"/>
          </p:cNvCxnSpPr>
          <p:nvPr/>
        </p:nvCxnSpPr>
        <p:spPr>
          <a:xfrm rot="-5400000">
            <a:off x="3649147" y="596001"/>
            <a:ext cx="457200" cy="21522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59" name="Google Shape;359;p22"/>
          <p:cNvCxnSpPr>
            <a:stCxn id="353" idx="2"/>
            <a:endCxn id="355" idx="0"/>
          </p:cNvCxnSpPr>
          <p:nvPr/>
        </p:nvCxnSpPr>
        <p:spPr>
          <a:xfrm rot="-5400000" flipH="1">
            <a:off x="2995597" y="2149251"/>
            <a:ext cx="457200" cy="845100"/>
          </a:xfrm>
          <a:prstGeom prst="bentConnector3">
            <a:avLst>
              <a:gd name="adj1" fmla="val 48151"/>
            </a:avLst>
          </a:prstGeom>
          <a:noFill/>
          <a:ln w="9525" cap="flat" cmpd="sng">
            <a:solidFill>
              <a:srgbClr val="C2C2C2"/>
            </a:solidFill>
            <a:prstDash val="solid"/>
            <a:round/>
            <a:headEnd type="none" w="sm" len="sm"/>
            <a:tailEnd type="none" w="sm" len="sm"/>
          </a:ln>
        </p:spPr>
      </p:cxnSp>
      <p:cxnSp>
        <p:nvCxnSpPr>
          <p:cNvPr id="360" name="Google Shape;360;p22"/>
          <p:cNvCxnSpPr>
            <a:stCxn id="354" idx="0"/>
            <a:endCxn id="353" idx="2"/>
          </p:cNvCxnSpPr>
          <p:nvPr/>
        </p:nvCxnSpPr>
        <p:spPr>
          <a:xfrm rot="-5400000">
            <a:off x="21503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361" name="Google Shape;361;p22"/>
          <p:cNvSpPr/>
          <p:nvPr/>
        </p:nvSpPr>
        <p:spPr>
          <a:xfrm>
            <a:off x="572849" y="3700100"/>
            <a:ext cx="1387200" cy="4425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Linear Regression</a:t>
            </a:r>
            <a:endParaRPr>
              <a:solidFill>
                <a:srgbClr val="FFFFFF"/>
              </a:solidFill>
            </a:endParaRPr>
          </a:p>
        </p:txBody>
      </p:sp>
      <p:sp>
        <p:nvSpPr>
          <p:cNvPr id="362" name="Google Shape;362;p22"/>
          <p:cNvSpPr/>
          <p:nvPr/>
        </p:nvSpPr>
        <p:spPr>
          <a:xfrm>
            <a:off x="2032600" y="3685400"/>
            <a:ext cx="1287300" cy="4572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Decision Tree Regressor</a:t>
            </a:r>
            <a:endParaRPr>
              <a:solidFill>
                <a:srgbClr val="FFFFFF"/>
              </a:solidFill>
            </a:endParaRPr>
          </a:p>
        </p:txBody>
      </p:sp>
      <p:sp>
        <p:nvSpPr>
          <p:cNvPr id="363" name="Google Shape;363;p22"/>
          <p:cNvSpPr/>
          <p:nvPr/>
        </p:nvSpPr>
        <p:spPr>
          <a:xfrm>
            <a:off x="4216500" y="4269050"/>
            <a:ext cx="1228200" cy="4644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Logistic Regression</a:t>
            </a:r>
            <a:endParaRPr>
              <a:solidFill>
                <a:srgbClr val="FFFFFF"/>
              </a:solidFill>
            </a:endParaRPr>
          </a:p>
        </p:txBody>
      </p:sp>
      <p:sp>
        <p:nvSpPr>
          <p:cNvPr id="364" name="Google Shape;364;p22"/>
          <p:cNvSpPr/>
          <p:nvPr/>
        </p:nvSpPr>
        <p:spPr>
          <a:xfrm>
            <a:off x="5521526" y="4280000"/>
            <a:ext cx="1169100" cy="4425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Support Vector Machines</a:t>
            </a:r>
            <a:endParaRPr>
              <a:solidFill>
                <a:srgbClr val="FFFFFF"/>
              </a:solidFill>
            </a:endParaRPr>
          </a:p>
        </p:txBody>
      </p:sp>
      <p:cxnSp>
        <p:nvCxnSpPr>
          <p:cNvPr id="365" name="Google Shape;365;p22"/>
          <p:cNvCxnSpPr>
            <a:stCxn id="361" idx="0"/>
            <a:endCxn id="354" idx="2"/>
          </p:cNvCxnSpPr>
          <p:nvPr/>
        </p:nvCxnSpPr>
        <p:spPr>
          <a:xfrm rot="-5400000">
            <a:off x="1382849" y="3126500"/>
            <a:ext cx="457200" cy="6900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66" name="Google Shape;366;p22"/>
          <p:cNvCxnSpPr>
            <a:stCxn id="362" idx="0"/>
            <a:endCxn id="354" idx="2"/>
          </p:cNvCxnSpPr>
          <p:nvPr/>
        </p:nvCxnSpPr>
        <p:spPr>
          <a:xfrm rot="5400000" flipH="1">
            <a:off x="2095150" y="3104300"/>
            <a:ext cx="442500" cy="7197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67" name="Google Shape;367;p22"/>
          <p:cNvCxnSpPr/>
          <p:nvPr/>
        </p:nvCxnSpPr>
        <p:spPr>
          <a:xfrm rot="10800000">
            <a:off x="6690631" y="2343203"/>
            <a:ext cx="765600" cy="4572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368" name="Google Shape;368;p22"/>
          <p:cNvSpPr/>
          <p:nvPr/>
        </p:nvSpPr>
        <p:spPr>
          <a:xfrm>
            <a:off x="2911475" y="4280000"/>
            <a:ext cx="1228200" cy="4425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Random Forest Classifier</a:t>
            </a:r>
            <a:endParaRPr>
              <a:solidFill>
                <a:srgbClr val="FFFFFF"/>
              </a:solidFill>
            </a:endParaRPr>
          </a:p>
        </p:txBody>
      </p:sp>
      <p:sp>
        <p:nvSpPr>
          <p:cNvPr id="369" name="Google Shape;369;p22"/>
          <p:cNvSpPr/>
          <p:nvPr/>
        </p:nvSpPr>
        <p:spPr>
          <a:xfrm>
            <a:off x="6899226" y="4280000"/>
            <a:ext cx="1169100" cy="442500"/>
          </a:xfrm>
          <a:prstGeom prst="roundRect">
            <a:avLst>
              <a:gd name="adj" fmla="val 50000"/>
            </a:avLst>
          </a:prstGeom>
          <a:solidFill>
            <a:srgbClr val="C413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Naive - Bayes Classifier</a:t>
            </a:r>
            <a:endParaRPr>
              <a:solidFill>
                <a:srgbClr val="FFFFFF"/>
              </a:solidFill>
            </a:endParaRPr>
          </a:p>
        </p:txBody>
      </p:sp>
      <p:cxnSp>
        <p:nvCxnSpPr>
          <p:cNvPr id="370" name="Google Shape;370;p22"/>
          <p:cNvCxnSpPr>
            <a:stCxn id="355" idx="2"/>
            <a:endCxn id="363" idx="0"/>
          </p:cNvCxnSpPr>
          <p:nvPr/>
        </p:nvCxnSpPr>
        <p:spPr>
          <a:xfrm>
            <a:off x="3646893" y="3242903"/>
            <a:ext cx="1183800" cy="1026000"/>
          </a:xfrm>
          <a:prstGeom prst="straightConnector1">
            <a:avLst/>
          </a:prstGeom>
          <a:noFill/>
          <a:ln w="9525" cap="flat" cmpd="sng">
            <a:solidFill>
              <a:srgbClr val="B7B7B7"/>
            </a:solidFill>
            <a:prstDash val="solid"/>
            <a:round/>
            <a:headEnd type="none" w="med" len="med"/>
            <a:tailEnd type="none" w="med" len="med"/>
          </a:ln>
        </p:spPr>
      </p:cxnSp>
      <p:cxnSp>
        <p:nvCxnSpPr>
          <p:cNvPr id="371" name="Google Shape;371;p22"/>
          <p:cNvCxnSpPr>
            <a:stCxn id="355" idx="2"/>
            <a:endCxn id="369" idx="0"/>
          </p:cNvCxnSpPr>
          <p:nvPr/>
        </p:nvCxnSpPr>
        <p:spPr>
          <a:xfrm>
            <a:off x="3646893" y="3242903"/>
            <a:ext cx="3837000" cy="1037100"/>
          </a:xfrm>
          <a:prstGeom prst="straightConnector1">
            <a:avLst/>
          </a:prstGeom>
          <a:noFill/>
          <a:ln w="9525" cap="flat" cmpd="sng">
            <a:solidFill>
              <a:srgbClr val="B7B7B7"/>
            </a:solidFill>
            <a:prstDash val="solid"/>
            <a:round/>
            <a:headEnd type="none" w="med" len="med"/>
            <a:tailEnd type="none" w="med" len="med"/>
          </a:ln>
        </p:spPr>
      </p:cxnSp>
      <p:cxnSp>
        <p:nvCxnSpPr>
          <p:cNvPr id="372" name="Google Shape;372;p22"/>
          <p:cNvCxnSpPr>
            <a:stCxn id="355" idx="2"/>
            <a:endCxn id="368" idx="0"/>
          </p:cNvCxnSpPr>
          <p:nvPr/>
        </p:nvCxnSpPr>
        <p:spPr>
          <a:xfrm flipH="1">
            <a:off x="3525693" y="3242903"/>
            <a:ext cx="121200" cy="1037100"/>
          </a:xfrm>
          <a:prstGeom prst="straightConnector1">
            <a:avLst/>
          </a:prstGeom>
          <a:noFill/>
          <a:ln w="9525" cap="flat" cmpd="sng">
            <a:solidFill>
              <a:srgbClr val="B7B7B7"/>
            </a:solidFill>
            <a:prstDash val="solid"/>
            <a:round/>
            <a:headEnd type="none" w="med" len="med"/>
            <a:tailEnd type="none" w="med" len="med"/>
          </a:ln>
        </p:spPr>
      </p:cxnSp>
      <p:cxnSp>
        <p:nvCxnSpPr>
          <p:cNvPr id="373" name="Google Shape;373;p22"/>
          <p:cNvCxnSpPr>
            <a:stCxn id="355" idx="2"/>
            <a:endCxn id="364" idx="0"/>
          </p:cNvCxnSpPr>
          <p:nvPr/>
        </p:nvCxnSpPr>
        <p:spPr>
          <a:xfrm>
            <a:off x="3646893" y="3242903"/>
            <a:ext cx="2459100" cy="103710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Observations and Results</a:t>
            </a:r>
            <a:endParaRPr/>
          </a:p>
        </p:txBody>
      </p:sp>
      <p:sp>
        <p:nvSpPr>
          <p:cNvPr id="379" name="Google Shape;379;p23"/>
          <p:cNvSpPr txBox="1">
            <a:spLocks noGrp="1"/>
          </p:cNvSpPr>
          <p:nvPr>
            <p:ph type="body" idx="1"/>
          </p:nvPr>
        </p:nvSpPr>
        <p:spPr>
          <a:xfrm>
            <a:off x="1303800" y="1664075"/>
            <a:ext cx="7030500" cy="28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solidFill>
                  <a:srgbClr val="4C1130"/>
                </a:solidFill>
                <a:latin typeface="Times New Roman"/>
                <a:ea typeface="Times New Roman"/>
                <a:cs typeface="Times New Roman"/>
                <a:sym typeface="Times New Roman"/>
              </a:rPr>
              <a:t>Feature Selection</a:t>
            </a:r>
            <a:r>
              <a:rPr lang="en" b="1">
                <a:solidFill>
                  <a:srgbClr val="4C1130"/>
                </a:solidFill>
                <a:latin typeface="Times New Roman"/>
                <a:ea typeface="Times New Roman"/>
                <a:cs typeface="Times New Roman"/>
                <a:sym typeface="Times New Roman"/>
              </a:rPr>
              <a:t>:</a:t>
            </a:r>
            <a:r>
              <a:rPr lang="en">
                <a:solidFill>
                  <a:srgbClr val="4C113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Performance of both i.e, feature selection from correlation matrix and Dimension Reduction from Principal Component Analysis were evaluated by decision tree model and Feature selection from correlation matrix showed better accuracy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Accuracy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From correlation matrix : </a:t>
            </a:r>
            <a:r>
              <a:rPr lang="en" b="1">
                <a:solidFill>
                  <a:srgbClr val="1F1F1F"/>
                </a:solidFill>
                <a:highlight>
                  <a:srgbClr val="FFFFFF"/>
                </a:highlight>
                <a:latin typeface="Times New Roman"/>
                <a:ea typeface="Times New Roman"/>
                <a:cs typeface="Times New Roman"/>
                <a:sym typeface="Times New Roman"/>
              </a:rPr>
              <a:t>0.8708</a:t>
            </a:r>
            <a:endParaRPr b="1">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1F1F1F"/>
                </a:solidFill>
                <a:highlight>
                  <a:srgbClr val="FFFFFF"/>
                </a:highlight>
                <a:latin typeface="Times New Roman"/>
                <a:ea typeface="Times New Roman"/>
                <a:cs typeface="Times New Roman"/>
                <a:sym typeface="Times New Roman"/>
              </a:rPr>
              <a:t>From PCA : </a:t>
            </a:r>
            <a:r>
              <a:rPr lang="en" b="1">
                <a:solidFill>
                  <a:srgbClr val="1F1F1F"/>
                </a:solidFill>
                <a:highlight>
                  <a:srgbClr val="FFFFFF"/>
                </a:highlight>
                <a:latin typeface="Times New Roman"/>
                <a:ea typeface="Times New Roman"/>
                <a:cs typeface="Times New Roman"/>
                <a:sym typeface="Times New Roman"/>
              </a:rPr>
              <a:t>0.8148 </a:t>
            </a:r>
            <a:endParaRPr b="1">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1F1F1F"/>
                </a:solidFill>
                <a:highlight>
                  <a:srgbClr val="FFFFFF"/>
                </a:highlight>
                <a:latin typeface="Times New Roman"/>
                <a:ea typeface="Times New Roman"/>
                <a:cs typeface="Times New Roman"/>
                <a:sym typeface="Times New Roman"/>
              </a:rPr>
              <a:t>Hence the final model used data after feature selection from correlation matrix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Observations and Results</a:t>
            </a:r>
            <a:endParaRPr/>
          </a:p>
        </p:txBody>
      </p:sp>
      <p:sp>
        <p:nvSpPr>
          <p:cNvPr id="385" name="Google Shape;385;p24"/>
          <p:cNvSpPr txBox="1">
            <a:spLocks noGrp="1"/>
          </p:cNvSpPr>
          <p:nvPr>
            <p:ph type="body" idx="1"/>
          </p:nvPr>
        </p:nvSpPr>
        <p:spPr>
          <a:xfrm>
            <a:off x="1303800" y="1664075"/>
            <a:ext cx="7030500" cy="28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solidFill>
                  <a:srgbClr val="4C1130"/>
                </a:solidFill>
                <a:latin typeface="Times New Roman"/>
                <a:ea typeface="Times New Roman"/>
                <a:cs typeface="Times New Roman"/>
                <a:sym typeface="Times New Roman"/>
              </a:rPr>
              <a:t>Outliers Handling :  </a:t>
            </a:r>
            <a:r>
              <a:rPr lang="en">
                <a:solidFill>
                  <a:srgbClr val="000000"/>
                </a:solidFill>
                <a:latin typeface="Times New Roman"/>
                <a:ea typeface="Times New Roman"/>
                <a:cs typeface="Times New Roman"/>
                <a:sym typeface="Times New Roman"/>
              </a:rPr>
              <a:t>Removing outliers provided less accuracy while evaluation rather than replacing them with mean.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Accuracy by Removing outliers : </a:t>
            </a:r>
            <a:r>
              <a:rPr lang="en" b="1">
                <a:solidFill>
                  <a:srgbClr val="1F1F1F"/>
                </a:solidFill>
                <a:highlight>
                  <a:srgbClr val="FFFFFF"/>
                </a:highlight>
                <a:latin typeface="Times New Roman"/>
                <a:ea typeface="Times New Roman"/>
                <a:cs typeface="Times New Roman"/>
                <a:sym typeface="Times New Roman"/>
              </a:rPr>
              <a:t>0.8260</a:t>
            </a:r>
            <a:endParaRPr b="1">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rgbClr val="1F1F1F"/>
                </a:solidFill>
                <a:highlight>
                  <a:srgbClr val="FFFFFF"/>
                </a:highlight>
                <a:latin typeface="Times New Roman"/>
                <a:ea typeface="Times New Roman"/>
                <a:cs typeface="Times New Roman"/>
                <a:sym typeface="Times New Roman"/>
              </a:rPr>
              <a:t>Accuracy by Replacing them with the mean : </a:t>
            </a:r>
            <a:r>
              <a:rPr lang="en" b="1">
                <a:solidFill>
                  <a:srgbClr val="1F1F1F"/>
                </a:solidFill>
                <a:highlight>
                  <a:srgbClr val="FFFFFF"/>
                </a:highlight>
                <a:latin typeface="Times New Roman"/>
                <a:ea typeface="Times New Roman"/>
                <a:cs typeface="Times New Roman"/>
                <a:sym typeface="Times New Roman"/>
              </a:rPr>
              <a:t>0.8372</a:t>
            </a:r>
            <a:endParaRPr i="1">
              <a:solidFill>
                <a:srgbClr val="4C113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Observations and Results</a:t>
            </a:r>
            <a:endParaRPr/>
          </a:p>
        </p:txBody>
      </p:sp>
      <p:sp>
        <p:nvSpPr>
          <p:cNvPr id="391" name="Google Shape;391;p25"/>
          <p:cNvSpPr txBox="1">
            <a:spLocks noGrp="1"/>
          </p:cNvSpPr>
          <p:nvPr>
            <p:ph type="body" idx="1"/>
          </p:nvPr>
        </p:nvSpPr>
        <p:spPr>
          <a:xfrm>
            <a:off x="1303800" y="1664075"/>
            <a:ext cx="7030500" cy="28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Regression models: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Decision Tree Regressor:</a:t>
            </a:r>
            <a:r>
              <a:rPr lang="en" i="1">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Achieved a R² score of </a:t>
            </a:r>
            <a:r>
              <a:rPr lang="en" b="1">
                <a:solidFill>
                  <a:srgbClr val="000000"/>
                </a:solidFill>
                <a:latin typeface="Times New Roman"/>
                <a:ea typeface="Times New Roman"/>
                <a:cs typeface="Times New Roman"/>
                <a:sym typeface="Times New Roman"/>
              </a:rPr>
              <a:t>0.87</a:t>
            </a:r>
            <a:r>
              <a:rPr lang="en">
                <a:solidFill>
                  <a:srgbClr val="000000"/>
                </a:solidFill>
                <a:latin typeface="Times New Roman"/>
                <a:ea typeface="Times New Roman"/>
                <a:cs typeface="Times New Roman"/>
                <a:sym typeface="Times New Roman"/>
              </a:rPr>
              <a:t> which indicates best performance .</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Linear Regression:</a:t>
            </a:r>
            <a:r>
              <a:rPr lang="en">
                <a:solidFill>
                  <a:srgbClr val="000000"/>
                </a:solidFill>
                <a:latin typeface="Times New Roman"/>
                <a:ea typeface="Times New Roman"/>
                <a:cs typeface="Times New Roman"/>
                <a:sym typeface="Times New Roman"/>
              </a:rPr>
              <a:t> R² score was </a:t>
            </a:r>
            <a:r>
              <a:rPr lang="en" b="1">
                <a:solidFill>
                  <a:srgbClr val="000000"/>
                </a:solidFill>
                <a:latin typeface="Times New Roman"/>
                <a:ea typeface="Times New Roman"/>
                <a:cs typeface="Times New Roman"/>
                <a:sym typeface="Times New Roman"/>
              </a:rPr>
              <a:t>0.67</a:t>
            </a:r>
            <a:r>
              <a:rPr lang="en">
                <a:solidFill>
                  <a:srgbClr val="000000"/>
                </a:solidFill>
                <a:latin typeface="Times New Roman"/>
                <a:ea typeface="Times New Roman"/>
                <a:cs typeface="Times New Roman"/>
                <a:sym typeface="Times New Roman"/>
              </a:rPr>
              <a:t>, indicating performance with less accuracy.</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Deep Learning:</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ANN Regressor:</a:t>
            </a:r>
            <a:r>
              <a:rPr lang="en">
                <a:solidFill>
                  <a:srgbClr val="000000"/>
                </a:solidFill>
                <a:latin typeface="Times New Roman"/>
                <a:ea typeface="Times New Roman"/>
                <a:cs typeface="Times New Roman"/>
                <a:sym typeface="Times New Roman"/>
              </a:rPr>
              <a:t> The ANN emerged as the moderate-performing model, achieving the lowest MSE of 0.18 and highest R² value of </a:t>
            </a:r>
            <a:r>
              <a:rPr lang="en" b="1">
                <a:solidFill>
                  <a:srgbClr val="000000"/>
                </a:solidFill>
                <a:latin typeface="Times New Roman"/>
                <a:ea typeface="Times New Roman"/>
                <a:cs typeface="Times New Roman"/>
                <a:sym typeface="Times New Roman"/>
              </a:rPr>
              <a:t>0.84</a:t>
            </a:r>
            <a:r>
              <a:rPr lang="en">
                <a:solidFill>
                  <a:srgbClr val="000000"/>
                </a:solidFill>
                <a:latin typeface="Times New Roman"/>
                <a:ea typeface="Times New Roman"/>
                <a:cs typeface="Times New Roman"/>
                <a:sym typeface="Times New Roman"/>
              </a:rPr>
              <a:t>.</a:t>
            </a:r>
            <a:endParaRPr i="1">
              <a:solidFill>
                <a:srgbClr val="4C113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Observations and Results</a:t>
            </a:r>
            <a:endParaRPr/>
          </a:p>
        </p:txBody>
      </p:sp>
      <p:sp>
        <p:nvSpPr>
          <p:cNvPr id="397" name="Google Shape;397;p26"/>
          <p:cNvSpPr txBox="1">
            <a:spLocks noGrp="1"/>
          </p:cNvSpPr>
          <p:nvPr>
            <p:ph type="body" idx="1"/>
          </p:nvPr>
        </p:nvSpPr>
        <p:spPr>
          <a:xfrm>
            <a:off x="1303800" y="1664075"/>
            <a:ext cx="7030500" cy="3168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Classification models: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 threshold of </a:t>
            </a:r>
            <a:r>
              <a:rPr lang="en">
                <a:solidFill>
                  <a:srgbClr val="1F1F1F"/>
                </a:solidFill>
                <a:highlight>
                  <a:srgbClr val="FFFFFF"/>
                </a:highlight>
                <a:latin typeface="Times New Roman"/>
                <a:ea typeface="Times New Roman"/>
                <a:cs typeface="Times New Roman"/>
                <a:sym typeface="Times New Roman"/>
              </a:rPr>
              <a:t> 17.29 which is the lowest 30% of values that the robustness column holds </a:t>
            </a:r>
            <a:r>
              <a:rPr lang="en">
                <a:solidFill>
                  <a:srgbClr val="000000"/>
                </a:solidFill>
                <a:latin typeface="Times New Roman"/>
                <a:ea typeface="Times New Roman"/>
                <a:cs typeface="Times New Roman"/>
                <a:sym typeface="Times New Roman"/>
              </a:rPr>
              <a:t>was applied to the predicted robustness scores to classify the robot arm as "stable" or "unstable."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Classification models like Logistic Regression, Random Forest, SVM were evaluated for their accuracy in predicting stability.</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Logistic Regression:</a:t>
            </a:r>
            <a:r>
              <a:rPr lang="en">
                <a:solidFill>
                  <a:srgbClr val="20124D"/>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Achieved an accuracy of </a:t>
            </a:r>
            <a:r>
              <a:rPr lang="en" b="1">
                <a:solidFill>
                  <a:srgbClr val="000000"/>
                </a:solidFill>
                <a:latin typeface="Times New Roman"/>
                <a:ea typeface="Times New Roman"/>
                <a:cs typeface="Times New Roman"/>
                <a:sym typeface="Times New Roman"/>
              </a:rPr>
              <a:t>0.9751</a:t>
            </a:r>
            <a:r>
              <a:rPr lang="en">
                <a:solidFill>
                  <a:srgbClr val="000000"/>
                </a:solidFill>
                <a:latin typeface="Times New Roman"/>
                <a:ea typeface="Times New Roman"/>
                <a:cs typeface="Times New Roman"/>
                <a:sym typeface="Times New Roman"/>
              </a:rPr>
              <a:t>, demonstrating strong generalization on unseen data.</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Naive Bayes Classifier: </a:t>
            </a:r>
            <a:r>
              <a:rPr lang="en">
                <a:solidFill>
                  <a:srgbClr val="20124D"/>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Achieved an accuracy of </a:t>
            </a:r>
            <a:r>
              <a:rPr lang="en" b="1">
                <a:solidFill>
                  <a:srgbClr val="000000"/>
                </a:solidFill>
                <a:latin typeface="Times New Roman"/>
                <a:ea typeface="Times New Roman"/>
                <a:cs typeface="Times New Roman"/>
                <a:sym typeface="Times New Roman"/>
              </a:rPr>
              <a:t>0.7256</a:t>
            </a:r>
            <a:r>
              <a:rPr lang="en">
                <a:solidFill>
                  <a:srgbClr val="000000"/>
                </a:solidFill>
                <a:latin typeface="Times New Roman"/>
                <a:ea typeface="Times New Roman"/>
                <a:cs typeface="Times New Roman"/>
                <a:sym typeface="Times New Roman"/>
              </a:rPr>
              <a:t>.Which was least among all other models . </a:t>
            </a:r>
            <a:endParaRPr i="1">
              <a:solidFill>
                <a:srgbClr val="20124D"/>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Random Forest Classifier:</a:t>
            </a:r>
            <a:r>
              <a:rPr lang="en">
                <a:solidFill>
                  <a:srgbClr val="20124D"/>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Provided the best accuracy at </a:t>
            </a:r>
            <a:r>
              <a:rPr lang="en" b="1">
                <a:solidFill>
                  <a:srgbClr val="000000"/>
                </a:solidFill>
                <a:latin typeface="Times New Roman"/>
                <a:ea typeface="Times New Roman"/>
                <a:cs typeface="Times New Roman"/>
                <a:sym typeface="Times New Roman"/>
              </a:rPr>
              <a:t>0.9885</a:t>
            </a:r>
            <a:r>
              <a:rPr lang="en">
                <a:solidFill>
                  <a:srgbClr val="000000"/>
                </a:solidFill>
                <a:latin typeface="Times New Roman"/>
                <a:ea typeface="Times New Roman"/>
                <a:cs typeface="Times New Roman"/>
                <a:sym typeface="Times New Roman"/>
              </a:rPr>
              <a:t>, with excellent classification performance.</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i="1">
                <a:solidFill>
                  <a:srgbClr val="20124D"/>
                </a:solidFill>
                <a:latin typeface="Times New Roman"/>
                <a:ea typeface="Times New Roman"/>
                <a:cs typeface="Times New Roman"/>
                <a:sym typeface="Times New Roman"/>
              </a:rPr>
              <a:t>SVM:</a:t>
            </a:r>
            <a:r>
              <a:rPr lang="en" i="1">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Achieved an accuracy of </a:t>
            </a:r>
            <a:r>
              <a:rPr lang="en" b="1">
                <a:solidFill>
                  <a:srgbClr val="000000"/>
                </a:solidFill>
                <a:latin typeface="Times New Roman"/>
                <a:ea typeface="Times New Roman"/>
                <a:cs typeface="Times New Roman"/>
                <a:sym typeface="Times New Roman"/>
              </a:rPr>
              <a:t>0.9757</a:t>
            </a:r>
            <a:r>
              <a:rPr lang="en">
                <a:solidFill>
                  <a:srgbClr val="000000"/>
                </a:solidFill>
                <a:latin typeface="Times New Roman"/>
                <a:ea typeface="Times New Roman"/>
                <a:cs typeface="Times New Roman"/>
                <a:sym typeface="Times New Roman"/>
              </a:rPr>
              <a:t>, effectively separating classes.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i="1">
              <a:solidFill>
                <a:srgbClr val="4C113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Observations</a:t>
            </a:r>
            <a:endParaRPr/>
          </a:p>
        </p:txBody>
      </p:sp>
      <p:sp>
        <p:nvSpPr>
          <p:cNvPr id="403" name="Google Shape;403;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Regression</a:t>
            </a:r>
            <a:r>
              <a:rPr lang="en">
                <a:solidFill>
                  <a:srgbClr val="000000"/>
                </a:solidFill>
                <a:latin typeface="Times New Roman"/>
                <a:ea typeface="Times New Roman"/>
                <a:cs typeface="Times New Roman"/>
                <a:sym typeface="Times New Roman"/>
              </a:rPr>
              <a:t>: </a:t>
            </a:r>
            <a:r>
              <a:rPr lang="en" b="1">
                <a:solidFill>
                  <a:srgbClr val="000000"/>
                </a:solidFill>
                <a:latin typeface="Times New Roman"/>
                <a:ea typeface="Times New Roman"/>
                <a:cs typeface="Times New Roman"/>
                <a:sym typeface="Times New Roman"/>
              </a:rPr>
              <a:t>Decision Tree Regressor</a:t>
            </a:r>
            <a:r>
              <a:rPr lang="en">
                <a:solidFill>
                  <a:srgbClr val="000000"/>
                </a:solidFill>
                <a:latin typeface="Times New Roman"/>
                <a:ea typeface="Times New Roman"/>
                <a:cs typeface="Times New Roman"/>
                <a:sym typeface="Times New Roman"/>
              </a:rPr>
              <a:t> performed best with R² = 0.87.</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ANN</a:t>
            </a:r>
            <a:r>
              <a:rPr lang="en">
                <a:solidFill>
                  <a:srgbClr val="000000"/>
                </a:solidFill>
                <a:latin typeface="Times New Roman"/>
                <a:ea typeface="Times New Roman"/>
                <a:cs typeface="Times New Roman"/>
                <a:sym typeface="Times New Roman"/>
              </a:rPr>
              <a:t>: Achieved the lowest MSE (0.18) and highest R² (0.84), showing good performance but not the best for regression.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Feature Selection</a:t>
            </a:r>
            <a:r>
              <a:rPr lang="en">
                <a:solidFill>
                  <a:srgbClr val="000000"/>
                </a:solidFill>
                <a:latin typeface="Times New Roman"/>
                <a:ea typeface="Times New Roman"/>
                <a:cs typeface="Times New Roman"/>
                <a:sym typeface="Times New Roman"/>
              </a:rPr>
              <a:t>: </a:t>
            </a:r>
            <a:r>
              <a:rPr lang="en" b="1">
                <a:solidFill>
                  <a:srgbClr val="000000"/>
                </a:solidFill>
                <a:latin typeface="Times New Roman"/>
                <a:ea typeface="Times New Roman"/>
                <a:cs typeface="Times New Roman"/>
                <a:sym typeface="Times New Roman"/>
              </a:rPr>
              <a:t>Correlation Matrix</a:t>
            </a:r>
            <a:r>
              <a:rPr lang="en">
                <a:solidFill>
                  <a:srgbClr val="000000"/>
                </a:solidFill>
                <a:latin typeface="Times New Roman"/>
                <a:ea typeface="Times New Roman"/>
                <a:cs typeface="Times New Roman"/>
                <a:sym typeface="Times New Roman"/>
              </a:rPr>
              <a:t> outperformed </a:t>
            </a:r>
            <a:r>
              <a:rPr lang="en" b="1">
                <a:solidFill>
                  <a:srgbClr val="000000"/>
                </a:solidFill>
                <a:latin typeface="Times New Roman"/>
                <a:ea typeface="Times New Roman"/>
                <a:cs typeface="Times New Roman"/>
                <a:sym typeface="Times New Roman"/>
              </a:rPr>
              <a:t>PCA</a:t>
            </a:r>
            <a:r>
              <a:rPr lang="en">
                <a:solidFill>
                  <a:srgbClr val="000000"/>
                </a:solidFill>
                <a:latin typeface="Times New Roman"/>
                <a:ea typeface="Times New Roman"/>
                <a:cs typeface="Times New Roman"/>
                <a:sym typeface="Times New Roman"/>
              </a:rPr>
              <a:t> for feature selection.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Outlier Handling</a:t>
            </a:r>
            <a:r>
              <a:rPr lang="en">
                <a:solidFill>
                  <a:srgbClr val="000000"/>
                </a:solidFill>
                <a:latin typeface="Times New Roman"/>
                <a:ea typeface="Times New Roman"/>
                <a:cs typeface="Times New Roman"/>
                <a:sym typeface="Times New Roman"/>
              </a:rPr>
              <a:t>: Replacing outliers with mean resulted in better accuracy than removal.</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Classification</a:t>
            </a:r>
            <a:r>
              <a:rPr lang="en">
                <a:solidFill>
                  <a:srgbClr val="000000"/>
                </a:solidFill>
                <a:latin typeface="Times New Roman"/>
                <a:ea typeface="Times New Roman"/>
                <a:cs typeface="Times New Roman"/>
                <a:sym typeface="Times New Roman"/>
              </a:rPr>
              <a:t>: </a:t>
            </a:r>
            <a:r>
              <a:rPr lang="en" b="1">
                <a:solidFill>
                  <a:srgbClr val="000000"/>
                </a:solidFill>
                <a:latin typeface="Times New Roman"/>
                <a:ea typeface="Times New Roman"/>
                <a:cs typeface="Times New Roman"/>
                <a:sym typeface="Times New Roman"/>
              </a:rPr>
              <a:t>Random Forest</a:t>
            </a:r>
            <a:r>
              <a:rPr lang="en">
                <a:solidFill>
                  <a:srgbClr val="000000"/>
                </a:solidFill>
                <a:latin typeface="Times New Roman"/>
                <a:ea typeface="Times New Roman"/>
                <a:cs typeface="Times New Roman"/>
                <a:sym typeface="Times New Roman"/>
              </a:rPr>
              <a:t> achieved the highest accuracy (0.9885), outperforming other classifiers like Logistic Regression and SVM.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09" name="Google Shape;409;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Through the project, we successfully developed machine learning models to predict robot arm robustness as well as classify them as a stable/unstable grasp .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Outlier handling and feature selection techniques were found to influence model performance.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Models like Logistic Regression, Random Forest Classifier, Support Vector Machine showed promising results with an accuracy of 0.97.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9"/>
          <p:cNvSpPr txBox="1">
            <a:spLocks noGrp="1"/>
          </p:cNvSpPr>
          <p:nvPr>
            <p:ph type="body" idx="1"/>
          </p:nvPr>
        </p:nvSpPr>
        <p:spPr>
          <a:xfrm>
            <a:off x="1056750" y="2041350"/>
            <a:ext cx="7030500" cy="106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284" name="Google Shape;284;p14"/>
          <p:cNvSpPr txBox="1">
            <a:spLocks noGrp="1"/>
          </p:cNvSpPr>
          <p:nvPr>
            <p:ph type="body" idx="1"/>
          </p:nvPr>
        </p:nvSpPr>
        <p:spPr>
          <a:xfrm>
            <a:off x="1303800" y="17715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The aim of the project is to </a:t>
            </a:r>
            <a:r>
              <a:rPr lang="en">
                <a:solidFill>
                  <a:srgbClr val="000000"/>
                </a:solidFill>
                <a:highlight>
                  <a:srgbClr val="FFFFFF"/>
                </a:highlight>
                <a:latin typeface="Times New Roman"/>
                <a:ea typeface="Times New Roman"/>
                <a:cs typeface="Times New Roman"/>
                <a:sym typeface="Times New Roman"/>
              </a:rPr>
              <a:t>build a Machine Learning model to predict the stability of a grasping robotic arm using sensor data from its joints.</a:t>
            </a: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290" name="Google Shape;290;p15"/>
          <p:cNvSpPr txBox="1">
            <a:spLocks noGrp="1"/>
          </p:cNvSpPr>
          <p:nvPr>
            <p:ph type="body" idx="1"/>
          </p:nvPr>
        </p:nvSpPr>
        <p:spPr>
          <a:xfrm>
            <a:off x="1303800" y="17295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This project focuses on </a:t>
            </a:r>
            <a:r>
              <a:rPr lang="en">
                <a:solidFill>
                  <a:srgbClr val="000000"/>
                </a:solidFill>
                <a:highlight>
                  <a:srgbClr val="FFFFFF"/>
                </a:highlight>
                <a:latin typeface="Times New Roman"/>
                <a:ea typeface="Times New Roman"/>
                <a:cs typeface="Times New Roman"/>
                <a:sym typeface="Times New Roman"/>
              </a:rPr>
              <a:t>building a Machine Learning model to predict the robustness value of a robotic arm and classifying the grasp as stable/unstable using sensor data from its joints. </a:t>
            </a:r>
            <a:r>
              <a:rPr lang="en">
                <a:solidFill>
                  <a:srgbClr val="000000"/>
                </a:solidFill>
                <a:latin typeface="Times New Roman"/>
                <a:ea typeface="Times New Roman"/>
                <a:cs typeface="Times New Roman"/>
                <a:sym typeface="Times New Roman"/>
              </a:rPr>
              <a:t>It explores the use of machine learning to predict the robustness of a shadow robot arm. Robustness refers to the robot's ability to maintain performance and stability under varying conditions.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296" name="Google Shape;296;p16"/>
          <p:cNvSpPr txBox="1">
            <a:spLocks noGrp="1"/>
          </p:cNvSpPr>
          <p:nvPr>
            <p:ph type="body" idx="1"/>
          </p:nvPr>
        </p:nvSpPr>
        <p:spPr>
          <a:xfrm>
            <a:off x="1303800" y="1672475"/>
            <a:ext cx="7030500" cy="3109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Develop ML Models</a:t>
            </a:r>
            <a:r>
              <a:rPr lang="en"/>
              <a:t>: Build classification, regression  and deep learning models to predict robot arm robustness.</a:t>
            </a:r>
            <a:endParaRPr/>
          </a:p>
          <a:p>
            <a:pPr marL="457200" lvl="0" indent="-311150" algn="l" rtl="0">
              <a:spcBef>
                <a:spcPts val="0"/>
              </a:spcBef>
              <a:spcAft>
                <a:spcPts val="0"/>
              </a:spcAft>
              <a:buSzPts val="1300"/>
              <a:buChar char="●"/>
            </a:pPr>
            <a:r>
              <a:rPr lang="en" b="1"/>
              <a:t>Outlier Handling Comparison</a:t>
            </a:r>
            <a:r>
              <a:rPr lang="en"/>
              <a:t>: Compare different outlier handling techniques (e.g., filtering vs. imputation) and their effect on model performance.</a:t>
            </a:r>
            <a:endParaRPr/>
          </a:p>
          <a:p>
            <a:pPr marL="457200" lvl="0" indent="-311150" algn="l" rtl="0">
              <a:spcBef>
                <a:spcPts val="0"/>
              </a:spcBef>
              <a:spcAft>
                <a:spcPts val="0"/>
              </a:spcAft>
              <a:buSzPts val="1300"/>
              <a:buChar char="●"/>
            </a:pPr>
            <a:r>
              <a:rPr lang="en" b="1"/>
              <a:t>Feature Selection &amp; Reduction</a:t>
            </a:r>
            <a:r>
              <a:rPr lang="en"/>
              <a:t>: Apply PCA and correlation analysis to select important features and reduce dimensionality.</a:t>
            </a:r>
            <a:endParaRPr/>
          </a:p>
          <a:p>
            <a:pPr marL="457200" lvl="0" indent="-311150" algn="l" rtl="0">
              <a:spcBef>
                <a:spcPts val="0"/>
              </a:spcBef>
              <a:spcAft>
                <a:spcPts val="0"/>
              </a:spcAft>
              <a:buSzPts val="1300"/>
              <a:buChar char="●"/>
            </a:pPr>
            <a:r>
              <a:rPr lang="en" b="1"/>
              <a:t>Model Comparison</a:t>
            </a:r>
            <a:r>
              <a:rPr lang="en"/>
              <a:t>: Compare the performance of multiple algorithms, including linear regression, decision trees, SVMs, Naive Bayes Classifier, ANNs and more.</a:t>
            </a:r>
            <a:endParaRPr/>
          </a:p>
          <a:p>
            <a:pPr marL="457200" lvl="0" indent="-311150" algn="l" rtl="0">
              <a:spcBef>
                <a:spcPts val="0"/>
              </a:spcBef>
              <a:spcAft>
                <a:spcPts val="0"/>
              </a:spcAft>
              <a:buSzPts val="1300"/>
              <a:buChar char="●"/>
            </a:pPr>
            <a:r>
              <a:rPr lang="en" b="1"/>
              <a:t>Evaluate Model Performance</a:t>
            </a:r>
            <a:r>
              <a:rPr lang="en"/>
              <a:t>: Use metrics like MSE and R² to assess the accuracy of the models.</a:t>
            </a:r>
            <a:endParaRPr/>
          </a:p>
          <a:p>
            <a:pPr marL="457200" lvl="0" indent="-311150" algn="l" rtl="0">
              <a:spcBef>
                <a:spcPts val="0"/>
              </a:spcBef>
              <a:spcAft>
                <a:spcPts val="0"/>
              </a:spcAft>
              <a:buSzPts val="1300"/>
              <a:buChar char="●"/>
            </a:pPr>
            <a:r>
              <a:rPr lang="en" b="1"/>
              <a:t>Grasp Stability Prediction</a:t>
            </a:r>
            <a:r>
              <a:rPr lang="en"/>
              <a:t>: Predict grasp stability based on sensor data from robot arm joints.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Robot Grasping Simulation</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3" name="Google Shape;303;p17" descr="Simulating a robot hand grasping a mug in real-time using AGX Dynamics. The stability of the direct solver in AGX Dynamics, while solving for this over constrained system, allows for any configuration of the hand interaction. The physics engine is capable of handling multiple contact points with realistic friction by tuning the settings for solver type, contact material and material friction. http://www.algoryx.se" title="Robot gripping simulation">
            <a:hlinkClick r:id="rId3"/>
          </p:cNvPr>
          <p:cNvPicPr preferRelativeResize="0"/>
          <p:nvPr/>
        </p:nvPicPr>
        <p:blipFill>
          <a:blip r:embed="rId4">
            <a:alphaModFix/>
          </a:blip>
          <a:stretch>
            <a:fillRect/>
          </a:stretch>
        </p:blipFill>
        <p:spPr>
          <a:xfrm>
            <a:off x="1303800" y="1386663"/>
            <a:ext cx="7317375" cy="374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Overview</a:t>
            </a:r>
            <a:endParaRPr/>
          </a:p>
        </p:txBody>
      </p:sp>
      <p:sp>
        <p:nvSpPr>
          <p:cNvPr id="309" name="Google Shape;309;p18"/>
          <p:cNvSpPr txBox="1">
            <a:spLocks noGrp="1"/>
          </p:cNvSpPr>
          <p:nvPr>
            <p:ph type="body" idx="1"/>
          </p:nvPr>
        </p:nvSpPr>
        <p:spPr>
          <a:xfrm>
            <a:off x="1303800" y="1781725"/>
            <a:ext cx="7030500" cy="274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The grasping dataset availed from Kaggle has 30 columns.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 quick note about the names used in the columns:</a:t>
            </a:r>
            <a:endParaRPr>
              <a:solidFill>
                <a:srgbClr val="000000"/>
              </a:solidFill>
              <a:latin typeface="Times New Roman"/>
              <a:ea typeface="Times New Roman"/>
              <a:cs typeface="Times New Roman"/>
              <a:sym typeface="Times New Roman"/>
            </a:endParaRPr>
          </a:p>
          <a:p>
            <a:pPr marL="9144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H1 stands for Hand one (there's only one hand but…)</a:t>
            </a:r>
            <a:endParaRPr>
              <a:solidFill>
                <a:srgbClr val="000000"/>
              </a:solidFill>
              <a:latin typeface="Times New Roman"/>
              <a:ea typeface="Times New Roman"/>
              <a:cs typeface="Times New Roman"/>
              <a:sym typeface="Times New Roman"/>
            </a:endParaRPr>
          </a:p>
          <a:p>
            <a:pPr marL="9144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F1 for finger one (three fingers per hand)</a:t>
            </a:r>
            <a:endParaRPr>
              <a:solidFill>
                <a:srgbClr val="000000"/>
              </a:solidFill>
              <a:latin typeface="Times New Roman"/>
              <a:ea typeface="Times New Roman"/>
              <a:cs typeface="Times New Roman"/>
              <a:sym typeface="Times New Roman"/>
            </a:endParaRPr>
          </a:p>
          <a:p>
            <a:pPr marL="9144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J1 for joint one (three joints per finger)</a:t>
            </a:r>
            <a:endParaRPr>
              <a:solidFill>
                <a:srgbClr val="000000"/>
              </a:solidFill>
              <a:latin typeface="Times New Roman"/>
              <a:ea typeface="Times New Roman"/>
              <a:cs typeface="Times New Roman"/>
              <a:sym typeface="Times New Roman"/>
            </a:endParaRPr>
          </a:p>
          <a:p>
            <a:pPr marL="9144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pos / vel / effort are the position, velocity and effort measurements of the joints.</a:t>
            </a:r>
            <a:endParaRPr>
              <a:solidFill>
                <a:srgbClr val="3C4043"/>
              </a:solidFill>
              <a:highlight>
                <a:srgbClr val="FFFFFF"/>
              </a:highlight>
              <a:latin typeface="Times New Roman"/>
              <a:ea typeface="Times New Roman"/>
              <a:cs typeface="Times New Roman"/>
              <a:sym typeface="Times New Roman"/>
            </a:endParaRPr>
          </a:p>
          <a:p>
            <a:pPr marL="91440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X’ (input features) is defined as all the columns in the dataset except Robustness and ‘y’ (target variables) is the Robustness column.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The higher the value of robustness, the less stable the grasp and vice-versa.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5" name="Google Shape;315;p19"/>
          <p:cNvPicPr preferRelativeResize="0"/>
          <p:nvPr/>
        </p:nvPicPr>
        <p:blipFill rotWithShape="1">
          <a:blip r:embed="rId3">
            <a:alphaModFix/>
          </a:blip>
          <a:srcRect t="28434" r="1009" b="11892"/>
          <a:stretch/>
        </p:blipFill>
        <p:spPr>
          <a:xfrm>
            <a:off x="0" y="285725"/>
            <a:ext cx="9144000" cy="4412324"/>
          </a:xfrm>
          <a:prstGeom prst="rect">
            <a:avLst/>
          </a:prstGeom>
          <a:noFill/>
          <a:ln w="9525" cap="flat" cmpd="sng">
            <a:solidFill>
              <a:schemeClr val="dk2"/>
            </a:solidFill>
            <a:prstDash val="solid"/>
            <a:round/>
            <a:headEnd type="none" w="sm" len="sm"/>
            <a:tailEnd type="none" w="sm" len="sm"/>
          </a:ln>
        </p:spPr>
      </p:pic>
      <p:sp>
        <p:nvSpPr>
          <p:cNvPr id="316" name="Google Shape;316;p19"/>
          <p:cNvSpPr txBox="1"/>
          <p:nvPr/>
        </p:nvSpPr>
        <p:spPr>
          <a:xfrm>
            <a:off x="3272700" y="4698050"/>
            <a:ext cx="3092700" cy="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Fig : Shadow Robot Dataset</a:t>
            </a:r>
            <a:endParaRPr sz="1300" b="1">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Architecture</a:t>
            </a:r>
            <a:endParaRPr/>
          </a:p>
        </p:txBody>
      </p:sp>
      <p:sp>
        <p:nvSpPr>
          <p:cNvPr id="322" name="Google Shape;322;p20"/>
          <p:cNvSpPr/>
          <p:nvPr/>
        </p:nvSpPr>
        <p:spPr>
          <a:xfrm>
            <a:off x="3580250" y="1597875"/>
            <a:ext cx="1781700" cy="537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Shadow Robot Dataset</a:t>
            </a:r>
            <a:endParaRPr>
              <a:latin typeface="Nunito"/>
              <a:ea typeface="Nunito"/>
              <a:cs typeface="Nunito"/>
              <a:sym typeface="Nunito"/>
            </a:endParaRPr>
          </a:p>
        </p:txBody>
      </p:sp>
      <p:sp>
        <p:nvSpPr>
          <p:cNvPr id="323" name="Google Shape;323;p20"/>
          <p:cNvSpPr/>
          <p:nvPr/>
        </p:nvSpPr>
        <p:spPr>
          <a:xfrm>
            <a:off x="4260950" y="2260775"/>
            <a:ext cx="420300" cy="462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24" name="Google Shape;324;p20"/>
          <p:cNvSpPr/>
          <p:nvPr/>
        </p:nvSpPr>
        <p:spPr>
          <a:xfrm>
            <a:off x="3580250" y="2848075"/>
            <a:ext cx="1781700" cy="537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1 : Data Pre-Processing</a:t>
            </a:r>
            <a:endParaRPr>
              <a:latin typeface="Nunito"/>
              <a:ea typeface="Nunito"/>
              <a:cs typeface="Nunito"/>
              <a:sym typeface="Nunito"/>
            </a:endParaRPr>
          </a:p>
        </p:txBody>
      </p:sp>
      <p:sp>
        <p:nvSpPr>
          <p:cNvPr id="325" name="Google Shape;325;p20"/>
          <p:cNvSpPr txBox="1"/>
          <p:nvPr/>
        </p:nvSpPr>
        <p:spPr>
          <a:xfrm>
            <a:off x="5681375" y="2759275"/>
            <a:ext cx="3101100" cy="7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Checking for missing values, data standardization and dropping object type columns</a:t>
            </a:r>
            <a:endParaRPr sz="1300">
              <a:solidFill>
                <a:schemeClr val="dk2"/>
              </a:solidFill>
              <a:latin typeface="Nunito"/>
              <a:ea typeface="Nunito"/>
              <a:cs typeface="Nunito"/>
              <a:sym typeface="Nunito"/>
            </a:endParaRPr>
          </a:p>
        </p:txBody>
      </p:sp>
      <p:sp>
        <p:nvSpPr>
          <p:cNvPr id="326" name="Google Shape;326;p20"/>
          <p:cNvSpPr/>
          <p:nvPr/>
        </p:nvSpPr>
        <p:spPr>
          <a:xfrm>
            <a:off x="4260950" y="3510975"/>
            <a:ext cx="420300" cy="462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27" name="Google Shape;327;p20"/>
          <p:cNvSpPr/>
          <p:nvPr/>
        </p:nvSpPr>
        <p:spPr>
          <a:xfrm>
            <a:off x="3539325" y="4098275"/>
            <a:ext cx="1781700" cy="537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2 : EDA</a:t>
            </a:r>
            <a:endParaRPr>
              <a:latin typeface="Nunito"/>
              <a:ea typeface="Nunito"/>
              <a:cs typeface="Nunito"/>
              <a:sym typeface="Nunito"/>
            </a:endParaRPr>
          </a:p>
        </p:txBody>
      </p:sp>
      <p:sp>
        <p:nvSpPr>
          <p:cNvPr id="328" name="Google Shape;328;p20"/>
          <p:cNvSpPr txBox="1"/>
          <p:nvPr/>
        </p:nvSpPr>
        <p:spPr>
          <a:xfrm>
            <a:off x="5681375" y="40982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p:nvPr/>
        </p:nvSpPr>
        <p:spPr>
          <a:xfrm>
            <a:off x="3547725" y="265850"/>
            <a:ext cx="1781700" cy="537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3 : Train- test split</a:t>
            </a:r>
            <a:endParaRPr>
              <a:latin typeface="Nunito"/>
              <a:ea typeface="Nunito"/>
              <a:cs typeface="Nunito"/>
              <a:sym typeface="Nunito"/>
            </a:endParaRPr>
          </a:p>
        </p:txBody>
      </p:sp>
      <p:sp>
        <p:nvSpPr>
          <p:cNvPr id="334" name="Google Shape;334;p21"/>
          <p:cNvSpPr/>
          <p:nvPr/>
        </p:nvSpPr>
        <p:spPr>
          <a:xfrm>
            <a:off x="4286150" y="947625"/>
            <a:ext cx="420300" cy="462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5" name="Google Shape;335;p21"/>
          <p:cNvSpPr/>
          <p:nvPr/>
        </p:nvSpPr>
        <p:spPr>
          <a:xfrm>
            <a:off x="4286150" y="2182063"/>
            <a:ext cx="420300" cy="462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6" name="Google Shape;336;p21"/>
          <p:cNvSpPr/>
          <p:nvPr/>
        </p:nvSpPr>
        <p:spPr>
          <a:xfrm>
            <a:off x="3547725" y="1502425"/>
            <a:ext cx="1839300" cy="58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4 : Outlier Detection &amp; Removal</a:t>
            </a:r>
            <a:endParaRPr>
              <a:latin typeface="Nunito"/>
              <a:ea typeface="Nunito"/>
              <a:cs typeface="Nunito"/>
              <a:sym typeface="Nunito"/>
            </a:endParaRPr>
          </a:p>
        </p:txBody>
      </p:sp>
      <p:sp>
        <p:nvSpPr>
          <p:cNvPr id="337" name="Google Shape;337;p21"/>
          <p:cNvSpPr/>
          <p:nvPr/>
        </p:nvSpPr>
        <p:spPr>
          <a:xfrm>
            <a:off x="3605450" y="2800525"/>
            <a:ext cx="1781700" cy="62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5 : Dimension Reduction / Feature Selection</a:t>
            </a:r>
            <a:endParaRPr>
              <a:latin typeface="Nunito"/>
              <a:ea typeface="Nunito"/>
              <a:cs typeface="Nunito"/>
              <a:sym typeface="Nunito"/>
            </a:endParaRPr>
          </a:p>
        </p:txBody>
      </p:sp>
      <p:sp>
        <p:nvSpPr>
          <p:cNvPr id="338" name="Google Shape;338;p21"/>
          <p:cNvSpPr/>
          <p:nvPr/>
        </p:nvSpPr>
        <p:spPr>
          <a:xfrm>
            <a:off x="4286150" y="3579475"/>
            <a:ext cx="420300" cy="462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9" name="Google Shape;339;p21"/>
          <p:cNvSpPr txBox="1"/>
          <p:nvPr/>
        </p:nvSpPr>
        <p:spPr>
          <a:xfrm>
            <a:off x="5593150" y="1462875"/>
            <a:ext cx="31854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By filtering/removing outliers</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By replacing the outliers with mean</a:t>
            </a:r>
            <a:endParaRPr sz="1300">
              <a:solidFill>
                <a:schemeClr val="dk2"/>
              </a:solidFill>
              <a:latin typeface="Nunito"/>
              <a:ea typeface="Nunito"/>
              <a:cs typeface="Nunito"/>
              <a:sym typeface="Nunito"/>
            </a:endParaRPr>
          </a:p>
        </p:txBody>
      </p:sp>
      <p:sp>
        <p:nvSpPr>
          <p:cNvPr id="340" name="Google Shape;340;p21"/>
          <p:cNvSpPr txBox="1"/>
          <p:nvPr/>
        </p:nvSpPr>
        <p:spPr>
          <a:xfrm>
            <a:off x="5630950" y="2757900"/>
            <a:ext cx="31098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By Correlation Matrix</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By Principal Component Analysis</a:t>
            </a:r>
            <a:endParaRPr sz="1300">
              <a:solidFill>
                <a:schemeClr val="dk2"/>
              </a:solidFill>
              <a:latin typeface="Nunito"/>
              <a:ea typeface="Nunito"/>
              <a:cs typeface="Nunito"/>
              <a:sym typeface="Nunito"/>
            </a:endParaRPr>
          </a:p>
        </p:txBody>
      </p:sp>
      <p:cxnSp>
        <p:nvCxnSpPr>
          <p:cNvPr id="341" name="Google Shape;341;p21"/>
          <p:cNvCxnSpPr/>
          <p:nvPr/>
        </p:nvCxnSpPr>
        <p:spPr>
          <a:xfrm>
            <a:off x="2185150" y="1571625"/>
            <a:ext cx="8400" cy="185730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21"/>
          <p:cNvCxnSpPr/>
          <p:nvPr/>
        </p:nvCxnSpPr>
        <p:spPr>
          <a:xfrm rot="10800000" flipH="1">
            <a:off x="2193550" y="1571625"/>
            <a:ext cx="437100" cy="84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21"/>
          <p:cNvCxnSpPr/>
          <p:nvPr/>
        </p:nvCxnSpPr>
        <p:spPr>
          <a:xfrm>
            <a:off x="2193550" y="3428925"/>
            <a:ext cx="487500" cy="8400"/>
          </a:xfrm>
          <a:prstGeom prst="straightConnector1">
            <a:avLst/>
          </a:prstGeom>
          <a:noFill/>
          <a:ln w="9525" cap="flat" cmpd="sng">
            <a:solidFill>
              <a:schemeClr val="dk2"/>
            </a:solidFill>
            <a:prstDash val="solid"/>
            <a:round/>
            <a:headEnd type="none" w="med" len="med"/>
            <a:tailEnd type="none" w="med" len="med"/>
          </a:ln>
        </p:spPr>
      </p:cxnSp>
      <p:sp>
        <p:nvSpPr>
          <p:cNvPr id="344" name="Google Shape;344;p21"/>
          <p:cNvSpPr txBox="1"/>
          <p:nvPr/>
        </p:nvSpPr>
        <p:spPr>
          <a:xfrm>
            <a:off x="-57675" y="2312025"/>
            <a:ext cx="2310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chemeClr val="accent2"/>
                </a:solidFill>
                <a:latin typeface="Nunito"/>
                <a:ea typeface="Nunito"/>
                <a:cs typeface="Nunito"/>
                <a:sym typeface="Nunito"/>
              </a:rPr>
              <a:t>MODEL OPTIMIZATION</a:t>
            </a:r>
            <a:endParaRPr b="1">
              <a:solidFill>
                <a:schemeClr val="accent2"/>
              </a:solidFill>
            </a:endParaRPr>
          </a:p>
        </p:txBody>
      </p:sp>
      <p:sp>
        <p:nvSpPr>
          <p:cNvPr id="345" name="Google Shape;345;p21"/>
          <p:cNvSpPr/>
          <p:nvPr/>
        </p:nvSpPr>
        <p:spPr>
          <a:xfrm>
            <a:off x="3605450" y="4259450"/>
            <a:ext cx="1781700" cy="67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Step 6 : Model Selection and Evaluation</a:t>
            </a:r>
            <a:endParaRPr>
              <a:latin typeface="Nunito"/>
              <a:ea typeface="Nunito"/>
              <a:cs typeface="Nunito"/>
              <a:sym typeface="Nunito"/>
            </a:endParaRPr>
          </a:p>
        </p:txBody>
      </p:sp>
      <p:sp>
        <p:nvSpPr>
          <p:cNvPr id="346" name="Google Shape;346;p21"/>
          <p:cNvSpPr txBox="1"/>
          <p:nvPr/>
        </p:nvSpPr>
        <p:spPr>
          <a:xfrm>
            <a:off x="5778550" y="4203950"/>
            <a:ext cx="3000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Model evaluation performed on the Mean Squared Error (mse) and R</a:t>
            </a:r>
            <a:r>
              <a:rPr lang="en" sz="1300" baseline="30000">
                <a:solidFill>
                  <a:schemeClr val="dk2"/>
                </a:solidFill>
                <a:latin typeface="Nunito"/>
                <a:ea typeface="Nunito"/>
                <a:cs typeface="Nunito"/>
                <a:sym typeface="Nunito"/>
              </a:rPr>
              <a:t>2 </a:t>
            </a:r>
            <a:r>
              <a:rPr lang="en" sz="1300">
                <a:solidFill>
                  <a:schemeClr val="dk2"/>
                </a:solidFill>
                <a:latin typeface="Nunito"/>
                <a:ea typeface="Nunito"/>
                <a:cs typeface="Nunito"/>
                <a:sym typeface="Nunito"/>
              </a:rPr>
              <a:t> metrics</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On-screen Show (16:9)</PresentationFormat>
  <Paragraphs>97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Nunito</vt:lpstr>
      <vt:lpstr>Roboto</vt:lpstr>
      <vt:lpstr>Times New Roman</vt:lpstr>
      <vt:lpstr>Arial</vt:lpstr>
      <vt:lpstr>Maven Pro</vt:lpstr>
      <vt:lpstr>Momentum</vt:lpstr>
      <vt:lpstr>IML-CSL2010 Project Title : Stable Grasping</vt:lpstr>
      <vt:lpstr>Problem Statement</vt:lpstr>
      <vt:lpstr>Project Overview</vt:lpstr>
      <vt:lpstr>Objective</vt:lpstr>
      <vt:lpstr>Robot Grasping Simulation</vt:lpstr>
      <vt:lpstr>Dataset Overview</vt:lpstr>
      <vt:lpstr>PowerPoint Presentation</vt:lpstr>
      <vt:lpstr>System Architecture</vt:lpstr>
      <vt:lpstr>PowerPoint Presentation</vt:lpstr>
      <vt:lpstr>PowerPoint Presentation</vt:lpstr>
      <vt:lpstr>Observations and Results</vt:lpstr>
      <vt:lpstr>Observations and Results</vt:lpstr>
      <vt:lpstr>Observations and Results</vt:lpstr>
      <vt:lpstr>Observations and Results</vt:lpstr>
      <vt:lpstr>Key Observations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Stuti Yadav</cp:lastModifiedBy>
  <cp:revision>1</cp:revision>
  <dcterms:modified xsi:type="dcterms:W3CDTF">2025-05-22T05:36:08Z</dcterms:modified>
</cp:coreProperties>
</file>