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7" r:id="rId9"/>
    <p:sldId id="266" r:id="rId10"/>
    <p:sldId id="269" r:id="rId11"/>
    <p:sldId id="271" r:id="rId12"/>
    <p:sldId id="268" r:id="rId13"/>
    <p:sldId id="270"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284726-7B52-4020-A55E-A0C50085A233}" v="21" dt="2025-06-02T01:48:08.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0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578651" y="1122363"/>
            <a:ext cx="11034695" cy="3174690"/>
          </a:xfrm>
        </p:spPr>
        <p:txBody>
          <a:bodyPr>
            <a:normAutofit/>
          </a:bodyPr>
          <a:lstStyle/>
          <a:p>
            <a:pPr algn="l"/>
            <a:r>
              <a:rPr lang="en-US" sz="4400" dirty="0">
                <a:latin typeface="Times New Roman" panose="02020603050405020304" pitchFamily="18" charset="0"/>
                <a:cs typeface="Times New Roman" panose="02020603050405020304" pitchFamily="18" charset="0"/>
              </a:rPr>
              <a:t>Car Dataset Exploration &amp; Preparation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Micro-Project #4</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https://github.com/StutteringEmo/ANA500</a:t>
            </a:r>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578651" y="4723637"/>
            <a:ext cx="11034695" cy="1481396"/>
          </a:xfrm>
        </p:spPr>
        <p:txBody>
          <a:bodyPr>
            <a:normAutofit/>
          </a:bodyPr>
          <a:lstStyle/>
          <a:p>
            <a:pPr algn="l"/>
            <a:r>
              <a:rPr lang="en-US" sz="2800" dirty="0">
                <a:latin typeface="Times New Roman" panose="02020603050405020304" pitchFamily="18" charset="0"/>
                <a:cs typeface="Times New Roman" panose="02020603050405020304" pitchFamily="18" charset="0"/>
              </a:rPr>
              <a:t>Ethaniel Agas</a:t>
            </a:r>
          </a:p>
          <a:p>
            <a:pPr algn="l"/>
            <a:r>
              <a:rPr lang="en-US" sz="2800" dirty="0">
                <a:latin typeface="Times New Roman" panose="02020603050405020304" pitchFamily="18" charset="0"/>
                <a:cs typeface="Times New Roman" panose="02020603050405020304" pitchFamily="18" charset="0"/>
              </a:rPr>
              <a:t>6/1/25</a:t>
            </a:r>
          </a:p>
        </p:txBody>
      </p:sp>
      <p:sp>
        <p:nvSpPr>
          <p:cNvPr id="37" name="Rectangle 36">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F2523F-B67B-21DC-F326-0BE7847AB17E}"/>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50259E-1EE9-3261-42BE-E30CBC25C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CA9A8-F12A-5A50-5E96-4E537F7C8375}"/>
              </a:ext>
            </a:extLst>
          </p:cNvPr>
          <p:cNvSpPr>
            <a:spLocks noGrp="1"/>
          </p:cNvSpPr>
          <p:nvPr>
            <p:ph type="title"/>
          </p:nvPr>
        </p:nvSpPr>
        <p:spPr>
          <a:xfrm>
            <a:off x="612647" y="1078992"/>
            <a:ext cx="10600297" cy="1536192"/>
          </a:xfrm>
        </p:spPr>
        <p:txBody>
          <a:bodyPr anchor="b">
            <a:noAutofit/>
          </a:bodyPr>
          <a:lstStyle/>
          <a:p>
            <a:r>
              <a:rPr lang="en-US" sz="5400" dirty="0">
                <a:latin typeface="Times New Roman" panose="02020603050405020304" pitchFamily="18" charset="0"/>
                <a:cs typeface="Times New Roman" panose="02020603050405020304" pitchFamily="18" charset="0"/>
              </a:rPr>
              <a:t>Report - </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Model Overview &amp; Data Preparation</a:t>
            </a:r>
          </a:p>
        </p:txBody>
      </p:sp>
      <p:sp>
        <p:nvSpPr>
          <p:cNvPr id="26" name="Rectangle 25">
            <a:extLst>
              <a:ext uri="{FF2B5EF4-FFF2-40B4-BE49-F238E27FC236}">
                <a16:creationId xmlns:a16="http://schemas.microsoft.com/office/drawing/2014/main" id="{958C7ABC-078D-0C81-4623-29BA171A5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1D34DDEB-CCAD-85DD-C895-72CBF36FC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7BFE381-5A6A-7BDA-0820-DF20C54836AD}"/>
              </a:ext>
            </a:extLst>
          </p:cNvPr>
          <p:cNvSpPr>
            <a:spLocks noGrp="1"/>
          </p:cNvSpPr>
          <p:nvPr>
            <p:ph idx="1"/>
          </p:nvPr>
        </p:nvSpPr>
        <p:spPr>
          <a:xfrm>
            <a:off x="612646" y="3039807"/>
            <a:ext cx="6647135" cy="3818193"/>
          </a:xfrm>
        </p:spPr>
        <p:txBody>
          <a:bodyPr>
            <a:noAutofit/>
          </a:bodyPr>
          <a:lstStyle/>
          <a:p>
            <a:r>
              <a:rPr lang="en-US" sz="1600" dirty="0">
                <a:latin typeface="Times New Roman" panose="02020603050405020304" pitchFamily="18" charset="0"/>
                <a:cs typeface="Times New Roman" panose="02020603050405020304" pitchFamily="18" charset="0"/>
              </a:rPr>
              <a:t>The dataset was split using an 80/20 ratio:</a:t>
            </a:r>
          </a:p>
          <a:p>
            <a:pPr lvl="1"/>
            <a:r>
              <a:rPr lang="en-US" sz="1600" dirty="0">
                <a:latin typeface="Times New Roman" panose="02020603050405020304" pitchFamily="18" charset="0"/>
                <a:cs typeface="Times New Roman" panose="02020603050405020304" pitchFamily="18" charset="0"/>
              </a:rPr>
              <a:t>80% training data, 20% testing data</a:t>
            </a:r>
          </a:p>
          <a:p>
            <a:pPr lvl="1"/>
            <a:r>
              <a:rPr lang="en-US" sz="1600" dirty="0">
                <a:latin typeface="Times New Roman" panose="02020603050405020304" pitchFamily="18" charset="0"/>
                <a:cs typeface="Times New Roman" panose="02020603050405020304" pitchFamily="18" charset="0"/>
              </a:rPr>
              <a:t>Ensures balanced evaluation of model performance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Three machine learning models were used:</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Logistic Regression:</a:t>
            </a:r>
          </a:p>
          <a:p>
            <a:pPr marL="1200150" lvl="2" indent="-285750"/>
            <a:r>
              <a:rPr lang="en-US" sz="1600" dirty="0">
                <a:latin typeface="Times New Roman" panose="02020603050405020304" pitchFamily="18" charset="0"/>
                <a:cs typeface="Times New Roman" panose="02020603050405020304" pitchFamily="18" charset="0"/>
              </a:rPr>
              <a:t>Simple and fast for linearly separable data </a:t>
            </a:r>
          </a:p>
          <a:p>
            <a:pPr marL="1200150" lvl="2" indent="-285750"/>
            <a:r>
              <a:rPr lang="en-US" sz="1600" dirty="0">
                <a:latin typeface="Times New Roman" panose="02020603050405020304" pitchFamily="18" charset="0"/>
                <a:cs typeface="Times New Roman" panose="02020603050405020304" pitchFamily="18" charset="0"/>
              </a:rPr>
              <a:t>Struggles with complex, non-linear patterns</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Support Vector Machine (SVM): </a:t>
            </a:r>
          </a:p>
          <a:p>
            <a:pPr marL="1200150" lvl="2" indent="-285750"/>
            <a:r>
              <a:rPr lang="en-US" sz="1600" dirty="0">
                <a:latin typeface="Times New Roman" panose="02020603050405020304" pitchFamily="18" charset="0"/>
                <a:cs typeface="Times New Roman" panose="02020603050405020304" pitchFamily="18" charset="0"/>
              </a:rPr>
              <a:t>Effective in high-dimensional spaces</a:t>
            </a:r>
          </a:p>
          <a:p>
            <a:pPr marL="1200150" lvl="2" indent="-285750"/>
            <a:r>
              <a:rPr lang="en-US" sz="1600" dirty="0">
                <a:latin typeface="Times New Roman" panose="02020603050405020304" pitchFamily="18" charset="0"/>
                <a:cs typeface="Times New Roman" panose="02020603050405020304" pitchFamily="18" charset="0"/>
              </a:rPr>
              <a:t>Less interpretable, longer training on large datasets</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Neural Network: </a:t>
            </a:r>
          </a:p>
          <a:p>
            <a:pPr marL="1200150" lvl="2" indent="-285750"/>
            <a:r>
              <a:rPr lang="en-US" sz="1600" dirty="0">
                <a:latin typeface="Times New Roman" panose="02020603050405020304" pitchFamily="18" charset="0"/>
                <a:cs typeface="Times New Roman" panose="02020603050405020304" pitchFamily="18" charset="0"/>
              </a:rPr>
              <a:t>Captures complex relationships; flexible architecture</a:t>
            </a:r>
          </a:p>
          <a:p>
            <a:pPr marL="1200150" lvl="2" indent="-285750"/>
            <a:r>
              <a:rPr lang="en-US" sz="1600" dirty="0">
                <a:latin typeface="Times New Roman" panose="02020603050405020304" pitchFamily="18" charset="0"/>
                <a:cs typeface="Times New Roman" panose="02020603050405020304" pitchFamily="18" charset="0"/>
              </a:rPr>
              <a:t>Requires more data and tuning; risk of overfitting</a:t>
            </a:r>
          </a:p>
        </p:txBody>
      </p:sp>
      <p:pic>
        <p:nvPicPr>
          <p:cNvPr id="7" name="Picture 6">
            <a:extLst>
              <a:ext uri="{FF2B5EF4-FFF2-40B4-BE49-F238E27FC236}">
                <a16:creationId xmlns:a16="http://schemas.microsoft.com/office/drawing/2014/main" id="{97C359C5-B6E2-2157-B9B8-BFF2D0750879}"/>
              </a:ext>
            </a:extLst>
          </p:cNvPr>
          <p:cNvPicPr>
            <a:picLocks noChangeAspect="1"/>
          </p:cNvPicPr>
          <p:nvPr/>
        </p:nvPicPr>
        <p:blipFill>
          <a:blip r:embed="rId2"/>
          <a:stretch>
            <a:fillRect/>
          </a:stretch>
        </p:blipFill>
        <p:spPr>
          <a:xfrm>
            <a:off x="7259781" y="2826681"/>
            <a:ext cx="4669623" cy="3819821"/>
          </a:xfrm>
          <a:prstGeom prst="rect">
            <a:avLst/>
          </a:prstGeom>
        </p:spPr>
      </p:pic>
      <p:pic>
        <p:nvPicPr>
          <p:cNvPr id="18" name="Graphic 17" descr="Thumbs up sign with solid fill">
            <a:extLst>
              <a:ext uri="{FF2B5EF4-FFF2-40B4-BE49-F238E27FC236}">
                <a16:creationId xmlns:a16="http://schemas.microsoft.com/office/drawing/2014/main" id="{612021F1-48A7-3B4C-160B-4AE1E99E54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0812" y="4503305"/>
            <a:ext cx="303136" cy="303136"/>
          </a:xfrm>
          <a:prstGeom prst="rect">
            <a:avLst/>
          </a:prstGeom>
        </p:spPr>
      </p:pic>
      <p:pic>
        <p:nvPicPr>
          <p:cNvPr id="20" name="Graphic 19" descr="Thumbs Down with solid fill">
            <a:extLst>
              <a:ext uri="{FF2B5EF4-FFF2-40B4-BE49-F238E27FC236}">
                <a16:creationId xmlns:a16="http://schemas.microsoft.com/office/drawing/2014/main" id="{266D7FED-0B95-61F9-9555-83FA482FE5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9853" y="6554864"/>
            <a:ext cx="303136" cy="303136"/>
          </a:xfrm>
          <a:prstGeom prst="rect">
            <a:avLst/>
          </a:prstGeom>
        </p:spPr>
      </p:pic>
      <p:pic>
        <p:nvPicPr>
          <p:cNvPr id="21" name="Graphic 20" descr="Thumbs up sign with solid fill">
            <a:extLst>
              <a:ext uri="{FF2B5EF4-FFF2-40B4-BE49-F238E27FC236}">
                <a16:creationId xmlns:a16="http://schemas.microsoft.com/office/drawing/2014/main" id="{6BD62653-19E2-1E1C-8944-F17E62D01E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93031" y="5351855"/>
            <a:ext cx="303136" cy="303136"/>
          </a:xfrm>
          <a:prstGeom prst="rect">
            <a:avLst/>
          </a:prstGeom>
        </p:spPr>
      </p:pic>
      <p:pic>
        <p:nvPicPr>
          <p:cNvPr id="22" name="Graphic 21" descr="Thumbs up sign with solid fill">
            <a:extLst>
              <a:ext uri="{FF2B5EF4-FFF2-40B4-BE49-F238E27FC236}">
                <a16:creationId xmlns:a16="http://schemas.microsoft.com/office/drawing/2014/main" id="{14627F48-1A22-C234-E784-27197E3F88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6548" y="6203631"/>
            <a:ext cx="303136" cy="303136"/>
          </a:xfrm>
          <a:prstGeom prst="rect">
            <a:avLst/>
          </a:prstGeom>
        </p:spPr>
      </p:pic>
      <p:pic>
        <p:nvPicPr>
          <p:cNvPr id="23" name="Graphic 22" descr="Thumbs Down with solid fill">
            <a:extLst>
              <a:ext uri="{FF2B5EF4-FFF2-40B4-BE49-F238E27FC236}">
                <a16:creationId xmlns:a16="http://schemas.microsoft.com/office/drawing/2014/main" id="{4AC61739-9CF5-ECDE-9DA8-D2991B02F1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24653" y="4851330"/>
            <a:ext cx="303136" cy="303136"/>
          </a:xfrm>
          <a:prstGeom prst="rect">
            <a:avLst/>
          </a:prstGeom>
        </p:spPr>
      </p:pic>
      <p:pic>
        <p:nvPicPr>
          <p:cNvPr id="25" name="Graphic 24" descr="Thumbs Down with solid fill">
            <a:extLst>
              <a:ext uri="{FF2B5EF4-FFF2-40B4-BE49-F238E27FC236}">
                <a16:creationId xmlns:a16="http://schemas.microsoft.com/office/drawing/2014/main" id="{3AE6BBAA-6B9F-F269-6659-870953445D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4980" y="5700830"/>
            <a:ext cx="303136" cy="303136"/>
          </a:xfrm>
          <a:prstGeom prst="rect">
            <a:avLst/>
          </a:prstGeom>
        </p:spPr>
      </p:pic>
    </p:spTree>
    <p:extLst>
      <p:ext uri="{BB962C8B-B14F-4D97-AF65-F5344CB8AC3E}">
        <p14:creationId xmlns:p14="http://schemas.microsoft.com/office/powerpoint/2010/main" val="277446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B260E3-43F6-A090-3185-151EFBD833BD}"/>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FD18650-BC6F-6D22-750B-B61DA704B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F5E21-7C60-975B-1F73-7D1C8A251E67}"/>
              </a:ext>
            </a:extLst>
          </p:cNvPr>
          <p:cNvSpPr>
            <a:spLocks noGrp="1"/>
          </p:cNvSpPr>
          <p:nvPr>
            <p:ph type="title"/>
          </p:nvPr>
        </p:nvSpPr>
        <p:spPr>
          <a:xfrm>
            <a:off x="612647" y="1078992"/>
            <a:ext cx="10535643" cy="1536192"/>
          </a:xfrm>
        </p:spPr>
        <p:txBody>
          <a:bodyPr anchor="b">
            <a:noAutofit/>
          </a:bodyPr>
          <a:lstStyle/>
          <a:p>
            <a:r>
              <a:rPr lang="en-US" sz="5400" dirty="0">
                <a:latin typeface="Times New Roman" panose="02020603050405020304" pitchFamily="18" charset="0"/>
                <a:cs typeface="Times New Roman" panose="02020603050405020304" pitchFamily="18" charset="0"/>
              </a:rPr>
              <a:t>Report – Neural Network</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Training Progress</a:t>
            </a:r>
          </a:p>
        </p:txBody>
      </p:sp>
      <p:sp>
        <p:nvSpPr>
          <p:cNvPr id="26" name="Rectangle 25">
            <a:extLst>
              <a:ext uri="{FF2B5EF4-FFF2-40B4-BE49-F238E27FC236}">
                <a16:creationId xmlns:a16="http://schemas.microsoft.com/office/drawing/2014/main" id="{24A8FF0C-5B6D-88B0-D8E3-2A1DC6CED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1D877D55-639B-D111-8D4C-982D49407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011CB2A-6895-38F1-EE65-786793E05322}"/>
              </a:ext>
            </a:extLst>
          </p:cNvPr>
          <p:cNvSpPr>
            <a:spLocks noGrp="1"/>
          </p:cNvSpPr>
          <p:nvPr>
            <p:ph idx="1"/>
          </p:nvPr>
        </p:nvSpPr>
        <p:spPr>
          <a:xfrm>
            <a:off x="612647" y="3008693"/>
            <a:ext cx="5264278" cy="3849307"/>
          </a:xfrm>
        </p:spPr>
        <p:txBody>
          <a:bodyPr>
            <a:noAutofit/>
          </a:bodyPr>
          <a:lstStyle/>
          <a:p>
            <a:r>
              <a:rPr lang="en-US" sz="1600" dirty="0">
                <a:latin typeface="Times New Roman" panose="02020603050405020304" pitchFamily="18" charset="0"/>
                <a:cs typeface="Times New Roman" panose="02020603050405020304" pitchFamily="18" charset="0"/>
              </a:rPr>
              <a:t>Model was trained over 50 epochs using early stopping to prevent overfitting.</a:t>
            </a:r>
          </a:p>
          <a:p>
            <a:r>
              <a:rPr lang="en-US" sz="1600" dirty="0">
                <a:latin typeface="Times New Roman" panose="02020603050405020304" pitchFamily="18" charset="0"/>
                <a:cs typeface="Times New Roman" panose="02020603050405020304" pitchFamily="18" charset="0"/>
              </a:rPr>
              <a:t>Training and validation accuracy both reached ~99%, indicating strong learning.</a:t>
            </a:r>
          </a:p>
          <a:p>
            <a:r>
              <a:rPr lang="en-US" sz="1600" dirty="0">
                <a:latin typeface="Times New Roman" panose="02020603050405020304" pitchFamily="18" charset="0"/>
                <a:cs typeface="Times New Roman" panose="02020603050405020304" pitchFamily="18" charset="0"/>
              </a:rPr>
              <a:t>Loss curves confirm training stability and convergence throughout.</a:t>
            </a:r>
          </a:p>
          <a:p>
            <a:r>
              <a:rPr lang="en-US" sz="1600" dirty="0">
                <a:latin typeface="Times New Roman" panose="02020603050405020304" pitchFamily="18" charset="0"/>
                <a:cs typeface="Times New Roman" panose="02020603050405020304" pitchFamily="18" charset="0"/>
              </a:rPr>
              <a:t>Consistent gap between curves suggests good generalization without high variance.</a:t>
            </a:r>
          </a:p>
          <a:p>
            <a:r>
              <a:rPr lang="en-US" sz="1600" dirty="0">
                <a:latin typeface="Times New Roman" panose="02020603050405020304" pitchFamily="18" charset="0"/>
                <a:cs typeface="Times New Roman" panose="02020603050405020304" pitchFamily="18" charset="0"/>
              </a:rPr>
              <a:t>Model architecture included two hidden layers (64 and 32 neurons) using ReLU activation and a sigmoid output for binary classification.</a:t>
            </a:r>
          </a:p>
          <a:p>
            <a:r>
              <a:rPr lang="en-US" sz="1600" dirty="0">
                <a:latin typeface="Times New Roman" panose="02020603050405020304" pitchFamily="18" charset="0"/>
                <a:cs typeface="Times New Roman" panose="02020603050405020304" pitchFamily="18" charset="0"/>
              </a:rPr>
              <a:t>Validation loss closely followed training loss, showing no signs of significant overfitting.</a:t>
            </a:r>
          </a:p>
        </p:txBody>
      </p:sp>
      <p:pic>
        <p:nvPicPr>
          <p:cNvPr id="8" name="Picture 7">
            <a:extLst>
              <a:ext uri="{FF2B5EF4-FFF2-40B4-BE49-F238E27FC236}">
                <a16:creationId xmlns:a16="http://schemas.microsoft.com/office/drawing/2014/main" id="{6DCE4E2A-9297-9CC1-939C-9508D0BD123F}"/>
              </a:ext>
            </a:extLst>
          </p:cNvPr>
          <p:cNvPicPr>
            <a:picLocks noChangeAspect="1"/>
          </p:cNvPicPr>
          <p:nvPr/>
        </p:nvPicPr>
        <p:blipFill>
          <a:blip r:embed="rId2"/>
          <a:stretch>
            <a:fillRect/>
          </a:stretch>
        </p:blipFill>
        <p:spPr>
          <a:xfrm>
            <a:off x="7849948" y="1"/>
            <a:ext cx="4232894" cy="3429000"/>
          </a:xfrm>
          <a:prstGeom prst="rect">
            <a:avLst/>
          </a:prstGeom>
        </p:spPr>
      </p:pic>
      <p:pic>
        <p:nvPicPr>
          <p:cNvPr id="10" name="Picture 9">
            <a:extLst>
              <a:ext uri="{FF2B5EF4-FFF2-40B4-BE49-F238E27FC236}">
                <a16:creationId xmlns:a16="http://schemas.microsoft.com/office/drawing/2014/main" id="{22682BAA-C045-F274-4400-34B53E57C375}"/>
              </a:ext>
            </a:extLst>
          </p:cNvPr>
          <p:cNvPicPr>
            <a:picLocks noChangeAspect="1"/>
          </p:cNvPicPr>
          <p:nvPr/>
        </p:nvPicPr>
        <p:blipFill>
          <a:blip r:embed="rId3"/>
          <a:stretch>
            <a:fillRect/>
          </a:stretch>
        </p:blipFill>
        <p:spPr>
          <a:xfrm>
            <a:off x="7979426" y="3413975"/>
            <a:ext cx="4103416" cy="3430255"/>
          </a:xfrm>
          <a:prstGeom prst="rect">
            <a:avLst/>
          </a:prstGeom>
        </p:spPr>
      </p:pic>
    </p:spTree>
    <p:extLst>
      <p:ext uri="{BB962C8B-B14F-4D97-AF65-F5344CB8AC3E}">
        <p14:creationId xmlns:p14="http://schemas.microsoft.com/office/powerpoint/2010/main" val="210426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227EB9-85CF-536B-E3BC-237484DEB6B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20E54-8BF6-2A23-514B-B8802F640896}"/>
              </a:ext>
            </a:extLst>
          </p:cNvPr>
          <p:cNvSpPr>
            <a:spLocks noGrp="1"/>
          </p:cNvSpPr>
          <p:nvPr>
            <p:ph type="title"/>
          </p:nvPr>
        </p:nvSpPr>
        <p:spPr>
          <a:xfrm>
            <a:off x="612648" y="1078992"/>
            <a:ext cx="9095556" cy="1536192"/>
          </a:xfrm>
        </p:spPr>
        <p:txBody>
          <a:bodyPr anchor="b">
            <a:noAutofit/>
          </a:bodyPr>
          <a:lstStyle/>
          <a:p>
            <a:r>
              <a:rPr lang="en-US" sz="5400" dirty="0">
                <a:latin typeface="Times New Roman" panose="02020603050405020304" pitchFamily="18" charset="0"/>
                <a:cs typeface="Times New Roman" panose="02020603050405020304" pitchFamily="18" charset="0"/>
              </a:rPr>
              <a:t>Report - </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Model Comparisons &amp; Findings</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A21A7C0-602B-4BB7-CE87-0555282D52D6}"/>
              </a:ext>
            </a:extLst>
          </p:cNvPr>
          <p:cNvSpPr>
            <a:spLocks noGrp="1"/>
          </p:cNvSpPr>
          <p:nvPr>
            <p:ph idx="1"/>
          </p:nvPr>
        </p:nvSpPr>
        <p:spPr>
          <a:xfrm>
            <a:off x="612649" y="3019891"/>
            <a:ext cx="5270916" cy="3838109"/>
          </a:xfrm>
        </p:spPr>
        <p:txBody>
          <a:bodyPr>
            <a:noAutofit/>
          </a:bodyPr>
          <a:lstStyle/>
          <a:p>
            <a:r>
              <a:rPr lang="en-US" sz="1600" dirty="0">
                <a:latin typeface="Times New Roman" panose="02020603050405020304" pitchFamily="18" charset="0"/>
                <a:cs typeface="Times New Roman" panose="02020603050405020304" pitchFamily="18" charset="0"/>
              </a:rPr>
              <a:t>All models achieved high accuracy on the test set:</a:t>
            </a:r>
          </a:p>
          <a:p>
            <a:pPr lvl="1"/>
            <a:r>
              <a:rPr lang="en-US" sz="1600" dirty="0">
                <a:latin typeface="Times New Roman" panose="02020603050405020304" pitchFamily="18" charset="0"/>
                <a:cs typeface="Times New Roman" panose="02020603050405020304" pitchFamily="18" charset="0"/>
              </a:rPr>
              <a:t>Logistic Regression and SVM scored ~88%</a:t>
            </a:r>
          </a:p>
          <a:p>
            <a:pPr lvl="1"/>
            <a:r>
              <a:rPr lang="en-US" sz="1600" dirty="0">
                <a:latin typeface="Times New Roman" panose="02020603050405020304" pitchFamily="18" charset="0"/>
                <a:cs typeface="Times New Roman" panose="02020603050405020304" pitchFamily="18" charset="0"/>
              </a:rPr>
              <a:t>Neural Network significantly outperformed others with ~99% accuracy.</a:t>
            </a:r>
          </a:p>
          <a:p>
            <a:r>
              <a:rPr lang="en-US" sz="1600" dirty="0">
                <a:latin typeface="Times New Roman" panose="02020603050405020304" pitchFamily="18" charset="0"/>
                <a:cs typeface="Times New Roman" panose="02020603050405020304" pitchFamily="18" charset="0"/>
              </a:rPr>
              <a:t>Performance insights:</a:t>
            </a:r>
          </a:p>
          <a:p>
            <a:pPr lvl="1"/>
            <a:r>
              <a:rPr lang="en-US" sz="1600" dirty="0">
                <a:latin typeface="Times New Roman" panose="02020603050405020304" pitchFamily="18" charset="0"/>
                <a:cs typeface="Times New Roman" panose="02020603050405020304" pitchFamily="18" charset="0"/>
              </a:rPr>
              <a:t>Logistic Regression showed slightly higher precision for identifying acceptable cars.</a:t>
            </a:r>
          </a:p>
          <a:p>
            <a:pPr lvl="1"/>
            <a:r>
              <a:rPr lang="en-US" sz="1600" dirty="0">
                <a:latin typeface="Times New Roman" panose="02020603050405020304" pitchFamily="18" charset="0"/>
                <a:cs typeface="Times New Roman" panose="02020603050405020304" pitchFamily="18" charset="0"/>
              </a:rPr>
              <a:t>SVM had slightly fewer false positives.</a:t>
            </a:r>
          </a:p>
          <a:p>
            <a:pPr lvl="1"/>
            <a:r>
              <a:rPr lang="en-US" sz="1600" dirty="0">
                <a:latin typeface="Times New Roman" panose="02020603050405020304" pitchFamily="18" charset="0"/>
                <a:cs typeface="Times New Roman" panose="02020603050405020304" pitchFamily="18" charset="0"/>
              </a:rPr>
              <a:t>Neural Network captured complex patterns with strong results across all metrics.</a:t>
            </a:r>
          </a:p>
          <a:p>
            <a:r>
              <a:rPr lang="en-US" sz="1600" dirty="0">
                <a:latin typeface="Times New Roman" panose="02020603050405020304" pitchFamily="18" charset="0"/>
                <a:cs typeface="Times New Roman" panose="02020603050405020304" pitchFamily="18" charset="0"/>
              </a:rPr>
              <a:t>All models were evaluated using classification metrics on ordinal-encoded features to assess predictive performance.</a:t>
            </a:r>
          </a:p>
        </p:txBody>
      </p:sp>
      <p:pic>
        <p:nvPicPr>
          <p:cNvPr id="7" name="Picture 6">
            <a:extLst>
              <a:ext uri="{FF2B5EF4-FFF2-40B4-BE49-F238E27FC236}">
                <a16:creationId xmlns:a16="http://schemas.microsoft.com/office/drawing/2014/main" id="{20B8BC77-73E5-9234-53B9-2256E07AD918}"/>
              </a:ext>
            </a:extLst>
          </p:cNvPr>
          <p:cNvPicPr>
            <a:picLocks noChangeAspect="1"/>
          </p:cNvPicPr>
          <p:nvPr/>
        </p:nvPicPr>
        <p:blipFill>
          <a:blip r:embed="rId2"/>
          <a:stretch>
            <a:fillRect/>
          </a:stretch>
        </p:blipFill>
        <p:spPr>
          <a:xfrm>
            <a:off x="6141718" y="2953829"/>
            <a:ext cx="5952239" cy="3684720"/>
          </a:xfrm>
          <a:prstGeom prst="rect">
            <a:avLst/>
          </a:prstGeom>
        </p:spPr>
      </p:pic>
    </p:spTree>
    <p:extLst>
      <p:ext uri="{BB962C8B-B14F-4D97-AF65-F5344CB8AC3E}">
        <p14:creationId xmlns:p14="http://schemas.microsoft.com/office/powerpoint/2010/main" val="203332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B57B7C-910E-A9FC-7023-A5D1EEAB81E6}"/>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6BCF217-0277-ACE9-CA59-D15A9FAC8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E8A3C-3026-BE5C-73FA-C21364358AA8}"/>
              </a:ext>
            </a:extLst>
          </p:cNvPr>
          <p:cNvSpPr>
            <a:spLocks noGrp="1"/>
          </p:cNvSpPr>
          <p:nvPr>
            <p:ph type="title"/>
          </p:nvPr>
        </p:nvSpPr>
        <p:spPr>
          <a:xfrm>
            <a:off x="612647" y="1078992"/>
            <a:ext cx="10535643" cy="1536192"/>
          </a:xfrm>
        </p:spPr>
        <p:txBody>
          <a:bodyPr anchor="b">
            <a:noAutofit/>
          </a:bodyPr>
          <a:lstStyle/>
          <a:p>
            <a:r>
              <a:rPr lang="en-US" sz="5400">
                <a:latin typeface="Times New Roman" panose="02020603050405020304" pitchFamily="18" charset="0"/>
                <a:cs typeface="Times New Roman" panose="02020603050405020304" pitchFamily="18" charset="0"/>
              </a:rPr>
              <a:t>Report - Detailed Model Performance Comparison</a:t>
            </a:r>
            <a:endParaRPr lang="en-US" sz="5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8DD50D57-A75C-F437-3801-C0ABE6AFE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CBB05CC1-ACFC-2114-7A34-A9C6E4B2B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8ABB3A4-2EC6-2441-D2B6-061984610A4F}"/>
              </a:ext>
            </a:extLst>
          </p:cNvPr>
          <p:cNvSpPr>
            <a:spLocks noGrp="1"/>
          </p:cNvSpPr>
          <p:nvPr>
            <p:ph idx="1"/>
          </p:nvPr>
        </p:nvSpPr>
        <p:spPr>
          <a:xfrm>
            <a:off x="612647" y="3008693"/>
            <a:ext cx="4652079" cy="3849307"/>
          </a:xfrm>
        </p:spPr>
        <p:txBody>
          <a:bodyPr>
            <a:noAutofit/>
          </a:bodyPr>
          <a:lstStyle/>
          <a:p>
            <a:r>
              <a:rPr lang="en-US" sz="1600" dirty="0">
                <a:latin typeface="Times New Roman" panose="02020603050405020304" pitchFamily="18" charset="0"/>
                <a:cs typeface="Times New Roman" panose="02020603050405020304" pitchFamily="18" charset="0"/>
              </a:rPr>
              <a:t>A side-by-side comparison of all three models was conducted using four performance metrics: Accuracy, Precision, Recall, and F1-score.</a:t>
            </a:r>
          </a:p>
          <a:p>
            <a:r>
              <a:rPr lang="en-US" sz="1600" dirty="0">
                <a:latin typeface="Times New Roman" panose="02020603050405020304" pitchFamily="18" charset="0"/>
                <a:cs typeface="Times New Roman" panose="02020603050405020304" pitchFamily="18" charset="0"/>
              </a:rPr>
              <a:t>Logistic Regression and SVM showed comparable performance (~88% accuracy), with Logistic Regression slightly outperforming in Precision and F1-score.</a:t>
            </a:r>
          </a:p>
          <a:p>
            <a:r>
              <a:rPr lang="en-US" sz="1600" dirty="0">
                <a:latin typeface="Times New Roman" panose="02020603050405020304" pitchFamily="18" charset="0"/>
                <a:cs typeface="Times New Roman" panose="02020603050405020304" pitchFamily="18" charset="0"/>
              </a:rPr>
              <a:t>The Neural Network significantly outperformed both traditional models across all metrics, reaching ~99% in Accuracy and high scores in Precision, Recall, and F1-score.</a:t>
            </a:r>
          </a:p>
          <a:p>
            <a:r>
              <a:rPr lang="en-US" sz="1600" dirty="0">
                <a:latin typeface="Times New Roman" panose="02020603050405020304" pitchFamily="18" charset="0"/>
                <a:cs typeface="Times New Roman" panose="02020603050405020304" pitchFamily="18" charset="0"/>
              </a:rPr>
              <a:t>This visual highlights the performance trade-offs between simpler models and more complex architectures, helping guide model selection based on evaluation goals and resource availability.</a:t>
            </a:r>
          </a:p>
        </p:txBody>
      </p:sp>
      <p:pic>
        <p:nvPicPr>
          <p:cNvPr id="5" name="Picture 4">
            <a:extLst>
              <a:ext uri="{FF2B5EF4-FFF2-40B4-BE49-F238E27FC236}">
                <a16:creationId xmlns:a16="http://schemas.microsoft.com/office/drawing/2014/main" id="{4FB1492D-E60C-E9F1-4B7A-C1C57B4AA581}"/>
              </a:ext>
            </a:extLst>
          </p:cNvPr>
          <p:cNvPicPr>
            <a:picLocks noChangeAspect="1"/>
          </p:cNvPicPr>
          <p:nvPr/>
        </p:nvPicPr>
        <p:blipFill>
          <a:blip r:embed="rId2"/>
          <a:stretch>
            <a:fillRect/>
          </a:stretch>
        </p:blipFill>
        <p:spPr>
          <a:xfrm>
            <a:off x="5442477" y="2978777"/>
            <a:ext cx="6571772" cy="3854275"/>
          </a:xfrm>
          <a:prstGeom prst="rect">
            <a:avLst/>
          </a:prstGeom>
        </p:spPr>
      </p:pic>
    </p:spTree>
    <p:extLst>
      <p:ext uri="{BB962C8B-B14F-4D97-AF65-F5344CB8AC3E}">
        <p14:creationId xmlns:p14="http://schemas.microsoft.com/office/powerpoint/2010/main" val="186273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Act – Insights &amp; 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a:xfrm>
            <a:off x="838200" y="1929384"/>
            <a:ext cx="10515600" cy="4785452"/>
          </a:xfrm>
        </p:spPr>
        <p:txBody>
          <a:bodyPr>
            <a:normAutofit/>
          </a:bodyPr>
          <a:lstStyle/>
          <a:p>
            <a:r>
              <a:rPr lang="en-US" sz="2000" dirty="0">
                <a:effectLst/>
                <a:latin typeface="Times New Roman" panose="02020603050405020304" pitchFamily="18" charset="0"/>
                <a:ea typeface="Times New Roman" panose="02020603050405020304" pitchFamily="18" charset="0"/>
              </a:rPr>
              <a:t>Safety, maintenance cost, and passenger capacity were the most influential predictors of car acceptability.</a:t>
            </a:r>
          </a:p>
          <a:p>
            <a:r>
              <a:rPr lang="en-US" sz="2000" dirty="0">
                <a:effectLst/>
                <a:latin typeface="Times New Roman" panose="02020603050405020304" pitchFamily="18" charset="0"/>
                <a:ea typeface="Times New Roman" panose="02020603050405020304" pitchFamily="18" charset="0"/>
              </a:rPr>
              <a:t>Car sellers or manufacturers could prioritize vehicles rated high in safety and moderate in cost to improve acceptance rates.</a:t>
            </a:r>
          </a:p>
          <a:p>
            <a:r>
              <a:rPr lang="en-US" sz="2000" dirty="0">
                <a:effectLst/>
                <a:latin typeface="Times New Roman" panose="02020603050405020304" pitchFamily="18" charset="0"/>
                <a:ea typeface="Times New Roman" panose="02020603050405020304" pitchFamily="18" charset="0"/>
              </a:rPr>
              <a:t>Ordinal encoding proved effective for this dataset; future improvements could include feature interactions or advanced models like Random Forests or Neural Networks</a:t>
            </a:r>
            <a:r>
              <a:rPr lang="en-US" sz="2000" dirty="0">
                <a:latin typeface="Times New Roman" panose="02020603050405020304" pitchFamily="18" charset="0"/>
                <a:ea typeface="Times New Roman" panose="02020603050405020304" pitchFamily="18" charset="0"/>
              </a:rPr>
              <a:t> (noting their higher performance but greater resource demands).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Consider collecting more balanced data to improve model recall for minority class (acceptable vehicles).</a:t>
            </a:r>
          </a:p>
          <a:p>
            <a:r>
              <a:rPr lang="en-US" sz="2000" dirty="0">
                <a:effectLst/>
                <a:latin typeface="Times New Roman" panose="02020603050405020304" pitchFamily="18" charset="0"/>
                <a:ea typeface="Times New Roman" panose="02020603050405020304" pitchFamily="18" charset="0"/>
              </a:rPr>
              <a:t>This model could support automated assessments of car profiles for dealership platforms or inventory tools.</a:t>
            </a:r>
            <a:endParaRPr lang="en-US" sz="2000" dirty="0"/>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841248" y="941832"/>
            <a:ext cx="10506456" cy="1901952"/>
          </a:xfrm>
        </p:spPr>
        <p:txBody>
          <a:bodyPr anchor="b">
            <a:normAutofit/>
          </a:bodyPr>
          <a:lstStyle/>
          <a:p>
            <a:r>
              <a:rPr lang="en-US" sz="5400" dirty="0">
                <a:latin typeface="Times New Roman" panose="02020603050405020304" pitchFamily="18" charset="0"/>
                <a:cs typeface="Times New Roman" panose="02020603050405020304" pitchFamily="18" charset="0"/>
              </a:rPr>
              <a:t>Problem Statement</a:t>
            </a:r>
          </a:p>
        </p:txBody>
      </p:sp>
      <p:sp>
        <p:nvSpPr>
          <p:cNvPr id="6" name="Rectangle 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841248" y="3668690"/>
            <a:ext cx="10509504" cy="250351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This project explores the Car Evaluation dataset to understand the structure and distribution of vehicle attributes that determine car acceptability. The goal is to prepare the data for future classification modeling by identifying structural patterns, potential class imbalance, and preprocessing needs.</a:t>
            </a: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41248" y="941832"/>
            <a:ext cx="10506456" cy="1901952"/>
          </a:xfrm>
        </p:spPr>
        <p:txBody>
          <a:bodyPr anchor="b">
            <a:normAutofit/>
          </a:bodyPr>
          <a:lstStyle/>
          <a:p>
            <a:r>
              <a:rPr lang="en-US" sz="5400" dirty="0">
                <a:latin typeface="Times New Roman" panose="02020603050405020304" pitchFamily="18" charset="0"/>
                <a:cs typeface="Times New Roman" panose="02020603050405020304" pitchFamily="18" charset="0"/>
              </a:rPr>
              <a:t>Hypothesis Formulation</a:t>
            </a:r>
          </a:p>
        </p:txBody>
      </p:sp>
      <p:sp>
        <p:nvSpPr>
          <p:cNvPr id="6" name="Rectangle 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a:xfrm>
            <a:off x="841248" y="3668690"/>
            <a:ext cx="10509504" cy="2503510"/>
          </a:xfrm>
        </p:spPr>
        <p:txBody>
          <a:bodyPr>
            <a:normAutofit/>
          </a:bodyPr>
          <a:lstStyle/>
          <a:p>
            <a:pPr marL="0" indent="0">
              <a:lnSpc>
                <a:spcPct val="150000"/>
              </a:lnSpc>
              <a:buNone/>
            </a:pPr>
            <a:r>
              <a:rPr lang="en-US" sz="2000" dirty="0">
                <a:latin typeface="Times New Roman" panose="02020603050405020304" pitchFamily="18" charset="0"/>
                <a:ea typeface="Times New Roman" panose="02020603050405020304" pitchFamily="18" charset="0"/>
              </a:rPr>
              <a:t>If a class imbalance exists in the dataset, then combining categories or applying balancing techniques will improve the effectiveness of classification models in accurately predicting car acceptability.</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40080" y="329184"/>
            <a:ext cx="6894576" cy="1783080"/>
          </a:xfrm>
        </p:spPr>
        <p:txBody>
          <a:bodyPr anchor="b">
            <a:normAutofit/>
          </a:bodyPr>
          <a:lstStyle/>
          <a:p>
            <a:r>
              <a:rPr lang="en-US" sz="5400" dirty="0">
                <a:latin typeface="Times New Roman" panose="02020603050405020304" pitchFamily="18" charset="0"/>
                <a:cs typeface="Times New Roman" panose="02020603050405020304" pitchFamily="18" charset="0"/>
              </a:rPr>
              <a:t>Acquire</a:t>
            </a:r>
          </a:p>
        </p:txBody>
      </p:sp>
      <p:sp>
        <p:nvSpPr>
          <p:cNvPr id="4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640080" y="2706624"/>
            <a:ext cx="6894576" cy="3483864"/>
          </a:xfrm>
        </p:spPr>
        <p:txBody>
          <a:bodyPr>
            <a:normAutofit/>
          </a:bodyPr>
          <a:lstStyle/>
          <a:p>
            <a:pPr marL="0" indent="0">
              <a:buNone/>
            </a:pPr>
            <a:r>
              <a:rPr lang="en-US" sz="1600" dirty="0">
                <a:effectLst/>
                <a:latin typeface="Times New Roman" panose="02020603050405020304" pitchFamily="18" charset="0"/>
                <a:ea typeface="Times New Roman" panose="02020603050405020304" pitchFamily="18" charset="0"/>
              </a:rPr>
              <a:t>The Car Evaluation dataset was selected from the list of curated classification datasets. It contains 7 categorical features across 1,728 entries, including variables like buying price, maintenance cost, and safety. The target variable is Class, which categorizes each vehicle based on acceptability.</a:t>
            </a:r>
          </a:p>
          <a:p>
            <a:pPr marL="0" indent="0">
              <a:buNone/>
            </a:pPr>
            <a:r>
              <a:rPr lang="en-US" sz="1600" dirty="0">
                <a:effectLst/>
                <a:latin typeface="Times New Roman" panose="02020603050405020304" pitchFamily="18" charset="0"/>
                <a:ea typeface="Times New Roman" panose="02020603050405020304" pitchFamily="18" charset="0"/>
              </a:rPr>
              <a:t>The dataset was loaded using Pandas and inspected using </a:t>
            </a:r>
            <a:r>
              <a:rPr lang="en-US" sz="1600" dirty="0" err="1">
                <a:effectLst/>
                <a:latin typeface="Times New Roman" panose="02020603050405020304" pitchFamily="18" charset="0"/>
                <a:ea typeface="Times New Roman" panose="02020603050405020304" pitchFamily="18" charset="0"/>
              </a:rPr>
              <a:t>df.head</a:t>
            </a:r>
            <a:r>
              <a:rPr lang="en-US" sz="1600" dirty="0">
                <a:effectLst/>
                <a:latin typeface="Times New Roman" panose="02020603050405020304" pitchFamily="18" charset="0"/>
                <a:ea typeface="Times New Roman" panose="02020603050405020304" pitchFamily="18" charset="0"/>
              </a:rPr>
              <a:t>() and df.info to confirm its structure and completeness.</a:t>
            </a:r>
            <a:endParaRPr lang="en-US" sz="1600" dirty="0"/>
          </a:p>
        </p:txBody>
      </p:sp>
      <p:pic>
        <p:nvPicPr>
          <p:cNvPr id="7" name="Picture 6" descr="A screenshot of a computer code&#10;&#10;AI-generated content may be incorrect.">
            <a:extLst>
              <a:ext uri="{FF2B5EF4-FFF2-40B4-BE49-F238E27FC236}">
                <a16:creationId xmlns:a16="http://schemas.microsoft.com/office/drawing/2014/main" id="{62297A82-B0FA-29C1-EAE0-004A6B4EE5E9}"/>
              </a:ext>
            </a:extLst>
          </p:cNvPr>
          <p:cNvPicPr>
            <a:picLocks noChangeAspect="1"/>
          </p:cNvPicPr>
          <p:nvPr/>
        </p:nvPicPr>
        <p:blipFill>
          <a:blip r:embed="rId2"/>
          <a:stretch>
            <a:fillRect/>
          </a:stretch>
        </p:blipFill>
        <p:spPr>
          <a:xfrm>
            <a:off x="7915015" y="329183"/>
            <a:ext cx="3911865" cy="3429969"/>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5CDE9C60-1B8F-C1FB-74F2-435B11BAE9AB}"/>
              </a:ext>
            </a:extLst>
          </p:cNvPr>
          <p:cNvPicPr>
            <a:picLocks noChangeAspect="1"/>
          </p:cNvPicPr>
          <p:nvPr/>
        </p:nvPicPr>
        <p:blipFill>
          <a:blip r:embed="rId3"/>
          <a:stretch>
            <a:fillRect/>
          </a:stretch>
        </p:blipFill>
        <p:spPr>
          <a:xfrm>
            <a:off x="7863840" y="4257808"/>
            <a:ext cx="3995928" cy="1819041"/>
          </a:xfrm>
          <a:prstGeom prst="rect">
            <a:avLst/>
          </a:prstGeom>
        </p:spPr>
      </p:pic>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40080" y="329184"/>
            <a:ext cx="6894576" cy="1783080"/>
          </a:xfrm>
        </p:spPr>
        <p:txBody>
          <a:bodyPr anchor="b">
            <a:normAutofit/>
          </a:bodyPr>
          <a:lstStyle/>
          <a:p>
            <a:r>
              <a:rPr lang="en-US" sz="5400" dirty="0">
                <a:latin typeface="Times New Roman" panose="02020603050405020304" pitchFamily="18" charset="0"/>
                <a:cs typeface="Times New Roman" panose="02020603050405020304" pitchFamily="18" charset="0"/>
              </a:rPr>
              <a:t>Prepare</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640080" y="2706624"/>
            <a:ext cx="7296912" cy="4114800"/>
          </a:xfrm>
        </p:spPr>
        <p:txBody>
          <a:bodyPr>
            <a:noAutofit/>
          </a:bodyPr>
          <a:lstStyle/>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Car Evaluation dataset was explored and pre-processed using Pandas and NumPy.</a:t>
            </a:r>
          </a:p>
          <a:p>
            <a:pPr lvl="1"/>
            <a:r>
              <a:rPr lang="en-US" sz="1600" b="1" dirty="0">
                <a:latin typeface="Times New Roman" panose="02020603050405020304" pitchFamily="18" charset="0"/>
                <a:cs typeface="Times New Roman" panose="02020603050405020304" pitchFamily="18" charset="0"/>
              </a:rPr>
              <a:t>No missing values</a:t>
            </a:r>
            <a:r>
              <a:rPr lang="en-US" sz="1600" dirty="0">
                <a:latin typeface="Times New Roman" panose="02020603050405020304" pitchFamily="18" charset="0"/>
                <a:cs typeface="Times New Roman" panose="02020603050405020304" pitchFamily="18" charset="0"/>
              </a:rPr>
              <a:t> were found across all 7 features.</a:t>
            </a:r>
          </a:p>
          <a:p>
            <a:pPr lvl="1"/>
            <a:r>
              <a:rPr lang="en-US" sz="1600" dirty="0">
                <a:latin typeface="Times New Roman" panose="02020603050405020304" pitchFamily="18" charset="0"/>
                <a:cs typeface="Times New Roman" panose="02020603050405020304" pitchFamily="18" charset="0"/>
              </a:rPr>
              <a:t>All features are </a:t>
            </a:r>
            <a:r>
              <a:rPr lang="en-US" sz="1600" b="1" dirty="0">
                <a:latin typeface="Times New Roman" panose="02020603050405020304" pitchFamily="18" charset="0"/>
                <a:cs typeface="Times New Roman" panose="02020603050405020304" pitchFamily="18" charset="0"/>
              </a:rPr>
              <a:t>categorical </a:t>
            </a:r>
            <a:r>
              <a:rPr lang="en-US" sz="1600" dirty="0">
                <a:latin typeface="Times New Roman" panose="02020603050405020304" pitchFamily="18" charset="0"/>
                <a:cs typeface="Times New Roman" panose="02020603050405020304" pitchFamily="18" charset="0"/>
              </a:rPr>
              <a:t>and were set as the </a:t>
            </a:r>
            <a:r>
              <a:rPr lang="en-US" sz="1600" b="1" dirty="0">
                <a:latin typeface="Times New Roman" panose="02020603050405020304" pitchFamily="18" charset="0"/>
                <a:cs typeface="Times New Roman" panose="02020603050405020304" pitchFamily="18" charset="0"/>
              </a:rPr>
              <a:t>category</a:t>
            </a:r>
            <a:r>
              <a:rPr lang="en-US" sz="1600" dirty="0">
                <a:latin typeface="Times New Roman" panose="02020603050405020304" pitchFamily="18" charset="0"/>
                <a:cs typeface="Times New Roman" panose="02020603050405020304" pitchFamily="18" charset="0"/>
              </a:rPr>
              <a:t> data type for memory efficiency. Some features, such as safety, </a:t>
            </a:r>
            <a:r>
              <a:rPr lang="en-US" sz="1600" dirty="0" err="1">
                <a:latin typeface="Times New Roman" panose="02020603050405020304" pitchFamily="18" charset="0"/>
                <a:cs typeface="Times New Roman" panose="02020603050405020304" pitchFamily="18" charset="0"/>
              </a:rPr>
              <a:t>lug_boot</a:t>
            </a:r>
            <a:r>
              <a:rPr lang="en-US" sz="1600" dirty="0">
                <a:latin typeface="Times New Roman" panose="02020603050405020304" pitchFamily="18" charset="0"/>
                <a:cs typeface="Times New Roman" panose="02020603050405020304" pitchFamily="18" charset="0"/>
              </a:rPr>
              <a:t>, and buying/</a:t>
            </a:r>
            <a:r>
              <a:rPr lang="en-US" sz="1600" dirty="0" err="1">
                <a:latin typeface="Times New Roman" panose="02020603050405020304" pitchFamily="18" charset="0"/>
                <a:cs typeface="Times New Roman" panose="02020603050405020304" pitchFamily="18" charset="0"/>
              </a:rPr>
              <a:t>maint</a:t>
            </a:r>
            <a:r>
              <a:rPr lang="en-US" sz="1600" dirty="0">
                <a:latin typeface="Times New Roman" panose="02020603050405020304" pitchFamily="18" charset="0"/>
                <a:cs typeface="Times New Roman" panose="02020603050405020304" pitchFamily="18" charset="0"/>
              </a:rPr>
              <a:t>, have an inherent order and may be mapped to numeric values later.</a:t>
            </a:r>
          </a:p>
          <a:p>
            <a:pPr lvl="1"/>
            <a:r>
              <a:rPr lang="en-US" sz="1600" dirty="0">
                <a:latin typeface="Times New Roman" panose="02020603050405020304" pitchFamily="18" charset="0"/>
                <a:cs typeface="Times New Roman" panose="02020603050405020304" pitchFamily="18" charset="0"/>
              </a:rPr>
              <a:t>The dataset shows a class imbalance, with most cars labeled as “</a:t>
            </a:r>
            <a:r>
              <a:rPr lang="en-US" sz="1600" dirty="0" err="1">
                <a:latin typeface="Times New Roman" panose="02020603050405020304" pitchFamily="18" charset="0"/>
                <a:cs typeface="Times New Roman" panose="02020603050405020304" pitchFamily="18" charset="0"/>
              </a:rPr>
              <a:t>unacc</a:t>
            </a:r>
            <a:r>
              <a:rPr lang="en-US" sz="1600" dirty="0">
                <a:latin typeface="Times New Roman" panose="02020603050405020304" pitchFamily="18" charset="0"/>
                <a:cs typeface="Times New Roman" panose="02020603050405020304" pitchFamily="18" charset="0"/>
              </a:rPr>
              <a:t>.” A potential strategy for future modeling is to consolidate class labels into broader groups like “</a:t>
            </a:r>
            <a:r>
              <a:rPr lang="en-US" sz="1600" b="1" dirty="0">
                <a:latin typeface="Times New Roman" panose="02020603050405020304" pitchFamily="18" charset="0"/>
                <a:cs typeface="Times New Roman" panose="02020603050405020304" pitchFamily="18" charset="0"/>
              </a:rPr>
              <a:t>acceptable</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unacceptable</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duplicate</a:t>
            </a:r>
            <a:r>
              <a:rPr lang="en-US" sz="1600" dirty="0">
                <a:latin typeface="Times New Roman" panose="02020603050405020304" pitchFamily="18" charset="0"/>
                <a:cs typeface="Times New Roman" panose="02020603050405020304" pitchFamily="18" charset="0"/>
              </a:rPr>
              <a:t> check confirmed that no repeated rows exist in the dataset.</a:t>
            </a:r>
          </a:p>
          <a:p>
            <a:pPr lvl="1"/>
            <a:r>
              <a:rPr lang="en-US" sz="1600" dirty="0">
                <a:latin typeface="Times New Roman" panose="02020603050405020304" pitchFamily="18" charset="0"/>
                <a:cs typeface="Times New Roman" panose="02020603050405020304" pitchFamily="18" charset="0"/>
              </a:rPr>
              <a:t>Value counts were reviewed for each feature to understand dominant and rare categories (e.g., 2 doors and low safety were most common).</a:t>
            </a:r>
          </a:p>
          <a:p>
            <a:pPr lvl="1"/>
            <a:r>
              <a:rPr lang="en-US" sz="1600" dirty="0">
                <a:latin typeface="Times New Roman" panose="02020603050405020304" pitchFamily="18" charset="0"/>
                <a:cs typeface="Times New Roman" panose="02020603050405020304" pitchFamily="18" charset="0"/>
              </a:rPr>
              <a:t>Summary statistics confirmed that each </a:t>
            </a:r>
            <a:r>
              <a:rPr lang="en-US" sz="1600" b="1" dirty="0">
                <a:latin typeface="Times New Roman" panose="02020603050405020304" pitchFamily="18" charset="0"/>
                <a:cs typeface="Times New Roman" panose="02020603050405020304" pitchFamily="18" charset="0"/>
              </a:rPr>
              <a:t>categorical</a:t>
            </a:r>
            <a:r>
              <a:rPr lang="en-US" sz="1600" dirty="0">
                <a:latin typeface="Times New Roman" panose="02020603050405020304" pitchFamily="18" charset="0"/>
                <a:cs typeface="Times New Roman" panose="02020603050405020304" pitchFamily="18" charset="0"/>
              </a:rPr>
              <a:t> feature had exactly 3 to 4 unique values, indicating a consistent encoding format.</a:t>
            </a:r>
          </a:p>
          <a:p>
            <a:pPr marL="0" indent="0">
              <a:buNone/>
            </a:pPr>
            <a:r>
              <a:rPr lang="en-US" sz="1600" dirty="0">
                <a:latin typeface="Times New Roman" panose="02020603050405020304" pitchFamily="18" charset="0"/>
                <a:cs typeface="Times New Roman" panose="02020603050405020304" pitchFamily="18" charset="0"/>
              </a:rPr>
              <a:t>These steps ensure the dataset is clean, well-understood, and ready for classification modeling that can accurately assess car acceptability based on structured and meaningful input features.</a:t>
            </a:r>
          </a:p>
        </p:txBody>
      </p:sp>
      <p:pic>
        <p:nvPicPr>
          <p:cNvPr id="9" name="Picture 8" descr="A number on a white background&#10;&#10;AI-generated content may be incorrect.">
            <a:extLst>
              <a:ext uri="{FF2B5EF4-FFF2-40B4-BE49-F238E27FC236}">
                <a16:creationId xmlns:a16="http://schemas.microsoft.com/office/drawing/2014/main" id="{2A411D9F-9F79-6968-9E4D-2D56E2E9B2E9}"/>
              </a:ext>
            </a:extLst>
          </p:cNvPr>
          <p:cNvPicPr>
            <a:picLocks noChangeAspect="1"/>
          </p:cNvPicPr>
          <p:nvPr/>
        </p:nvPicPr>
        <p:blipFill>
          <a:blip r:embed="rId2"/>
          <a:stretch>
            <a:fillRect/>
          </a:stretch>
        </p:blipFill>
        <p:spPr>
          <a:xfrm>
            <a:off x="8330184" y="3469328"/>
            <a:ext cx="3648456" cy="2015135"/>
          </a:xfrm>
          <a:prstGeom prst="rect">
            <a:avLst/>
          </a:prstGeom>
        </p:spPr>
      </p:pic>
      <p:pic>
        <p:nvPicPr>
          <p:cNvPr id="5" name="Picture 4" descr="A screenshot of a number&#10;&#10;AI-generated content may be incorrect.">
            <a:extLst>
              <a:ext uri="{FF2B5EF4-FFF2-40B4-BE49-F238E27FC236}">
                <a16:creationId xmlns:a16="http://schemas.microsoft.com/office/drawing/2014/main" id="{8D68E618-B919-1A90-1F3D-75DE3A145E07}"/>
              </a:ext>
            </a:extLst>
          </p:cNvPr>
          <p:cNvPicPr>
            <a:picLocks noChangeAspect="1"/>
          </p:cNvPicPr>
          <p:nvPr/>
        </p:nvPicPr>
        <p:blipFill>
          <a:blip r:embed="rId3"/>
          <a:stretch>
            <a:fillRect/>
          </a:stretch>
        </p:blipFill>
        <p:spPr>
          <a:xfrm>
            <a:off x="6565392" y="520146"/>
            <a:ext cx="5221224" cy="1839974"/>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5181E2-F7E9-F9B2-07F3-8A9FB1470D90}"/>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BD15D-7029-EA95-0FDA-874AD3D754C4}"/>
              </a:ext>
            </a:extLst>
          </p:cNvPr>
          <p:cNvSpPr>
            <a:spLocks noGrp="1"/>
          </p:cNvSpPr>
          <p:nvPr>
            <p:ph type="title"/>
          </p:nvPr>
        </p:nvSpPr>
        <p:spPr>
          <a:xfrm>
            <a:off x="630936" y="817644"/>
            <a:ext cx="5330952" cy="1602283"/>
          </a:xfrm>
        </p:spPr>
        <p:txBody>
          <a:bodyPr anchor="b">
            <a:noAutofit/>
          </a:bodyPr>
          <a:lstStyle/>
          <a:p>
            <a:r>
              <a:rPr lang="en-US" sz="4800" dirty="0">
                <a:latin typeface="Times New Roman" panose="02020603050405020304" pitchFamily="18" charset="0"/>
                <a:cs typeface="Times New Roman" panose="02020603050405020304" pitchFamily="18" charset="0"/>
              </a:rPr>
              <a:t>Analyze Data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Class Distribution</a:t>
            </a:r>
          </a:p>
        </p:txBody>
      </p:sp>
      <p:sp>
        <p:nvSpPr>
          <p:cNvPr id="2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A9F552-6DBC-8A1C-9FD5-F0079F5A67B5}"/>
              </a:ext>
            </a:extLst>
          </p:cNvPr>
          <p:cNvSpPr>
            <a:spLocks noGrp="1"/>
          </p:cNvSpPr>
          <p:nvPr>
            <p:ph idx="1"/>
          </p:nvPr>
        </p:nvSpPr>
        <p:spPr>
          <a:xfrm>
            <a:off x="630935" y="2807208"/>
            <a:ext cx="4570089" cy="3410712"/>
          </a:xfrm>
        </p:spPr>
        <p:txBody>
          <a:bodyPr anchor="t">
            <a:normAutofit/>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Visual exploration of the simplified class variable reveals a significant class imbalance.</a:t>
            </a:r>
          </a:p>
          <a:p>
            <a:r>
              <a:rPr lang="en-US" sz="1600" dirty="0">
                <a:latin typeface="Times New Roman" panose="02020603050405020304" pitchFamily="18" charset="0"/>
                <a:cs typeface="Times New Roman" panose="02020603050405020304" pitchFamily="18" charset="0"/>
              </a:rPr>
              <a:t>Most vehicles are labeled as unacceptable, highlighting the need for potential resampling or grouping strategies in future modeling.</a:t>
            </a:r>
          </a:p>
          <a:p>
            <a:r>
              <a:rPr lang="en-US" sz="1600" dirty="0">
                <a:latin typeface="Times New Roman" panose="02020603050405020304" pitchFamily="18" charset="0"/>
                <a:cs typeface="Times New Roman" panose="02020603050405020304" pitchFamily="18" charset="0"/>
              </a:rPr>
              <a:t>This simplification helps make the classification task more manageable and interpretable.</a:t>
            </a:r>
          </a:p>
        </p:txBody>
      </p:sp>
      <p:pic>
        <p:nvPicPr>
          <p:cNvPr id="5" name="Picture 4" descr="A graph of a car acceptability distribution&#10;&#10;AI-generated content may be incorrect.">
            <a:extLst>
              <a:ext uri="{FF2B5EF4-FFF2-40B4-BE49-F238E27FC236}">
                <a16:creationId xmlns:a16="http://schemas.microsoft.com/office/drawing/2014/main" id="{548623E2-B8A9-F4DB-BFBD-6F069F07724A}"/>
              </a:ext>
            </a:extLst>
          </p:cNvPr>
          <p:cNvPicPr>
            <a:picLocks noChangeAspect="1"/>
          </p:cNvPicPr>
          <p:nvPr/>
        </p:nvPicPr>
        <p:blipFill>
          <a:blip r:embed="rId2"/>
          <a:stretch>
            <a:fillRect/>
          </a:stretch>
        </p:blipFill>
        <p:spPr>
          <a:xfrm>
            <a:off x="5835010" y="1856232"/>
            <a:ext cx="5723005" cy="3963180"/>
          </a:xfrm>
          <a:prstGeom prst="rect">
            <a:avLst/>
          </a:prstGeom>
        </p:spPr>
      </p:pic>
    </p:spTree>
    <p:extLst>
      <p:ext uri="{BB962C8B-B14F-4D97-AF65-F5344CB8AC3E}">
        <p14:creationId xmlns:p14="http://schemas.microsoft.com/office/powerpoint/2010/main" val="68567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40080" y="492608"/>
            <a:ext cx="6281928" cy="1903119"/>
          </a:xfrm>
        </p:spPr>
        <p:txBody>
          <a:bodyPr anchor="b">
            <a:normAutofit/>
          </a:bodyPr>
          <a:lstStyle/>
          <a:p>
            <a:r>
              <a:rPr lang="en-US" sz="4800" dirty="0">
                <a:latin typeface="Times New Roman" panose="02020603050405020304" pitchFamily="18" charset="0"/>
                <a:cs typeface="Times New Roman" panose="02020603050405020304" pitchFamily="18" charset="0"/>
              </a:rPr>
              <a:t>Analyze Data -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Feature Relationships</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640080" y="2706624"/>
            <a:ext cx="5321808" cy="3483864"/>
          </a:xfrm>
        </p:spPr>
        <p:txBody>
          <a:bodyPr>
            <a:normAutofit/>
          </a:bodyPr>
          <a:lstStyle/>
          <a:p>
            <a:r>
              <a:rPr lang="en-US" sz="1600" dirty="0">
                <a:effectLst/>
                <a:latin typeface="Times New Roman" panose="02020603050405020304" pitchFamily="18" charset="0"/>
                <a:ea typeface="Times New Roman" panose="02020603050405020304" pitchFamily="18" charset="0"/>
              </a:rPr>
              <a:t>Safety shows a strong relationship with car acceptability: most vehicles rated “low” for safety are classified as unacceptable, while “high” safety cars tend to be acceptable.</a:t>
            </a:r>
          </a:p>
          <a:p>
            <a:r>
              <a:rPr lang="en-US" sz="1600" dirty="0">
                <a:effectLst/>
                <a:latin typeface="Times New Roman" panose="02020603050405020304" pitchFamily="18" charset="0"/>
                <a:ea typeface="Times New Roman" panose="02020603050405020304" pitchFamily="18" charset="0"/>
              </a:rPr>
              <a:t>Seating capacity also plays a role — vehicles that seat 4 or more passengers are more often classified as acceptable.</a:t>
            </a:r>
          </a:p>
          <a:p>
            <a:r>
              <a:rPr lang="en-US" sz="1600" dirty="0">
                <a:effectLst/>
                <a:latin typeface="Times New Roman" panose="02020603050405020304" pitchFamily="18" charset="0"/>
                <a:ea typeface="Times New Roman" panose="02020603050405020304" pitchFamily="18" charset="0"/>
              </a:rPr>
              <a:t>These insights help identify which features may be most predictive in future modeling.</a:t>
            </a:r>
          </a:p>
        </p:txBody>
      </p:sp>
      <p:pic>
        <p:nvPicPr>
          <p:cNvPr id="17" name="Picture 16">
            <a:extLst>
              <a:ext uri="{FF2B5EF4-FFF2-40B4-BE49-F238E27FC236}">
                <a16:creationId xmlns:a16="http://schemas.microsoft.com/office/drawing/2014/main" id="{E2789949-5713-1060-1158-02F73173BEE9}"/>
              </a:ext>
            </a:extLst>
          </p:cNvPr>
          <p:cNvPicPr>
            <a:picLocks noChangeAspect="1"/>
          </p:cNvPicPr>
          <p:nvPr/>
        </p:nvPicPr>
        <p:blipFill>
          <a:blip r:embed="rId2"/>
          <a:stretch>
            <a:fillRect/>
          </a:stretch>
        </p:blipFill>
        <p:spPr>
          <a:xfrm>
            <a:off x="6851409" y="347472"/>
            <a:ext cx="4622292" cy="3081528"/>
          </a:xfrm>
          <a:prstGeom prst="rect">
            <a:avLst/>
          </a:prstGeom>
        </p:spPr>
      </p:pic>
      <p:pic>
        <p:nvPicPr>
          <p:cNvPr id="19" name="Picture 18">
            <a:extLst>
              <a:ext uri="{FF2B5EF4-FFF2-40B4-BE49-F238E27FC236}">
                <a16:creationId xmlns:a16="http://schemas.microsoft.com/office/drawing/2014/main" id="{574C5179-C730-10D2-EE57-9FACB99A2F12}"/>
              </a:ext>
            </a:extLst>
          </p:cNvPr>
          <p:cNvPicPr>
            <a:picLocks noChangeAspect="1"/>
          </p:cNvPicPr>
          <p:nvPr/>
        </p:nvPicPr>
        <p:blipFill>
          <a:blip r:embed="rId3"/>
          <a:stretch>
            <a:fillRect/>
          </a:stretch>
        </p:blipFill>
        <p:spPr>
          <a:xfrm>
            <a:off x="6875010" y="3713453"/>
            <a:ext cx="4598691" cy="3081528"/>
          </a:xfrm>
          <a:prstGeom prst="rect">
            <a:avLst/>
          </a:prstGeom>
        </p:spPr>
      </p:pic>
    </p:spTree>
    <p:extLst>
      <p:ext uri="{BB962C8B-B14F-4D97-AF65-F5344CB8AC3E}">
        <p14:creationId xmlns:p14="http://schemas.microsoft.com/office/powerpoint/2010/main" val="69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30B855-9528-D9E0-5135-3051B8C0573C}"/>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31189-1BB6-D4F2-7CC9-CF8B9FEFF708}"/>
              </a:ext>
            </a:extLst>
          </p:cNvPr>
          <p:cNvSpPr>
            <a:spLocks noGrp="1"/>
          </p:cNvSpPr>
          <p:nvPr>
            <p:ph type="title"/>
          </p:nvPr>
        </p:nvSpPr>
        <p:spPr>
          <a:xfrm>
            <a:off x="630919" y="161287"/>
            <a:ext cx="4670656" cy="2328793"/>
          </a:xfrm>
        </p:spPr>
        <p:txBody>
          <a:bodyPr anchor="b">
            <a:noAutofit/>
          </a:bodyPr>
          <a:lstStyle/>
          <a:p>
            <a:r>
              <a:rPr lang="en-US" sz="4800" dirty="0">
                <a:latin typeface="Times New Roman" panose="02020603050405020304" pitchFamily="18" charset="0"/>
                <a:cs typeface="Times New Roman" panose="02020603050405020304" pitchFamily="18" charset="0"/>
              </a:rPr>
              <a:t>Analyze Data -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Feature Encoding &amp; Preparation</a:t>
            </a:r>
          </a:p>
        </p:txBody>
      </p:sp>
      <p:sp>
        <p:nvSpPr>
          <p:cNvPr id="32"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B2DA3B-89A6-9455-4CAD-66B73F7DA80C}"/>
              </a:ext>
            </a:extLst>
          </p:cNvPr>
          <p:cNvSpPr>
            <a:spLocks noGrp="1"/>
          </p:cNvSpPr>
          <p:nvPr>
            <p:ph idx="1"/>
          </p:nvPr>
        </p:nvSpPr>
        <p:spPr>
          <a:xfrm>
            <a:off x="630936" y="2807167"/>
            <a:ext cx="3895522" cy="3658657"/>
          </a:xfrm>
        </p:spPr>
        <p:txBody>
          <a:bodyPr>
            <a:noAutofit/>
          </a:bodyPr>
          <a:lstStyle/>
          <a:p>
            <a:r>
              <a:rPr lang="en-US" sz="1600" dirty="0">
                <a:effectLst/>
                <a:latin typeface="Times New Roman" panose="02020603050405020304" pitchFamily="18" charset="0"/>
                <a:ea typeface="Times New Roman" panose="02020603050405020304" pitchFamily="18" charset="0"/>
              </a:rPr>
              <a:t>Visual analysis was expanded to include buying, </a:t>
            </a:r>
            <a:r>
              <a:rPr lang="en-US" sz="1600" dirty="0" err="1">
                <a:effectLst/>
                <a:latin typeface="Times New Roman" panose="02020603050405020304" pitchFamily="18" charset="0"/>
                <a:ea typeface="Times New Roman" panose="02020603050405020304" pitchFamily="18" charset="0"/>
              </a:rPr>
              <a:t>maint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lug_boot</a:t>
            </a:r>
            <a:r>
              <a:rPr lang="en-US" sz="1600" dirty="0">
                <a:effectLst/>
                <a:latin typeface="Times New Roman" panose="02020603050405020304" pitchFamily="18" charset="0"/>
                <a:ea typeface="Times New Roman" panose="02020603050405020304" pitchFamily="18" charset="0"/>
              </a:rPr>
              <a:t>, and doors.</a:t>
            </a:r>
          </a:p>
          <a:p>
            <a:r>
              <a:rPr lang="en-US" sz="1600" dirty="0">
                <a:effectLst/>
                <a:latin typeface="Times New Roman" panose="02020603050405020304" pitchFamily="18" charset="0"/>
                <a:ea typeface="Times New Roman" panose="02020603050405020304" pitchFamily="18" charset="0"/>
              </a:rPr>
              <a:t>Identified these as ordinal features with inherent order (e.g., low &lt; med &lt; high &lt; </a:t>
            </a:r>
            <a:r>
              <a:rPr lang="en-US" sz="1600" dirty="0" err="1">
                <a:effectLst/>
                <a:latin typeface="Times New Roman" panose="02020603050405020304" pitchFamily="18" charset="0"/>
                <a:ea typeface="Times New Roman" panose="02020603050405020304" pitchFamily="18" charset="0"/>
              </a:rPr>
              <a:t>vhigh</a:t>
            </a:r>
            <a:r>
              <a:rPr lang="en-US" sz="1600" dirty="0">
                <a:effectLst/>
                <a:latin typeface="Times New Roman" panose="02020603050405020304" pitchFamily="18" charset="0"/>
                <a:ea typeface="Times New Roman" panose="02020603050405020304" pitchFamily="18" charset="0"/>
              </a:rPr>
              <a:t>).</a:t>
            </a:r>
          </a:p>
          <a:p>
            <a:r>
              <a:rPr lang="en-US" sz="1600" dirty="0">
                <a:effectLst/>
                <a:latin typeface="Times New Roman" panose="02020603050405020304" pitchFamily="18" charset="0"/>
                <a:ea typeface="Times New Roman" panose="02020603050405020304" pitchFamily="18" charset="0"/>
              </a:rPr>
              <a:t>Applied ordinal encoding to convert categorical features into numeric format suitable for machine learning.</a:t>
            </a:r>
          </a:p>
          <a:p>
            <a:r>
              <a:rPr lang="en-US" sz="1600" dirty="0">
                <a:effectLst/>
                <a:latin typeface="Times New Roman" panose="02020603050405020304" pitchFamily="18" charset="0"/>
                <a:ea typeface="Times New Roman" panose="02020603050405020304" pitchFamily="18" charset="0"/>
              </a:rPr>
              <a:t>Created a binary target variable to distinguish between acceptable and unacceptable cars.</a:t>
            </a:r>
          </a:p>
          <a:p>
            <a:r>
              <a:rPr lang="en-US" sz="1600" dirty="0">
                <a:effectLst/>
                <a:latin typeface="Times New Roman" panose="02020603050405020304" pitchFamily="18" charset="0"/>
                <a:ea typeface="Times New Roman" panose="02020603050405020304" pitchFamily="18" charset="0"/>
              </a:rPr>
              <a:t>Prepared dataset for regression-based modeling by splitting into training and test sets (80/20).</a:t>
            </a:r>
          </a:p>
        </p:txBody>
      </p:sp>
      <p:pic>
        <p:nvPicPr>
          <p:cNvPr id="11" name="Picture 10" descr="A graph of a car with blue and orange bars&#10;&#10;AI-generated content may be incorrect.">
            <a:extLst>
              <a:ext uri="{FF2B5EF4-FFF2-40B4-BE49-F238E27FC236}">
                <a16:creationId xmlns:a16="http://schemas.microsoft.com/office/drawing/2014/main" id="{11375465-6317-A8F7-62E0-FEF806675B5E}"/>
              </a:ext>
            </a:extLst>
          </p:cNvPr>
          <p:cNvPicPr>
            <a:picLocks noChangeAspect="1"/>
          </p:cNvPicPr>
          <p:nvPr/>
        </p:nvPicPr>
        <p:blipFill>
          <a:blip r:embed="rId2"/>
          <a:stretch>
            <a:fillRect/>
          </a:stretch>
        </p:blipFill>
        <p:spPr>
          <a:xfrm>
            <a:off x="5145812" y="642606"/>
            <a:ext cx="3245705" cy="2328793"/>
          </a:xfrm>
          <a:prstGeom prst="rect">
            <a:avLst/>
          </a:prstGeom>
        </p:spPr>
      </p:pic>
      <p:pic>
        <p:nvPicPr>
          <p:cNvPr id="7" name="Picture 6" descr="A graph of a car acceptability&#10;&#10;AI-generated content may be incorrect.">
            <a:extLst>
              <a:ext uri="{FF2B5EF4-FFF2-40B4-BE49-F238E27FC236}">
                <a16:creationId xmlns:a16="http://schemas.microsoft.com/office/drawing/2014/main" id="{E3FE22A6-C5A4-7D59-F7CE-2447BF5EA49A}"/>
              </a:ext>
            </a:extLst>
          </p:cNvPr>
          <p:cNvPicPr>
            <a:picLocks noChangeAspect="1"/>
          </p:cNvPicPr>
          <p:nvPr/>
        </p:nvPicPr>
        <p:blipFill>
          <a:blip r:embed="rId3"/>
          <a:stretch>
            <a:fillRect/>
          </a:stretch>
        </p:blipFill>
        <p:spPr>
          <a:xfrm>
            <a:off x="8419194" y="657209"/>
            <a:ext cx="3732563" cy="2314189"/>
          </a:xfrm>
          <a:prstGeom prst="rect">
            <a:avLst/>
          </a:prstGeom>
        </p:spPr>
      </p:pic>
      <p:pic>
        <p:nvPicPr>
          <p:cNvPr id="9" name="Picture 8" descr="A graph of a car acceptability&#10;&#10;AI-generated content may be incorrect.">
            <a:extLst>
              <a:ext uri="{FF2B5EF4-FFF2-40B4-BE49-F238E27FC236}">
                <a16:creationId xmlns:a16="http://schemas.microsoft.com/office/drawing/2014/main" id="{B135EB3C-A984-D478-F198-B5051F320721}"/>
              </a:ext>
            </a:extLst>
          </p:cNvPr>
          <p:cNvPicPr>
            <a:picLocks noChangeAspect="1"/>
          </p:cNvPicPr>
          <p:nvPr/>
        </p:nvPicPr>
        <p:blipFill>
          <a:blip r:embed="rId4"/>
          <a:stretch>
            <a:fillRect/>
          </a:stretch>
        </p:blipFill>
        <p:spPr>
          <a:xfrm>
            <a:off x="4396902" y="3417633"/>
            <a:ext cx="4114427" cy="2602375"/>
          </a:xfrm>
          <a:prstGeom prst="rect">
            <a:avLst/>
          </a:prstGeom>
        </p:spPr>
      </p:pic>
      <p:pic>
        <p:nvPicPr>
          <p:cNvPr id="13" name="Picture 12" descr="A graph of a number of doors&#10;&#10;AI-generated content may be incorrect.">
            <a:extLst>
              <a:ext uri="{FF2B5EF4-FFF2-40B4-BE49-F238E27FC236}">
                <a16:creationId xmlns:a16="http://schemas.microsoft.com/office/drawing/2014/main" id="{104EC352-6B9E-8484-F1EB-AA5991FE6D8B}"/>
              </a:ext>
            </a:extLst>
          </p:cNvPr>
          <p:cNvPicPr>
            <a:picLocks noChangeAspect="1"/>
          </p:cNvPicPr>
          <p:nvPr/>
        </p:nvPicPr>
        <p:blipFill>
          <a:blip r:embed="rId5"/>
          <a:stretch>
            <a:fillRect/>
          </a:stretch>
        </p:blipFill>
        <p:spPr>
          <a:xfrm>
            <a:off x="8511329" y="3462608"/>
            <a:ext cx="3640428" cy="2557400"/>
          </a:xfrm>
          <a:prstGeom prst="rect">
            <a:avLst/>
          </a:prstGeom>
        </p:spPr>
      </p:pic>
    </p:spTree>
    <p:extLst>
      <p:ext uri="{BB962C8B-B14F-4D97-AF65-F5344CB8AC3E}">
        <p14:creationId xmlns:p14="http://schemas.microsoft.com/office/powerpoint/2010/main" val="44088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E42669-BE72-46B6-F0CE-F5982DE0EA3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8FEFED1-F09D-FB71-C7A4-59A92A5D8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A0286-B864-F064-A48C-A88479E3AC68}"/>
              </a:ext>
            </a:extLst>
          </p:cNvPr>
          <p:cNvSpPr>
            <a:spLocks noGrp="1"/>
          </p:cNvSpPr>
          <p:nvPr>
            <p:ph type="title"/>
          </p:nvPr>
        </p:nvSpPr>
        <p:spPr>
          <a:xfrm>
            <a:off x="841248" y="941832"/>
            <a:ext cx="10506456" cy="1901952"/>
          </a:xfrm>
        </p:spPr>
        <p:txBody>
          <a:bodyPr anchor="b">
            <a:normAutofit/>
          </a:bodyPr>
          <a:lstStyle/>
          <a:p>
            <a:r>
              <a:rPr lang="en-US" sz="5400" dirty="0">
                <a:latin typeface="Times New Roman" panose="02020603050405020304" pitchFamily="18" charset="0"/>
                <a:cs typeface="Times New Roman" panose="02020603050405020304" pitchFamily="18" charset="0"/>
              </a:rPr>
              <a:t>Report -</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Insights from Data Analysis</a:t>
            </a:r>
          </a:p>
        </p:txBody>
      </p:sp>
      <p:sp>
        <p:nvSpPr>
          <p:cNvPr id="6" name="Rectangle 5">
            <a:extLst>
              <a:ext uri="{FF2B5EF4-FFF2-40B4-BE49-F238E27FC236}">
                <a16:creationId xmlns:a16="http://schemas.microsoft.com/office/drawing/2014/main" id="{5168B56F-722B-7606-4C1F-A74C2FAD0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C05812AB-39FC-A76C-C109-9F0488310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7240A2F-71E3-527B-EECA-CDDB6F08A679}"/>
              </a:ext>
            </a:extLst>
          </p:cNvPr>
          <p:cNvSpPr>
            <a:spLocks noGrp="1"/>
          </p:cNvSpPr>
          <p:nvPr>
            <p:ph idx="1"/>
          </p:nvPr>
        </p:nvSpPr>
        <p:spPr>
          <a:xfrm>
            <a:off x="841248" y="3668690"/>
            <a:ext cx="10509504" cy="2503510"/>
          </a:xfrm>
        </p:spPr>
        <p:txBody>
          <a:bodyPr>
            <a:normAutofit lnSpcReduction="10000"/>
          </a:bodyPr>
          <a:lstStyle/>
          <a:p>
            <a:pPr>
              <a:buNone/>
            </a:pPr>
            <a:r>
              <a:rPr lang="en-US" sz="2000" dirty="0">
                <a:latin typeface="Times New Roman" panose="02020603050405020304" pitchFamily="18" charset="0"/>
                <a:cs typeface="Times New Roman" panose="02020603050405020304" pitchFamily="18" charset="0"/>
              </a:rPr>
              <a:t>Key patterns in the dataset were identified through visualizations.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 imbalance is significant and may require class grouping or rebalancing in future modeling steps.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Safety and seating capacity show strong associations with car acceptability, indicating their potential as predictive features.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Simplifying the class variable into two categories helped highlight clearer trends and relationships.</a:t>
            </a:r>
          </a:p>
          <a:p>
            <a:r>
              <a:rPr lang="en-US" sz="2000" dirty="0">
                <a:latin typeface="Times New Roman" panose="02020603050405020304" pitchFamily="18" charset="0"/>
                <a:cs typeface="Times New Roman" panose="02020603050405020304" pitchFamily="18" charset="0"/>
              </a:rPr>
              <a:t>These insights will inform feature selection and modeling strategy in the next phase of analysis.</a:t>
            </a:r>
          </a:p>
        </p:txBody>
      </p:sp>
    </p:spTree>
    <p:extLst>
      <p:ext uri="{BB962C8B-B14F-4D97-AF65-F5344CB8AC3E}">
        <p14:creationId xmlns:p14="http://schemas.microsoft.com/office/powerpoint/2010/main" val="1134073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TotalTime>
  <Words>1143</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Car Dataset Exploration &amp; Preparation Micro-Project #4 https://github.com/StutteringEmo/ANA500</vt:lpstr>
      <vt:lpstr>Problem Statement</vt:lpstr>
      <vt:lpstr>Hypothesis Formulation</vt:lpstr>
      <vt:lpstr>Acquire</vt:lpstr>
      <vt:lpstr>Prepare</vt:lpstr>
      <vt:lpstr>Analyze Data - Class Distribution</vt:lpstr>
      <vt:lpstr>Analyze Data -  Feature Relationships</vt:lpstr>
      <vt:lpstr>Analyze Data -  Feature Encoding &amp; Preparation</vt:lpstr>
      <vt:lpstr>Report - Insights from Data Analysis</vt:lpstr>
      <vt:lpstr>Report -  Model Overview &amp; Data Preparation</vt:lpstr>
      <vt:lpstr>Report – Neural Network Training Progress</vt:lpstr>
      <vt:lpstr>Report -  Model Comparisons &amp; Findings</vt:lpstr>
      <vt:lpstr>Report - Detailed Model Performance Comparison</vt:lpstr>
      <vt:lpstr>Act – Insights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Ethaniel Agas</cp:lastModifiedBy>
  <cp:revision>6</cp:revision>
  <dcterms:created xsi:type="dcterms:W3CDTF">2022-03-01T22:05:03Z</dcterms:created>
  <dcterms:modified xsi:type="dcterms:W3CDTF">2025-06-02T01:50:58Z</dcterms:modified>
</cp:coreProperties>
</file>