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6"/>
  </p:normalViewPr>
  <p:slideViewPr>
    <p:cSldViewPr snapToGrid="0">
      <p:cViewPr varScale="1">
        <p:scale>
          <a:sx n="140" d="100"/>
          <a:sy n="140" d="100"/>
        </p:scale>
        <p:origin x="84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1755cadd71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1755cadd7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1755cadd71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1755cadd7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1755cadd71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1755cadd7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1755cadd71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1755cadd71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1755cadd71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1755cadd7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rta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1755cadd71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1755cadd7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1755cadd71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1755cadd71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1755cadd71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1755cadd71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d5f16dbd9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d5f16dbd9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gtlaw.com.au/knowledge/ransomware-pay-or-not-pay" TargetMode="External"/><Relationship Id="rId3" Type="http://schemas.openxmlformats.org/officeDocument/2006/relationships/hyperlink" Target="https://www.fortinet.com/resources/cyberglossary/buffer-overflow" TargetMode="External"/><Relationship Id="rId7" Type="http://schemas.openxmlformats.org/officeDocument/2006/relationships/hyperlink" Target="https://www.invicti.com/learn/remote-code-execution-rce/"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www.checkpoint.com/cyber-hub/cyber-security/what-is-cyber-attack/what-is-a-buffer-overflow/" TargetMode="External"/><Relationship Id="rId5" Type="http://schemas.openxmlformats.org/officeDocument/2006/relationships/hyperlink" Target="https://www.cloudflare.com/en-ca/learning/security/threats/buffer-overflow/" TargetMode="External"/><Relationship Id="rId4" Type="http://schemas.openxmlformats.org/officeDocument/2006/relationships/hyperlink" Target="https://www.imperva.com/learn/application-security/buffer-overflow/" TargetMode="External"/><Relationship Id="rId9" Type="http://schemas.openxmlformats.org/officeDocument/2006/relationships/hyperlink" Target="https://www.ncsc.gov.uk/guidance/data-breache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2051525" y="3146625"/>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1"/>
                </a:solidFill>
              </a:rPr>
              <a:t>Fares Trad</a:t>
            </a:r>
          </a:p>
          <a:p>
            <a:pPr marL="0" lvl="0" indent="0" algn="l" rtl="0">
              <a:spcBef>
                <a:spcPts val="0"/>
              </a:spcBef>
              <a:spcAft>
                <a:spcPts val="0"/>
              </a:spcAft>
              <a:buNone/>
            </a:pPr>
            <a:r>
              <a:rPr lang="en-GB" sz="1800">
                <a:solidFill>
                  <a:schemeClr val="dk1"/>
                </a:solidFill>
              </a:rPr>
              <a:t>Dave </a:t>
            </a:r>
            <a:r>
              <a:rPr lang="en-GB" sz="1800" dirty="0">
                <a:solidFill>
                  <a:schemeClr val="dk1"/>
                </a:solidFill>
              </a:rPr>
              <a:t>Patel</a:t>
            </a:r>
          </a:p>
          <a:p>
            <a:pPr marL="0" lvl="0" indent="0" algn="l" rtl="0">
              <a:spcBef>
                <a:spcPts val="0"/>
              </a:spcBef>
              <a:spcAft>
                <a:spcPts val="0"/>
              </a:spcAft>
              <a:buNone/>
            </a:pPr>
            <a:r>
              <a:rPr lang="en-GB" sz="1800" dirty="0">
                <a:solidFill>
                  <a:schemeClr val="dk1"/>
                </a:solidFill>
              </a:rPr>
              <a:t>Stuti Parmar</a:t>
            </a:r>
            <a:endParaRPr sz="1800"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References </a:t>
            </a:r>
            <a:endParaRPr b="1"/>
          </a:p>
        </p:txBody>
      </p:sp>
      <p:sp>
        <p:nvSpPr>
          <p:cNvPr id="114" name="Google Shape;11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100" u="sng">
                <a:solidFill>
                  <a:schemeClr val="hlink"/>
                </a:solidFill>
                <a:hlinkClick r:id="rId3"/>
              </a:rPr>
              <a:t>https://www.fortinet.com/resources/cyberglossary/buffer-overflow</a:t>
            </a:r>
            <a:endParaRPr/>
          </a:p>
          <a:p>
            <a:pPr marL="0" lvl="0" indent="0" algn="l" rtl="0">
              <a:spcBef>
                <a:spcPts val="1200"/>
              </a:spcBef>
              <a:spcAft>
                <a:spcPts val="0"/>
              </a:spcAft>
              <a:buNone/>
            </a:pPr>
            <a:r>
              <a:rPr lang="en-GB" sz="1100" u="sng">
                <a:solidFill>
                  <a:schemeClr val="hlink"/>
                </a:solidFill>
                <a:hlinkClick r:id="rId4"/>
              </a:rPr>
              <a:t>https://www.imperva.com/learn/application-security/buffer-overflow/</a:t>
            </a:r>
            <a:endParaRPr/>
          </a:p>
          <a:p>
            <a:pPr marL="0" lvl="0" indent="0" algn="l" rtl="0">
              <a:spcBef>
                <a:spcPts val="1200"/>
              </a:spcBef>
              <a:spcAft>
                <a:spcPts val="0"/>
              </a:spcAft>
              <a:buNone/>
            </a:pPr>
            <a:r>
              <a:rPr lang="en-GB" sz="1100" u="sng">
                <a:solidFill>
                  <a:schemeClr val="hlink"/>
                </a:solidFill>
                <a:hlinkClick r:id="rId5"/>
              </a:rPr>
              <a:t>https://www.cloudflare.com/en-ca/learning/security/threats/buffer-overflow/</a:t>
            </a:r>
            <a:endParaRPr/>
          </a:p>
          <a:p>
            <a:pPr marL="0" lvl="0" indent="0" algn="l" rtl="0">
              <a:spcBef>
                <a:spcPts val="1200"/>
              </a:spcBef>
              <a:spcAft>
                <a:spcPts val="0"/>
              </a:spcAft>
              <a:buNone/>
            </a:pPr>
            <a:r>
              <a:rPr lang="en-GB" sz="1100" u="sng">
                <a:solidFill>
                  <a:schemeClr val="hlink"/>
                </a:solidFill>
                <a:hlinkClick r:id="rId6"/>
              </a:rPr>
              <a:t>https://www.checkpoint.com/cyber-hub/cyber-security/what-is-cyber-attack/what-is-a-buffer-overflow/</a:t>
            </a:r>
            <a:endParaRPr/>
          </a:p>
          <a:p>
            <a:pPr marL="0" lvl="0" indent="0" algn="l" rtl="0">
              <a:spcBef>
                <a:spcPts val="1200"/>
              </a:spcBef>
              <a:spcAft>
                <a:spcPts val="0"/>
              </a:spcAft>
              <a:buNone/>
            </a:pPr>
            <a:r>
              <a:rPr lang="en-GB" sz="1100" u="sng">
                <a:solidFill>
                  <a:schemeClr val="hlink"/>
                </a:solidFill>
                <a:hlinkClick r:id="rId7"/>
              </a:rPr>
              <a:t>https://www.invicti.com/learn/remote-code-execution-rce/</a:t>
            </a:r>
            <a:endParaRPr/>
          </a:p>
          <a:p>
            <a:pPr marL="0" lvl="0" indent="0" algn="l" rtl="0">
              <a:spcBef>
                <a:spcPts val="1200"/>
              </a:spcBef>
              <a:spcAft>
                <a:spcPts val="0"/>
              </a:spcAft>
              <a:buNone/>
            </a:pPr>
            <a:r>
              <a:rPr lang="en-GB" sz="1100" u="sng">
                <a:solidFill>
                  <a:schemeClr val="hlink"/>
                </a:solidFill>
                <a:hlinkClick r:id="rId8"/>
              </a:rPr>
              <a:t>https://www.gtlaw.com.au/knowledge/ransomware-pay-or-not-pay</a:t>
            </a:r>
            <a:endParaRPr/>
          </a:p>
          <a:p>
            <a:pPr marL="0" lvl="0" indent="0" algn="l" rtl="0">
              <a:spcBef>
                <a:spcPts val="1200"/>
              </a:spcBef>
              <a:spcAft>
                <a:spcPts val="0"/>
              </a:spcAft>
              <a:buNone/>
            </a:pPr>
            <a:r>
              <a:rPr lang="en-GB" sz="1100" u="sng">
                <a:solidFill>
                  <a:schemeClr val="hlink"/>
                </a:solidFill>
                <a:hlinkClick r:id="rId9"/>
              </a:rPr>
              <a:t>https://www.ncsc.gov.uk/guidance/data-breaches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Security Risk (Remote code execution) </a:t>
            </a:r>
            <a:endParaRPr b="1"/>
          </a:p>
        </p:txBody>
      </p:sp>
      <p:sp>
        <p:nvSpPr>
          <p:cNvPr id="60" name="Google Shape;60;p14"/>
          <p:cNvSpPr txBox="1">
            <a:spLocks noGrp="1"/>
          </p:cNvSpPr>
          <p:nvPr>
            <p:ph type="body" idx="1"/>
          </p:nvPr>
        </p:nvSpPr>
        <p:spPr>
          <a:xfrm>
            <a:off x="185000" y="1152475"/>
            <a:ext cx="45987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The major risk is that if the attacker knows where to inject the malicious code into memory, they are able to redirect the program control flow to execute that code without authorization. For example, if the attacker gains control over the execution of the program with root or admin privileges, they can spread worms across the vulnerable machine. </a:t>
            </a:r>
            <a:endParaRPr/>
          </a:p>
        </p:txBody>
      </p:sp>
      <p:pic>
        <p:nvPicPr>
          <p:cNvPr id="61" name="Google Shape;61;p14"/>
          <p:cNvPicPr preferRelativeResize="0"/>
          <p:nvPr/>
        </p:nvPicPr>
        <p:blipFill>
          <a:blip r:embed="rId3">
            <a:alphaModFix/>
          </a:blip>
          <a:stretch>
            <a:fillRect/>
          </a:stretch>
        </p:blipFill>
        <p:spPr>
          <a:xfrm>
            <a:off x="4726824" y="1186275"/>
            <a:ext cx="4298226" cy="30227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What is Buffer Overflow?</a:t>
            </a:r>
            <a:endParaRPr b="1"/>
          </a:p>
        </p:txBody>
      </p:sp>
      <p:sp>
        <p:nvSpPr>
          <p:cNvPr id="67" name="Google Shape;67;p15"/>
          <p:cNvSpPr txBox="1">
            <a:spLocks noGrp="1"/>
          </p:cNvSpPr>
          <p:nvPr>
            <p:ph type="body" idx="1"/>
          </p:nvPr>
        </p:nvSpPr>
        <p:spPr>
          <a:xfrm>
            <a:off x="41425" y="1135575"/>
            <a:ext cx="4795200" cy="3416400"/>
          </a:xfrm>
          <a:prstGeom prst="rect">
            <a:avLst/>
          </a:prstGeom>
        </p:spPr>
        <p:txBody>
          <a:bodyPr spcFirstLastPara="1" wrap="square" lIns="91425" tIns="91425" rIns="91425" bIns="91425" anchor="t" anchorCtr="0">
            <a:normAutofit fontScale="77500" lnSpcReduction="20000"/>
          </a:bodyPr>
          <a:lstStyle/>
          <a:p>
            <a:pPr marL="457200" lvl="0" indent="-317182" algn="l" rtl="0">
              <a:spcBef>
                <a:spcPts val="0"/>
              </a:spcBef>
              <a:spcAft>
                <a:spcPts val="0"/>
              </a:spcAft>
              <a:buSzPct val="100000"/>
              <a:buChar char="●"/>
            </a:pPr>
            <a:r>
              <a:rPr lang="en-GB"/>
              <a:t>A buffer overflow happens when a program writes more data to a buffer than it can hold. Also occurs when data overflows from one buffer to another, overwriting the memory. </a:t>
            </a:r>
            <a:endParaRPr/>
          </a:p>
          <a:p>
            <a:pPr marL="0" lvl="0" indent="0" algn="l" rtl="0">
              <a:spcBef>
                <a:spcPts val="1200"/>
              </a:spcBef>
              <a:spcAft>
                <a:spcPts val="0"/>
              </a:spcAft>
              <a:buNone/>
            </a:pPr>
            <a:endParaRPr/>
          </a:p>
          <a:p>
            <a:pPr marL="457200" lvl="0" indent="-317182" algn="l" rtl="0">
              <a:spcBef>
                <a:spcPts val="1200"/>
              </a:spcBef>
              <a:spcAft>
                <a:spcPts val="0"/>
              </a:spcAft>
              <a:buSzPct val="100000"/>
              <a:buChar char="●"/>
            </a:pPr>
            <a:r>
              <a:rPr lang="en-GB"/>
              <a:t>Buffer overflow Attack: When the attacker plays with the coding error to perform malicious tasks. The attacker can change the application exec path and overwrite elements of the memory which could damage existing files or expose data. </a:t>
            </a:r>
            <a:endParaRPr/>
          </a:p>
          <a:p>
            <a:pPr marL="457200" lvl="0" indent="0" algn="l" rtl="0">
              <a:spcBef>
                <a:spcPts val="1200"/>
              </a:spcBef>
              <a:spcAft>
                <a:spcPts val="0"/>
              </a:spcAft>
              <a:buNone/>
            </a:pPr>
            <a:endParaRPr/>
          </a:p>
          <a:p>
            <a:pPr marL="457200" lvl="0" indent="0" algn="l" rtl="0">
              <a:spcBef>
                <a:spcPts val="1200"/>
              </a:spcBef>
              <a:spcAft>
                <a:spcPts val="1200"/>
              </a:spcAft>
              <a:buNone/>
            </a:pPr>
            <a:endParaRPr/>
          </a:p>
        </p:txBody>
      </p:sp>
      <p:pic>
        <p:nvPicPr>
          <p:cNvPr id="68" name="Google Shape;68;p15"/>
          <p:cNvPicPr preferRelativeResize="0"/>
          <p:nvPr/>
        </p:nvPicPr>
        <p:blipFill>
          <a:blip r:embed="rId3">
            <a:alphaModFix/>
          </a:blip>
          <a:stretch>
            <a:fillRect/>
          </a:stretch>
        </p:blipFill>
        <p:spPr>
          <a:xfrm>
            <a:off x="4696025" y="954375"/>
            <a:ext cx="4312849" cy="36823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Who does this attack Impact?</a:t>
            </a:r>
            <a:endParaRPr b="1"/>
          </a:p>
        </p:txBody>
      </p:sp>
      <p:sp>
        <p:nvSpPr>
          <p:cNvPr id="74" name="Google Shape;74;p16"/>
          <p:cNvSpPr txBox="1">
            <a:spLocks noGrp="1"/>
          </p:cNvSpPr>
          <p:nvPr>
            <p:ph type="body" idx="1"/>
          </p:nvPr>
        </p:nvSpPr>
        <p:spPr>
          <a:xfrm>
            <a:off x="311700" y="115995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GB"/>
              <a:t>Companies</a:t>
            </a:r>
            <a:endParaRPr/>
          </a:p>
          <a:p>
            <a:pPr marL="457200" lvl="0" indent="-342900" algn="l" rtl="0">
              <a:spcBef>
                <a:spcPts val="0"/>
              </a:spcBef>
              <a:spcAft>
                <a:spcPts val="0"/>
              </a:spcAft>
              <a:buSzPts val="1800"/>
              <a:buChar char="●"/>
            </a:pPr>
            <a:r>
              <a:rPr lang="en-GB"/>
              <a:t>All companies can be impacted by buffer overflow attack since buffer overflows are found in software and web applications that almost all companies use nowadays. The exploit can lead to data breaches and/or compromised systems caused by the attacker. </a:t>
            </a:r>
            <a:endParaRPr/>
          </a:p>
          <a:p>
            <a:pPr marL="914400" lvl="0" indent="0" algn="l" rtl="0">
              <a:spcBef>
                <a:spcPts val="1200"/>
              </a:spcBef>
              <a:spcAft>
                <a:spcPts val="0"/>
              </a:spcAft>
              <a:buNone/>
            </a:pPr>
            <a:endParaRPr/>
          </a:p>
          <a:p>
            <a:pPr marL="457200" lvl="0" indent="-342900" algn="l" rtl="0">
              <a:spcBef>
                <a:spcPts val="1200"/>
              </a:spcBef>
              <a:spcAft>
                <a:spcPts val="0"/>
              </a:spcAft>
              <a:buSzPts val="1800"/>
              <a:buAutoNum type="arabicPeriod"/>
            </a:pPr>
            <a:r>
              <a:rPr lang="en-GB"/>
              <a:t>Individuals</a:t>
            </a:r>
            <a:endParaRPr/>
          </a:p>
          <a:p>
            <a:pPr marL="457200" lvl="0" indent="-342900" algn="l" rtl="0">
              <a:spcBef>
                <a:spcPts val="0"/>
              </a:spcBef>
              <a:spcAft>
                <a:spcPts val="0"/>
              </a:spcAft>
              <a:buSzPts val="1800"/>
              <a:buChar char="●"/>
            </a:pPr>
            <a:r>
              <a:rPr lang="en-GB"/>
              <a:t>Developers using software that is vulnerable to buffer overflow can be affected, especially if that individual is targeted for personal information.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What it impacts?</a:t>
            </a:r>
            <a:endParaRPr b="1"/>
          </a:p>
        </p:txBody>
      </p:sp>
      <p:sp>
        <p:nvSpPr>
          <p:cNvPr id="80" name="Google Shape;80;p17"/>
          <p:cNvSpPr txBox="1">
            <a:spLocks noGrp="1"/>
          </p:cNvSpPr>
          <p:nvPr>
            <p:ph type="body" idx="1"/>
          </p:nvPr>
        </p:nvSpPr>
        <p:spPr>
          <a:xfrm>
            <a:off x="311700" y="12496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GB"/>
              <a:t>Applications using C and C++:</a:t>
            </a:r>
            <a:endParaRPr/>
          </a:p>
          <a:p>
            <a:pPr marL="457200" lvl="0" indent="-342900" algn="l" rtl="0">
              <a:spcBef>
                <a:spcPts val="1200"/>
              </a:spcBef>
              <a:spcAft>
                <a:spcPts val="0"/>
              </a:spcAft>
              <a:buSzPts val="1800"/>
              <a:buChar char="●"/>
            </a:pPr>
            <a:r>
              <a:rPr lang="en-GB"/>
              <a:t>Languages such as C and C++ have direct memory access which allows us to directly manipulate memory which provides memory related vulnerabilities. If we allocate a fixed size buffer and we don't properly verify the user input based on the buffer size, buffer overflow can easily occur. </a:t>
            </a:r>
            <a:endParaRPr/>
          </a:p>
          <a:p>
            <a:pPr marL="0" lvl="0" indent="0" algn="l" rtl="0">
              <a:spcBef>
                <a:spcPts val="1200"/>
              </a:spcBef>
              <a:spcAft>
                <a:spcPts val="0"/>
              </a:spcAft>
              <a:buNone/>
            </a:pPr>
            <a:endParaRPr/>
          </a:p>
          <a:p>
            <a:pPr marL="0" lvl="0" indent="0" algn="l" rtl="0">
              <a:spcBef>
                <a:spcPts val="1200"/>
              </a:spcBef>
              <a:spcAft>
                <a:spcPts val="0"/>
              </a:spcAft>
              <a:buNone/>
            </a:pPr>
            <a:r>
              <a:rPr lang="en-GB"/>
              <a:t>Operating Systems:</a:t>
            </a:r>
            <a:endParaRPr/>
          </a:p>
          <a:p>
            <a:pPr marL="457200" lvl="0" indent="-342900" algn="l" rtl="0">
              <a:spcBef>
                <a:spcPts val="1200"/>
              </a:spcBef>
              <a:spcAft>
                <a:spcPts val="0"/>
              </a:spcAft>
              <a:buSzPts val="1800"/>
              <a:buChar char="●"/>
            </a:pPr>
            <a:r>
              <a:rPr lang="en-GB"/>
              <a:t>The vulnerability exists in OS kernel which is the core of the operating system, it can lead to system crashes and/or remote code execution with root or admin access. </a:t>
            </a:r>
            <a:endParaRPr/>
          </a:p>
        </p:txBody>
      </p:sp>
      <p:pic>
        <p:nvPicPr>
          <p:cNvPr id="81" name="Google Shape;81;p17"/>
          <p:cNvPicPr preferRelativeResize="0"/>
          <p:nvPr/>
        </p:nvPicPr>
        <p:blipFill>
          <a:blip r:embed="rId3">
            <a:alphaModFix/>
          </a:blip>
          <a:stretch>
            <a:fillRect/>
          </a:stretch>
        </p:blipFill>
        <p:spPr>
          <a:xfrm>
            <a:off x="3251550" y="203475"/>
            <a:ext cx="2198401" cy="911375"/>
          </a:xfrm>
          <a:prstGeom prst="rect">
            <a:avLst/>
          </a:prstGeom>
          <a:noFill/>
          <a:ln>
            <a:noFill/>
          </a:ln>
        </p:spPr>
      </p:pic>
      <p:pic>
        <p:nvPicPr>
          <p:cNvPr id="82" name="Google Shape;82;p17"/>
          <p:cNvPicPr preferRelativeResize="0"/>
          <p:nvPr/>
        </p:nvPicPr>
        <p:blipFill>
          <a:blip r:embed="rId4">
            <a:alphaModFix/>
          </a:blip>
          <a:stretch>
            <a:fillRect/>
          </a:stretch>
        </p:blipFill>
        <p:spPr>
          <a:xfrm>
            <a:off x="6711600" y="101375"/>
            <a:ext cx="1966599" cy="15519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Consequences for organizations/individuals</a:t>
            </a:r>
            <a:endParaRPr b="1"/>
          </a:p>
        </p:txBody>
      </p:sp>
      <p:sp>
        <p:nvSpPr>
          <p:cNvPr id="88" name="Google Shape;88;p18"/>
          <p:cNvSpPr txBox="1">
            <a:spLocks noGrp="1"/>
          </p:cNvSpPr>
          <p:nvPr>
            <p:ph type="body" idx="1"/>
          </p:nvPr>
        </p:nvSpPr>
        <p:spPr>
          <a:xfrm>
            <a:off x="151200" y="1177800"/>
            <a:ext cx="5006400" cy="34164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b="1"/>
              <a:t>	</a:t>
            </a:r>
            <a:r>
              <a:rPr lang="en-GB" sz="5315" b="1"/>
              <a:t>Organizations:</a:t>
            </a:r>
            <a:endParaRPr sz="5315" b="1"/>
          </a:p>
          <a:p>
            <a:pPr marL="457200" lvl="0" indent="-312981" algn="l" rtl="0">
              <a:spcBef>
                <a:spcPts val="1200"/>
              </a:spcBef>
              <a:spcAft>
                <a:spcPts val="0"/>
              </a:spcAft>
              <a:buSzPct val="100000"/>
              <a:buChar char="●"/>
            </a:pPr>
            <a:r>
              <a:rPr lang="en-GB" sz="5315"/>
              <a:t>Data breaches- unauthorized access to customer data and financial data</a:t>
            </a:r>
            <a:endParaRPr sz="5315"/>
          </a:p>
          <a:p>
            <a:pPr marL="457200" lvl="0" indent="-312981" algn="l" rtl="0">
              <a:spcBef>
                <a:spcPts val="0"/>
              </a:spcBef>
              <a:spcAft>
                <a:spcPts val="0"/>
              </a:spcAft>
              <a:buSzPct val="100000"/>
              <a:buChar char="●"/>
            </a:pPr>
            <a:r>
              <a:rPr lang="en-GB" sz="5315"/>
              <a:t>Financial Loss</a:t>
            </a:r>
            <a:endParaRPr sz="5315"/>
          </a:p>
          <a:p>
            <a:pPr marL="457200" lvl="0" indent="-312981" algn="l" rtl="0">
              <a:spcBef>
                <a:spcPts val="0"/>
              </a:spcBef>
              <a:spcAft>
                <a:spcPts val="0"/>
              </a:spcAft>
              <a:buSzPct val="100000"/>
              <a:buChar char="●"/>
            </a:pPr>
            <a:r>
              <a:rPr lang="en-GB" sz="5315"/>
              <a:t>Business Disruption - lead to system downtime due to crashed systems</a:t>
            </a:r>
            <a:endParaRPr sz="5315"/>
          </a:p>
          <a:p>
            <a:pPr marL="457200" lvl="0" indent="-312981" algn="l" rtl="0">
              <a:spcBef>
                <a:spcPts val="0"/>
              </a:spcBef>
              <a:spcAft>
                <a:spcPts val="0"/>
              </a:spcAft>
              <a:buSzPct val="100000"/>
              <a:buChar char="●"/>
            </a:pPr>
            <a:r>
              <a:rPr lang="en-GB" sz="5315"/>
              <a:t>Damage to Reputation- Cause lack of credibility since company is vulnerable</a:t>
            </a:r>
            <a:endParaRPr sz="5315"/>
          </a:p>
          <a:p>
            <a:pPr marL="0" lvl="0" indent="0" algn="l" rtl="0">
              <a:spcBef>
                <a:spcPts val="1200"/>
              </a:spcBef>
              <a:spcAft>
                <a:spcPts val="0"/>
              </a:spcAft>
              <a:buNone/>
            </a:pPr>
            <a:r>
              <a:rPr lang="en-GB" sz="5315" b="1"/>
              <a:t> 	Individuals:</a:t>
            </a:r>
            <a:endParaRPr sz="5315" b="1"/>
          </a:p>
          <a:p>
            <a:pPr marL="457200" lvl="0" indent="-312981" algn="l" rtl="0">
              <a:spcBef>
                <a:spcPts val="1200"/>
              </a:spcBef>
              <a:spcAft>
                <a:spcPts val="0"/>
              </a:spcAft>
              <a:buSzPct val="100000"/>
              <a:buChar char="●"/>
            </a:pPr>
            <a:r>
              <a:rPr lang="en-GB" sz="5315"/>
              <a:t>Identity theft- exposed details like social security, address,etce</a:t>
            </a:r>
            <a:endParaRPr sz="5315"/>
          </a:p>
          <a:p>
            <a:pPr marL="457200" lvl="0" indent="-312981" algn="l" rtl="0">
              <a:spcBef>
                <a:spcPts val="0"/>
              </a:spcBef>
              <a:spcAft>
                <a:spcPts val="0"/>
              </a:spcAft>
              <a:buSzPct val="100000"/>
              <a:buChar char="●"/>
            </a:pPr>
            <a:r>
              <a:rPr lang="en-GB" sz="5315"/>
              <a:t>Financial fraud- could gain information to open fraudulent accounts.</a:t>
            </a:r>
            <a:endParaRPr sz="5315"/>
          </a:p>
          <a:p>
            <a:pPr marL="457200" lvl="0" indent="-312981" algn="l" rtl="0">
              <a:spcBef>
                <a:spcPts val="0"/>
              </a:spcBef>
              <a:spcAft>
                <a:spcPts val="0"/>
              </a:spcAft>
              <a:buSzPct val="100000"/>
              <a:buChar char="●"/>
            </a:pPr>
            <a:r>
              <a:rPr lang="en-GB" sz="5315"/>
              <a:t>Malware installed- attacker can install malware like keylogger, botnets, ransomware. </a:t>
            </a:r>
            <a:endParaRPr sz="5315"/>
          </a:p>
        </p:txBody>
      </p:sp>
      <p:pic>
        <p:nvPicPr>
          <p:cNvPr id="89" name="Google Shape;89;p18"/>
          <p:cNvPicPr preferRelativeResize="0"/>
          <p:nvPr/>
        </p:nvPicPr>
        <p:blipFill>
          <a:blip r:embed="rId3">
            <a:alphaModFix/>
          </a:blip>
          <a:stretch>
            <a:fillRect/>
          </a:stretch>
        </p:blipFill>
        <p:spPr>
          <a:xfrm>
            <a:off x="5516450" y="3497530"/>
            <a:ext cx="2832775" cy="1272825"/>
          </a:xfrm>
          <a:prstGeom prst="rect">
            <a:avLst/>
          </a:prstGeom>
          <a:noFill/>
          <a:ln>
            <a:noFill/>
          </a:ln>
        </p:spPr>
      </p:pic>
      <p:pic>
        <p:nvPicPr>
          <p:cNvPr id="90" name="Google Shape;90;p18"/>
          <p:cNvPicPr preferRelativeResize="0"/>
          <p:nvPr/>
        </p:nvPicPr>
        <p:blipFill>
          <a:blip r:embed="rId4">
            <a:alphaModFix/>
          </a:blip>
          <a:stretch>
            <a:fillRect/>
          </a:stretch>
        </p:blipFill>
        <p:spPr>
          <a:xfrm>
            <a:off x="6079500" y="1147700"/>
            <a:ext cx="2106168" cy="218247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Why does buffer overflow exist?</a:t>
            </a:r>
            <a:endParaRPr b="1"/>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Improper boundary checks and improper input from user:</a:t>
            </a:r>
            <a:endParaRPr/>
          </a:p>
          <a:p>
            <a:pPr marL="457200" lvl="0" indent="-342900" algn="l" rtl="0">
              <a:spcBef>
                <a:spcPts val="1200"/>
              </a:spcBef>
              <a:spcAft>
                <a:spcPts val="0"/>
              </a:spcAft>
              <a:buSzPts val="1800"/>
              <a:buChar char="●"/>
            </a:pPr>
            <a:r>
              <a:rPr lang="en-GB"/>
              <a:t>Programs that deal with buffers(strings or arrays) that fail to check the input size falls within the buffers allocated size. The input data needs to be placed somewhere, so if the input exceeds the size, it causes overflows into other memory areas. </a:t>
            </a:r>
            <a:endParaRPr/>
          </a:p>
          <a:p>
            <a:pPr marL="457200" lvl="0" indent="-342900" algn="l" rtl="0">
              <a:spcBef>
                <a:spcPts val="0"/>
              </a:spcBef>
              <a:spcAft>
                <a:spcPts val="0"/>
              </a:spcAft>
              <a:buSzPts val="1800"/>
              <a:buChar char="●"/>
            </a:pPr>
            <a:r>
              <a:rPr lang="en-GB"/>
              <a:t>Buffer overflow can exist in stack based overflow (which we will demo), heap based, and string based. </a:t>
            </a:r>
            <a:endParaRPr/>
          </a:p>
          <a:p>
            <a:pPr marL="457200" lvl="0" indent="-342900" algn="l" rtl="0">
              <a:spcBef>
                <a:spcPts val="0"/>
              </a:spcBef>
              <a:spcAft>
                <a:spcPts val="0"/>
              </a:spcAft>
              <a:buSzPts val="1800"/>
              <a:buChar char="●"/>
            </a:pPr>
            <a:r>
              <a:rPr lang="en-GB"/>
              <a:t>Input that doesn't follow the type of the expected input or malicious input can cause overflow so conditions need to be set in place.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Countermeasures against buffer overflow attack</a:t>
            </a:r>
            <a:endParaRPr b="1"/>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AutoNum type="arabicPeriod"/>
            </a:pPr>
            <a:r>
              <a:rPr lang="en-GB"/>
              <a:t>Bound check: It is important that conditions are set in place to check the users input before we write to its buffer. </a:t>
            </a:r>
            <a:endParaRPr/>
          </a:p>
          <a:p>
            <a:pPr marL="457200" lvl="0" indent="0" algn="l" rtl="0">
              <a:spcBef>
                <a:spcPts val="1200"/>
              </a:spcBef>
              <a:spcAft>
                <a:spcPts val="0"/>
              </a:spcAft>
              <a:buNone/>
            </a:pPr>
            <a:r>
              <a:rPr lang="en-GB"/>
              <a:t>Ex. Some functions are safer than others, like strncpy() ensures that no more than the specified number of chars are copied to the buffer, rather than using strcpy() which copies the entire string. </a:t>
            </a:r>
            <a:endParaRPr/>
          </a:p>
          <a:p>
            <a:pPr marL="457200" lvl="0" indent="-342900" algn="l" rtl="0">
              <a:spcBef>
                <a:spcPts val="1200"/>
              </a:spcBef>
              <a:spcAft>
                <a:spcPts val="0"/>
              </a:spcAft>
              <a:buSzPts val="1800"/>
              <a:buAutoNum type="arabicPeriod"/>
            </a:pPr>
            <a:r>
              <a:rPr lang="en-GB"/>
              <a:t>Use languages such as java or python since they manage memory automatically which prevents buffer overflow, whereas C and C++ is more vulnerable. </a:t>
            </a:r>
            <a:endParaRPr/>
          </a:p>
          <a:p>
            <a:pPr marL="457200" lvl="0" indent="-342900" algn="l" rtl="0">
              <a:spcBef>
                <a:spcPts val="0"/>
              </a:spcBef>
              <a:spcAft>
                <a:spcPts val="0"/>
              </a:spcAft>
              <a:buSzPts val="1800"/>
              <a:buAutoNum type="arabicPeriod"/>
            </a:pPr>
            <a:r>
              <a:rPr lang="en-GB"/>
              <a:t>Address space randomization: Makes it more difficult for attackers to predict memory location for areas such as stack, heap, etc.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6"/>
        <p:cNvGrpSpPr/>
        <p:nvPr/>
      </p:nvGrpSpPr>
      <p:grpSpPr>
        <a:xfrm>
          <a:off x="0" y="0"/>
          <a:ext cx="0" cy="0"/>
          <a:chOff x="0" y="0"/>
          <a:chExt cx="0" cy="0"/>
        </a:xfrm>
      </p:grpSpPr>
      <p:sp>
        <p:nvSpPr>
          <p:cNvPr id="107" name="Google Shape;107;p21"/>
          <p:cNvSpPr txBox="1">
            <a:spLocks noGrp="1"/>
          </p:cNvSpPr>
          <p:nvPr>
            <p:ph type="subTitle" idx="1"/>
          </p:nvPr>
        </p:nvSpPr>
        <p:spPr>
          <a:xfrm>
            <a:off x="2661525" y="140000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300" b="1">
                <a:solidFill>
                  <a:schemeClr val="dk1"/>
                </a:solidFill>
              </a:rPr>
              <a:t>Time for the </a:t>
            </a:r>
            <a:endParaRPr sz="4300" b="1">
              <a:solidFill>
                <a:schemeClr val="dk1"/>
              </a:solidFill>
            </a:endParaRPr>
          </a:p>
        </p:txBody>
      </p:sp>
      <p:sp>
        <p:nvSpPr>
          <p:cNvPr id="108" name="Google Shape;108;p21"/>
          <p:cNvSpPr txBox="1"/>
          <p:nvPr/>
        </p:nvSpPr>
        <p:spPr>
          <a:xfrm>
            <a:off x="3092950" y="3062975"/>
            <a:ext cx="3698700" cy="84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4300" b="1">
                <a:solidFill>
                  <a:schemeClr val="dk1"/>
                </a:solidFill>
              </a:rPr>
              <a:t>ATTACK</a:t>
            </a:r>
            <a:endParaRPr sz="4300" b="1">
              <a:solidFill>
                <a:schemeClr val="dk1"/>
              </a:solidFill>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738</Words>
  <Application>Microsoft Macintosh PowerPoint</Application>
  <PresentationFormat>On-screen Show (16:9)</PresentationFormat>
  <Paragraphs>52</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Dark</vt:lpstr>
      <vt:lpstr>PowerPoint Presentation</vt:lpstr>
      <vt:lpstr>Security Risk (Remote code execution) </vt:lpstr>
      <vt:lpstr>What is Buffer Overflow?</vt:lpstr>
      <vt:lpstr>Who does this attack Impact?</vt:lpstr>
      <vt:lpstr>What it impacts?</vt:lpstr>
      <vt:lpstr>Consequences for organizations/individuals</vt:lpstr>
      <vt:lpstr>Why does buffer overflow exist?</vt:lpstr>
      <vt:lpstr>Countermeasures against buffer overflow attack</vt:lpstr>
      <vt:lpstr>PowerPoint Presentation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Stuti Parmar</cp:lastModifiedBy>
  <cp:revision>1</cp:revision>
  <dcterms:modified xsi:type="dcterms:W3CDTF">2025-01-23T21:34:27Z</dcterms:modified>
</cp:coreProperties>
</file>