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pos="5701">
          <p15:clr>
            <a:srgbClr val="9AA0A6"/>
          </p15:clr>
        </p15:guide>
        <p15:guide id="4">
          <p15:clr>
            <a:srgbClr val="9AA0A6"/>
          </p15:clr>
        </p15:guide>
        <p15:guide id="5" pos="430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5701"/>
        <p:guide/>
        <p:guide pos="4307"/>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t>Original: </a:t>
            </a:r>
            <a:r>
              <a:rPr lang="en" sz="850"/>
              <a:t>The clients for this project,  Dr. Harneet Grewal and Dr. Angela Capuano, requested a virtual reality simulation of a realistic dental office, where the user can interact with various dental tools and complete numerous tasks. The goal was to make the user fully situated in the dental environment before their checkup. Faculty mentor Dr. David Chesney set up the timeline for us to release the α, β, Ω products, as well as the release of documentation for the project.ori</a:t>
            </a:r>
            <a:endParaRPr sz="850"/>
          </a:p>
          <a:p>
            <a:pPr indent="0" lvl="0" marL="0" rtl="0" algn="l">
              <a:spcBef>
                <a:spcPts val="0"/>
              </a:spcBef>
              <a:spcAft>
                <a:spcPts val="0"/>
              </a:spcAft>
              <a:buClr>
                <a:schemeClr val="dk1"/>
              </a:buClr>
              <a:buSzPts val="1100"/>
              <a:buFont typeface="Arial"/>
              <a:buNone/>
            </a:pPr>
            <a:r>
              <a:t/>
            </a:r>
            <a:endParaRPr sz="85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53" name="Shape 53"/>
        <p:cNvGrpSpPr/>
        <p:nvPr/>
      </p:nvGrpSpPr>
      <p:grpSpPr>
        <a:xfrm>
          <a:off x="0" y="0"/>
          <a:ext cx="0" cy="0"/>
          <a:chOff x="0" y="0"/>
          <a:chExt cx="0" cy="0"/>
        </a:xfrm>
      </p:grpSpPr>
      <p:sp>
        <p:nvSpPr>
          <p:cNvPr id="54" name="Google Shape;54;p13"/>
          <p:cNvSpPr/>
          <p:nvPr/>
        </p:nvSpPr>
        <p:spPr>
          <a:xfrm>
            <a:off x="0" y="6125"/>
            <a:ext cx="9144000" cy="10299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0" y="-24042"/>
            <a:ext cx="8520600" cy="1029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rgbClr val="FFFFFF"/>
                </a:solidFill>
              </a:rPr>
              <a:t>Day At The Dentist</a:t>
            </a:r>
            <a:endParaRPr b="1" sz="2400">
              <a:solidFill>
                <a:srgbClr val="FFFFFF"/>
              </a:solidFill>
            </a:endParaRPr>
          </a:p>
          <a:p>
            <a:pPr indent="0" lvl="0" marL="0" rtl="0" algn="ctr">
              <a:lnSpc>
                <a:spcPct val="115000"/>
              </a:lnSpc>
              <a:spcBef>
                <a:spcPts val="0"/>
              </a:spcBef>
              <a:spcAft>
                <a:spcPts val="0"/>
              </a:spcAft>
              <a:buNone/>
            </a:pPr>
            <a:r>
              <a:rPr lang="en" sz="1000">
                <a:solidFill>
                  <a:srgbClr val="FFFFFF"/>
                </a:solidFill>
              </a:rPr>
              <a:t>Students: Khalil Crawford, Seungyoun Lee, Ritsuma Inaba, Jacob Sturgis</a:t>
            </a:r>
            <a:endParaRPr sz="1000">
              <a:solidFill>
                <a:srgbClr val="FFFFFF"/>
              </a:solidFill>
            </a:endParaRPr>
          </a:p>
          <a:p>
            <a:pPr indent="0" lvl="0" marL="0" rtl="0" algn="ctr">
              <a:lnSpc>
                <a:spcPct val="115000"/>
              </a:lnSpc>
              <a:spcBef>
                <a:spcPts val="0"/>
              </a:spcBef>
              <a:spcAft>
                <a:spcPts val="0"/>
              </a:spcAft>
              <a:buNone/>
            </a:pPr>
            <a:r>
              <a:rPr lang="en" sz="1000">
                <a:solidFill>
                  <a:srgbClr val="FFFFFF"/>
                </a:solidFill>
              </a:rPr>
              <a:t>Faculty Mentor: Dr. David Chesney</a:t>
            </a:r>
            <a:endParaRPr sz="1000">
              <a:solidFill>
                <a:srgbClr val="FFFFFF"/>
              </a:solidFill>
            </a:endParaRPr>
          </a:p>
        </p:txBody>
      </p:sp>
      <p:pic>
        <p:nvPicPr>
          <p:cNvPr id="56" name="Google Shape;56;p13"/>
          <p:cNvPicPr preferRelativeResize="0"/>
          <p:nvPr/>
        </p:nvPicPr>
        <p:blipFill>
          <a:blip r:embed="rId3">
            <a:alphaModFix/>
          </a:blip>
          <a:stretch>
            <a:fillRect/>
          </a:stretch>
        </p:blipFill>
        <p:spPr>
          <a:xfrm>
            <a:off x="2036313" y="1483047"/>
            <a:ext cx="1166899" cy="1966244"/>
          </a:xfrm>
          <a:prstGeom prst="rect">
            <a:avLst/>
          </a:prstGeom>
          <a:noFill/>
          <a:ln>
            <a:noFill/>
          </a:ln>
        </p:spPr>
      </p:pic>
      <p:pic>
        <p:nvPicPr>
          <p:cNvPr id="57" name="Google Shape;57;p13"/>
          <p:cNvPicPr preferRelativeResize="0"/>
          <p:nvPr/>
        </p:nvPicPr>
        <p:blipFill>
          <a:blip r:embed="rId4">
            <a:alphaModFix/>
          </a:blip>
          <a:stretch>
            <a:fillRect/>
          </a:stretch>
        </p:blipFill>
        <p:spPr>
          <a:xfrm>
            <a:off x="3341525" y="1483058"/>
            <a:ext cx="1166899" cy="1966199"/>
          </a:xfrm>
          <a:prstGeom prst="rect">
            <a:avLst/>
          </a:prstGeom>
          <a:noFill/>
          <a:ln>
            <a:noFill/>
          </a:ln>
        </p:spPr>
      </p:pic>
      <p:pic>
        <p:nvPicPr>
          <p:cNvPr id="58" name="Google Shape;58;p13"/>
          <p:cNvPicPr preferRelativeResize="0"/>
          <p:nvPr/>
        </p:nvPicPr>
        <p:blipFill>
          <a:blip r:embed="rId5">
            <a:alphaModFix/>
          </a:blip>
          <a:stretch>
            <a:fillRect/>
          </a:stretch>
        </p:blipFill>
        <p:spPr>
          <a:xfrm>
            <a:off x="5931563" y="1483025"/>
            <a:ext cx="1166899" cy="1966233"/>
          </a:xfrm>
          <a:prstGeom prst="rect">
            <a:avLst/>
          </a:prstGeom>
          <a:noFill/>
          <a:ln>
            <a:noFill/>
          </a:ln>
        </p:spPr>
      </p:pic>
      <p:sp>
        <p:nvSpPr>
          <p:cNvPr id="59" name="Google Shape;59;p13"/>
          <p:cNvSpPr txBox="1"/>
          <p:nvPr/>
        </p:nvSpPr>
        <p:spPr>
          <a:xfrm>
            <a:off x="3103238" y="1082058"/>
            <a:ext cx="2936100" cy="4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In-Game-Photos</a:t>
            </a:r>
            <a:endParaRPr b="1" u="sng">
              <a:solidFill>
                <a:srgbClr val="FFFFFF"/>
              </a:solidFill>
            </a:endParaRPr>
          </a:p>
        </p:txBody>
      </p:sp>
      <p:sp>
        <p:nvSpPr>
          <p:cNvPr id="60" name="Google Shape;60;p13"/>
          <p:cNvSpPr txBox="1"/>
          <p:nvPr/>
        </p:nvSpPr>
        <p:spPr>
          <a:xfrm>
            <a:off x="3030750" y="3923763"/>
            <a:ext cx="3042300" cy="3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Typical Use Case/Process Flow</a:t>
            </a:r>
            <a:endParaRPr b="1" u="sng">
              <a:solidFill>
                <a:srgbClr val="FFFFFF"/>
              </a:solidFill>
            </a:endParaRPr>
          </a:p>
        </p:txBody>
      </p:sp>
      <p:pic>
        <p:nvPicPr>
          <p:cNvPr id="61" name="Google Shape;61;p13"/>
          <p:cNvPicPr preferRelativeResize="0"/>
          <p:nvPr/>
        </p:nvPicPr>
        <p:blipFill>
          <a:blip r:embed="rId6">
            <a:alphaModFix/>
          </a:blip>
          <a:stretch>
            <a:fillRect/>
          </a:stretch>
        </p:blipFill>
        <p:spPr>
          <a:xfrm>
            <a:off x="4643425" y="1483042"/>
            <a:ext cx="1166900" cy="1966233"/>
          </a:xfrm>
          <a:prstGeom prst="rect">
            <a:avLst/>
          </a:prstGeom>
          <a:noFill/>
          <a:ln>
            <a:noFill/>
          </a:ln>
        </p:spPr>
      </p:pic>
      <p:sp>
        <p:nvSpPr>
          <p:cNvPr id="62" name="Google Shape;62;p13"/>
          <p:cNvSpPr txBox="1"/>
          <p:nvPr/>
        </p:nvSpPr>
        <p:spPr>
          <a:xfrm>
            <a:off x="2178163" y="3439917"/>
            <a:ext cx="1035600" cy="2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FFFFFF"/>
                </a:solidFill>
              </a:rPr>
              <a:t>Dental Area</a:t>
            </a:r>
            <a:endParaRPr b="1" i="1" sz="1000">
              <a:solidFill>
                <a:srgbClr val="FFFFFF"/>
              </a:solidFill>
            </a:endParaRPr>
          </a:p>
        </p:txBody>
      </p:sp>
      <p:sp>
        <p:nvSpPr>
          <p:cNvPr id="63" name="Google Shape;63;p13"/>
          <p:cNvSpPr txBox="1"/>
          <p:nvPr/>
        </p:nvSpPr>
        <p:spPr>
          <a:xfrm>
            <a:off x="3207075" y="3439892"/>
            <a:ext cx="14517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solidFill>
                  <a:srgbClr val="FFFFFF"/>
                </a:solidFill>
              </a:rPr>
              <a:t>Targets Users Should Teleport To</a:t>
            </a:r>
            <a:endParaRPr b="1" i="1" sz="1000">
              <a:solidFill>
                <a:srgbClr val="FFFFFF"/>
              </a:solidFill>
            </a:endParaRPr>
          </a:p>
        </p:txBody>
      </p:sp>
      <p:sp>
        <p:nvSpPr>
          <p:cNvPr id="64" name="Google Shape;64;p13"/>
          <p:cNvSpPr txBox="1"/>
          <p:nvPr/>
        </p:nvSpPr>
        <p:spPr>
          <a:xfrm>
            <a:off x="4683625" y="3439892"/>
            <a:ext cx="10356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solidFill>
                  <a:srgbClr val="FFFFFF"/>
                </a:solidFill>
              </a:rPr>
              <a:t>Directions For Users</a:t>
            </a:r>
            <a:endParaRPr b="1" i="1" sz="1000">
              <a:solidFill>
                <a:srgbClr val="FFFFFF"/>
              </a:solidFill>
            </a:endParaRPr>
          </a:p>
        </p:txBody>
      </p:sp>
      <p:sp>
        <p:nvSpPr>
          <p:cNvPr id="65" name="Google Shape;65;p13"/>
          <p:cNvSpPr txBox="1"/>
          <p:nvPr/>
        </p:nvSpPr>
        <p:spPr>
          <a:xfrm>
            <a:off x="5858763" y="3439917"/>
            <a:ext cx="13125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solidFill>
                  <a:srgbClr val="FFFFFF"/>
                </a:solidFill>
              </a:rPr>
              <a:t>User Can Grab Objects</a:t>
            </a:r>
            <a:endParaRPr b="1" i="1" sz="1000">
              <a:solidFill>
                <a:srgbClr val="FFFFFF"/>
              </a:solidFill>
            </a:endParaRPr>
          </a:p>
        </p:txBody>
      </p:sp>
      <p:sp>
        <p:nvSpPr>
          <p:cNvPr id="66" name="Google Shape;66;p13"/>
          <p:cNvSpPr txBox="1"/>
          <p:nvPr/>
        </p:nvSpPr>
        <p:spPr>
          <a:xfrm>
            <a:off x="123615" y="1375673"/>
            <a:ext cx="1799100" cy="23757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u="sng">
              <a:solidFill>
                <a:srgbClr val="FFFFFF"/>
              </a:solidFill>
            </a:endParaRPr>
          </a:p>
          <a:p>
            <a:pPr indent="0" lvl="0" marL="0" rtl="0" algn="l">
              <a:spcBef>
                <a:spcPts val="0"/>
              </a:spcBef>
              <a:spcAft>
                <a:spcPts val="0"/>
              </a:spcAft>
              <a:buNone/>
            </a:pPr>
            <a:r>
              <a:t/>
            </a:r>
            <a:endParaRPr sz="900" u="sng">
              <a:solidFill>
                <a:srgbClr val="FFFFFF"/>
              </a:solidFill>
            </a:endParaRPr>
          </a:p>
          <a:p>
            <a:pPr indent="0" lvl="0" marL="0" rtl="0" algn="l">
              <a:spcBef>
                <a:spcPts val="0"/>
              </a:spcBef>
              <a:spcAft>
                <a:spcPts val="0"/>
              </a:spcAft>
              <a:buNone/>
            </a:pPr>
            <a:r>
              <a:rPr lang="en" sz="900">
                <a:solidFill>
                  <a:srgbClr val="FFFFFF"/>
                </a:solidFill>
              </a:rPr>
              <a:t>Children with autism spectrum disorder (ASD) have a difficult time adjusting to different environments out of their regular routines. One such environment are dental offices, where children on average have appointments twice a year. Children with ASD spend a great amount of time fully adjusting to the dental office, significantly making appointments longer.</a:t>
            </a:r>
            <a:endParaRPr sz="900">
              <a:solidFill>
                <a:srgbClr val="FFFFFF"/>
              </a:solidFill>
            </a:endParaRPr>
          </a:p>
        </p:txBody>
      </p:sp>
      <p:sp>
        <p:nvSpPr>
          <p:cNvPr id="67" name="Google Shape;67;p13"/>
          <p:cNvSpPr txBox="1"/>
          <p:nvPr/>
        </p:nvSpPr>
        <p:spPr>
          <a:xfrm>
            <a:off x="298099" y="1375662"/>
            <a:ext cx="1408500" cy="41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Background</a:t>
            </a:r>
            <a:endParaRPr b="1" u="sng">
              <a:solidFill>
                <a:srgbClr val="FFFFFF"/>
              </a:solidFill>
            </a:endParaRPr>
          </a:p>
        </p:txBody>
      </p:sp>
      <p:sp>
        <p:nvSpPr>
          <p:cNvPr id="68" name="Google Shape;68;p13"/>
          <p:cNvSpPr txBox="1"/>
          <p:nvPr/>
        </p:nvSpPr>
        <p:spPr>
          <a:xfrm>
            <a:off x="89475" y="4007350"/>
            <a:ext cx="1854300" cy="27024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u="sng">
              <a:solidFill>
                <a:srgbClr val="FFFFFF"/>
              </a:solidFill>
            </a:endParaRPr>
          </a:p>
          <a:p>
            <a:pPr indent="0" lvl="0" marL="0" rtl="0" algn="l">
              <a:spcBef>
                <a:spcPts val="0"/>
              </a:spcBef>
              <a:spcAft>
                <a:spcPts val="0"/>
              </a:spcAft>
              <a:buNone/>
            </a:pPr>
            <a:r>
              <a:t/>
            </a:r>
            <a:endParaRPr sz="850">
              <a:solidFill>
                <a:srgbClr val="FFFFFF"/>
              </a:solidFill>
            </a:endParaRPr>
          </a:p>
          <a:p>
            <a:pPr indent="0" lvl="0" marL="0" rtl="0" algn="l">
              <a:spcBef>
                <a:spcPts val="0"/>
              </a:spcBef>
              <a:spcAft>
                <a:spcPts val="0"/>
              </a:spcAft>
              <a:buNone/>
            </a:pPr>
            <a:r>
              <a:t/>
            </a:r>
            <a:endParaRPr sz="850">
              <a:solidFill>
                <a:srgbClr val="FFFFFF"/>
              </a:solidFill>
            </a:endParaRPr>
          </a:p>
          <a:p>
            <a:pPr indent="0" lvl="0" marL="0" rtl="0" algn="l">
              <a:spcBef>
                <a:spcPts val="0"/>
              </a:spcBef>
              <a:spcAft>
                <a:spcPts val="0"/>
              </a:spcAft>
              <a:buNone/>
            </a:pPr>
            <a:r>
              <a:rPr b="1" lang="en" sz="900">
                <a:solidFill>
                  <a:srgbClr val="FFFFFF"/>
                </a:solidFill>
              </a:rPr>
              <a:t>Clients:</a:t>
            </a:r>
            <a:r>
              <a:rPr lang="en" sz="900">
                <a:solidFill>
                  <a:srgbClr val="FFFFFF"/>
                </a:solidFill>
              </a:rPr>
              <a:t> Dr. Harneet Grewal and Dr. Angela Capuano</a:t>
            </a:r>
            <a:endParaRPr sz="900">
              <a:solidFill>
                <a:srgbClr val="FFFFFF"/>
              </a:solidFill>
            </a:endParaRPr>
          </a:p>
          <a:p>
            <a:pPr indent="0" lvl="0" marL="0" rtl="0" algn="l">
              <a:spcBef>
                <a:spcPts val="0"/>
              </a:spcBef>
              <a:spcAft>
                <a:spcPts val="0"/>
              </a:spcAft>
              <a:buNone/>
            </a:pPr>
            <a:r>
              <a:rPr b="1" lang="en" sz="900">
                <a:solidFill>
                  <a:srgbClr val="FFFFFF"/>
                </a:solidFill>
              </a:rPr>
              <a:t>Faculty Mentor:</a:t>
            </a:r>
            <a:r>
              <a:rPr lang="en" sz="900">
                <a:solidFill>
                  <a:srgbClr val="FFFFFF"/>
                </a:solidFill>
              </a:rPr>
              <a:t> Dr. D. Chesney </a:t>
            </a:r>
            <a:endParaRPr sz="900">
              <a:solidFill>
                <a:srgbClr val="FFFFFF"/>
              </a:solidFill>
            </a:endParaRPr>
          </a:p>
          <a:p>
            <a:pPr indent="0" lvl="0" marL="0" rtl="0" algn="l">
              <a:spcBef>
                <a:spcPts val="0"/>
              </a:spcBef>
              <a:spcAft>
                <a:spcPts val="0"/>
              </a:spcAft>
              <a:buClr>
                <a:schemeClr val="dk1"/>
              </a:buClr>
              <a:buSzPts val="1100"/>
              <a:buFont typeface="Arial"/>
              <a:buNone/>
            </a:pPr>
            <a:r>
              <a:rPr b="1" lang="en" sz="900">
                <a:solidFill>
                  <a:srgbClr val="FFFFFF"/>
                </a:solidFill>
              </a:rPr>
              <a:t>Requirements:</a:t>
            </a:r>
            <a:endParaRPr b="1" sz="900">
              <a:solidFill>
                <a:srgbClr val="FFFFFF"/>
              </a:solidFill>
            </a:endParaRPr>
          </a:p>
          <a:p>
            <a:pPr indent="0" lvl="0" marL="0" rtl="0" algn="l">
              <a:spcBef>
                <a:spcPts val="0"/>
              </a:spcBef>
              <a:spcAft>
                <a:spcPts val="0"/>
              </a:spcAft>
              <a:buClr>
                <a:schemeClr val="dk1"/>
              </a:buClr>
              <a:buSzPts val="1100"/>
              <a:buFont typeface="Arial"/>
              <a:buNone/>
            </a:pPr>
            <a:r>
              <a:rPr lang="en" sz="900">
                <a:solidFill>
                  <a:srgbClr val="FFFFFF"/>
                </a:solidFill>
              </a:rPr>
              <a:t>- Virtual reality simulation of a realistic dental office</a:t>
            </a:r>
            <a:endParaRPr sz="900">
              <a:solidFill>
                <a:srgbClr val="FFFFFF"/>
              </a:solidFill>
            </a:endParaRPr>
          </a:p>
          <a:p>
            <a:pPr indent="0" lvl="0" marL="0" rtl="0" algn="l">
              <a:spcBef>
                <a:spcPts val="0"/>
              </a:spcBef>
              <a:spcAft>
                <a:spcPts val="0"/>
              </a:spcAft>
              <a:buClr>
                <a:schemeClr val="dk1"/>
              </a:buClr>
              <a:buSzPts val="1100"/>
              <a:buFont typeface="Arial"/>
              <a:buNone/>
            </a:pPr>
            <a:r>
              <a:rPr lang="en" sz="900">
                <a:solidFill>
                  <a:srgbClr val="FFFFFF"/>
                </a:solidFill>
              </a:rPr>
              <a:t>- User can interact with dental tools and complete tasks</a:t>
            </a:r>
            <a:endParaRPr sz="900">
              <a:solidFill>
                <a:srgbClr val="FFFFFF"/>
              </a:solidFill>
            </a:endParaRPr>
          </a:p>
          <a:p>
            <a:pPr indent="0" lvl="0" marL="0" rtl="0" algn="l">
              <a:spcBef>
                <a:spcPts val="0"/>
              </a:spcBef>
              <a:spcAft>
                <a:spcPts val="0"/>
              </a:spcAft>
              <a:buClr>
                <a:schemeClr val="dk1"/>
              </a:buClr>
              <a:buSzPts val="1100"/>
              <a:buFont typeface="Arial"/>
              <a:buNone/>
            </a:pPr>
            <a:r>
              <a:rPr lang="en" sz="900">
                <a:solidFill>
                  <a:srgbClr val="FFFFFF"/>
                </a:solidFill>
              </a:rPr>
              <a:t>- Project is released during three sprints: the α, β, Ω</a:t>
            </a:r>
            <a:endParaRPr sz="900">
              <a:solidFill>
                <a:srgbClr val="FFFFFF"/>
              </a:solidFill>
            </a:endParaRPr>
          </a:p>
          <a:p>
            <a:pPr indent="0" lvl="0" marL="0" rtl="0" algn="l">
              <a:spcBef>
                <a:spcPts val="0"/>
              </a:spcBef>
              <a:spcAft>
                <a:spcPts val="0"/>
              </a:spcAft>
              <a:buClr>
                <a:schemeClr val="dk1"/>
              </a:buClr>
              <a:buSzPts val="1100"/>
              <a:buFont typeface="Arial"/>
              <a:buNone/>
            </a:pPr>
            <a:r>
              <a:rPr b="1" lang="en" sz="900">
                <a:solidFill>
                  <a:srgbClr val="FFFFFF"/>
                </a:solidFill>
              </a:rPr>
              <a:t>Goals</a:t>
            </a:r>
            <a:r>
              <a:rPr lang="en" sz="900">
                <a:solidFill>
                  <a:srgbClr val="FFFFFF"/>
                </a:solidFill>
              </a:rPr>
              <a:t>:</a:t>
            </a:r>
            <a:endParaRPr sz="900">
              <a:solidFill>
                <a:srgbClr val="FFFFFF"/>
              </a:solidFill>
            </a:endParaRPr>
          </a:p>
          <a:p>
            <a:pPr indent="0" lvl="0" marL="0" rtl="0" algn="l">
              <a:spcBef>
                <a:spcPts val="0"/>
              </a:spcBef>
              <a:spcAft>
                <a:spcPts val="0"/>
              </a:spcAft>
              <a:buClr>
                <a:schemeClr val="dk1"/>
              </a:buClr>
              <a:buSzPts val="1100"/>
              <a:buFont typeface="Arial"/>
              <a:buNone/>
            </a:pPr>
            <a:r>
              <a:rPr lang="en" sz="900">
                <a:solidFill>
                  <a:srgbClr val="FFFFFF"/>
                </a:solidFill>
              </a:rPr>
              <a:t>- Make user fully situated in dental environment before checkup</a:t>
            </a:r>
            <a:endParaRPr sz="900">
              <a:solidFill>
                <a:srgbClr val="FFFFFF"/>
              </a:solidFill>
            </a:endParaRPr>
          </a:p>
          <a:p>
            <a:pPr indent="0" lvl="0" marL="0" rtl="0" algn="l">
              <a:spcBef>
                <a:spcPts val="0"/>
              </a:spcBef>
              <a:spcAft>
                <a:spcPts val="0"/>
              </a:spcAft>
              <a:buNone/>
            </a:pPr>
            <a:r>
              <a:t/>
            </a:r>
            <a:endParaRPr sz="850">
              <a:solidFill>
                <a:srgbClr val="FFFFFF"/>
              </a:solidFill>
            </a:endParaRPr>
          </a:p>
          <a:p>
            <a:pPr indent="0" lvl="0" marL="0" rtl="0" algn="ctr">
              <a:spcBef>
                <a:spcPts val="0"/>
              </a:spcBef>
              <a:spcAft>
                <a:spcPts val="0"/>
              </a:spcAft>
              <a:buNone/>
            </a:pPr>
            <a:r>
              <a:t/>
            </a:r>
            <a:endParaRPr u="sng">
              <a:solidFill>
                <a:srgbClr val="FFFFFF"/>
              </a:solidFill>
            </a:endParaRPr>
          </a:p>
          <a:p>
            <a:pPr indent="0" lvl="0" marL="0" rtl="0" algn="l">
              <a:spcBef>
                <a:spcPts val="0"/>
              </a:spcBef>
              <a:spcAft>
                <a:spcPts val="0"/>
              </a:spcAft>
              <a:buNone/>
            </a:pPr>
            <a:r>
              <a:t/>
            </a:r>
            <a:endParaRPr sz="900" u="sng">
              <a:solidFill>
                <a:srgbClr val="FFFFFF"/>
              </a:solidFill>
            </a:endParaRPr>
          </a:p>
        </p:txBody>
      </p:sp>
      <p:sp>
        <p:nvSpPr>
          <p:cNvPr id="69" name="Google Shape;69;p13"/>
          <p:cNvSpPr txBox="1"/>
          <p:nvPr/>
        </p:nvSpPr>
        <p:spPr>
          <a:xfrm>
            <a:off x="158925" y="3950125"/>
            <a:ext cx="1715400" cy="4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Client &amp; Sponsor Objectives</a:t>
            </a:r>
            <a:endParaRPr b="1" u="sng">
              <a:solidFill>
                <a:srgbClr val="FFFFFF"/>
              </a:solidFill>
            </a:endParaRPr>
          </a:p>
        </p:txBody>
      </p:sp>
      <p:sp>
        <p:nvSpPr>
          <p:cNvPr id="70" name="Google Shape;70;p13"/>
          <p:cNvSpPr txBox="1"/>
          <p:nvPr/>
        </p:nvSpPr>
        <p:spPr>
          <a:xfrm>
            <a:off x="7219725" y="1383350"/>
            <a:ext cx="1799100" cy="23532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u="sng">
              <a:solidFill>
                <a:srgbClr val="FFFFFF"/>
              </a:solidFill>
            </a:endParaRPr>
          </a:p>
          <a:p>
            <a:pPr indent="0" lvl="0" marL="0" rtl="0" algn="l">
              <a:spcBef>
                <a:spcPts val="0"/>
              </a:spcBef>
              <a:spcAft>
                <a:spcPts val="0"/>
              </a:spcAft>
              <a:buNone/>
            </a:pPr>
            <a:r>
              <a:t/>
            </a:r>
            <a:endParaRPr sz="900" u="sng">
              <a:solidFill>
                <a:srgbClr val="FFFFFF"/>
              </a:solidFill>
            </a:endParaRPr>
          </a:p>
          <a:p>
            <a:pPr indent="0" lvl="0" marL="0" rtl="0" algn="l">
              <a:spcBef>
                <a:spcPts val="0"/>
              </a:spcBef>
              <a:spcAft>
                <a:spcPts val="0"/>
              </a:spcAft>
              <a:buNone/>
            </a:pPr>
            <a:r>
              <a:rPr lang="en" sz="900">
                <a:solidFill>
                  <a:srgbClr val="FFFFFF"/>
                </a:solidFill>
              </a:rPr>
              <a:t>The environment and interactivity implemented in the project has been received well by our peers</a:t>
            </a:r>
            <a:endParaRPr sz="900">
              <a:solidFill>
                <a:srgbClr val="FFFFFF"/>
              </a:solidFill>
            </a:endParaRPr>
          </a:p>
          <a:p>
            <a:pPr indent="0" lvl="0" marL="0" rtl="0" algn="l">
              <a:spcBef>
                <a:spcPts val="0"/>
              </a:spcBef>
              <a:spcAft>
                <a:spcPts val="0"/>
              </a:spcAft>
              <a:buNone/>
            </a:pPr>
            <a:r>
              <a:t/>
            </a:r>
            <a:endParaRPr sz="900">
              <a:solidFill>
                <a:srgbClr val="FFFFFF"/>
              </a:solidFill>
            </a:endParaRPr>
          </a:p>
          <a:p>
            <a:pPr indent="0" lvl="0" marL="0" rtl="0" algn="l">
              <a:spcBef>
                <a:spcPts val="0"/>
              </a:spcBef>
              <a:spcAft>
                <a:spcPts val="0"/>
              </a:spcAft>
              <a:buNone/>
            </a:pPr>
            <a:r>
              <a:rPr b="1" lang="en" sz="900">
                <a:solidFill>
                  <a:srgbClr val="FFFFFF"/>
                </a:solidFill>
              </a:rPr>
              <a:t>Common Criticisms:</a:t>
            </a:r>
            <a:endParaRPr b="1" sz="900">
              <a:solidFill>
                <a:srgbClr val="FFFFFF"/>
              </a:solidFill>
            </a:endParaRPr>
          </a:p>
          <a:p>
            <a:pPr indent="0" lvl="0" marL="0" rtl="0" algn="l">
              <a:spcBef>
                <a:spcPts val="0"/>
              </a:spcBef>
              <a:spcAft>
                <a:spcPts val="0"/>
              </a:spcAft>
              <a:buNone/>
            </a:pPr>
            <a:r>
              <a:rPr lang="en" sz="900">
                <a:solidFill>
                  <a:srgbClr val="FFFFFF"/>
                </a:solidFill>
              </a:rPr>
              <a:t>- Inadequate directions for user movement and task progression</a:t>
            </a:r>
            <a:endParaRPr sz="900">
              <a:solidFill>
                <a:srgbClr val="FFFFFF"/>
              </a:solidFill>
            </a:endParaRPr>
          </a:p>
          <a:p>
            <a:pPr indent="0" lvl="0" marL="0" rtl="0" algn="l">
              <a:spcBef>
                <a:spcPts val="0"/>
              </a:spcBef>
              <a:spcAft>
                <a:spcPts val="0"/>
              </a:spcAft>
              <a:buNone/>
            </a:pPr>
            <a:r>
              <a:rPr lang="en" sz="900">
                <a:solidFill>
                  <a:srgbClr val="FFFFFF"/>
                </a:solidFill>
              </a:rPr>
              <a:t>- Unintuitive and uncomfortable input control</a:t>
            </a:r>
            <a:r>
              <a:rPr lang="en" sz="900">
                <a:solidFill>
                  <a:srgbClr val="FFFFFF"/>
                </a:solidFill>
              </a:rPr>
              <a:t> </a:t>
            </a:r>
            <a:endParaRPr sz="900">
              <a:solidFill>
                <a:srgbClr val="FFFFFF"/>
              </a:solidFill>
            </a:endParaRPr>
          </a:p>
          <a:p>
            <a:pPr indent="0" lvl="0" marL="0" rtl="0" algn="l">
              <a:spcBef>
                <a:spcPts val="0"/>
              </a:spcBef>
              <a:spcAft>
                <a:spcPts val="0"/>
              </a:spcAft>
              <a:buNone/>
            </a:pPr>
            <a:r>
              <a:rPr lang="en" sz="900">
                <a:solidFill>
                  <a:srgbClr val="FFFFFF"/>
                </a:solidFill>
              </a:rPr>
              <a:t>- Incorrect placement of dental furnishings according to the clients</a:t>
            </a:r>
            <a:endParaRPr sz="900">
              <a:solidFill>
                <a:srgbClr val="FFFFFF"/>
              </a:solidFill>
            </a:endParaRPr>
          </a:p>
        </p:txBody>
      </p:sp>
      <p:sp>
        <p:nvSpPr>
          <p:cNvPr id="71" name="Google Shape;71;p13"/>
          <p:cNvSpPr txBox="1"/>
          <p:nvPr/>
        </p:nvSpPr>
        <p:spPr>
          <a:xfrm>
            <a:off x="7274600" y="1383357"/>
            <a:ext cx="1663200" cy="12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Feedback</a:t>
            </a:r>
            <a:endParaRPr b="1" u="sng">
              <a:solidFill>
                <a:srgbClr val="FFFFFF"/>
              </a:solidFill>
            </a:endParaRPr>
          </a:p>
        </p:txBody>
      </p:sp>
      <p:sp>
        <p:nvSpPr>
          <p:cNvPr id="72" name="Google Shape;72;p13"/>
          <p:cNvSpPr txBox="1"/>
          <p:nvPr/>
        </p:nvSpPr>
        <p:spPr>
          <a:xfrm>
            <a:off x="7238638" y="3981238"/>
            <a:ext cx="1799100" cy="27024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u="sng">
              <a:solidFill>
                <a:srgbClr val="FFFFFF"/>
              </a:solidFill>
            </a:endParaRPr>
          </a:p>
          <a:p>
            <a:pPr indent="0" lvl="0" marL="0" rtl="0" algn="ctr">
              <a:spcBef>
                <a:spcPts val="0"/>
              </a:spcBef>
              <a:spcAft>
                <a:spcPts val="0"/>
              </a:spcAft>
              <a:buNone/>
            </a:pPr>
            <a:r>
              <a:t/>
            </a:r>
            <a:endParaRPr sz="900" u="sng">
              <a:solidFill>
                <a:srgbClr val="FFFFFF"/>
              </a:solidFill>
            </a:endParaRPr>
          </a:p>
          <a:p>
            <a:pPr indent="0" lvl="0" marL="0" rtl="0" algn="l">
              <a:spcBef>
                <a:spcPts val="0"/>
              </a:spcBef>
              <a:spcAft>
                <a:spcPts val="0"/>
              </a:spcAft>
              <a:buNone/>
            </a:pPr>
            <a:r>
              <a:t/>
            </a:r>
            <a:endParaRPr sz="900">
              <a:solidFill>
                <a:srgbClr val="FFFFFF"/>
              </a:solidFill>
            </a:endParaRPr>
          </a:p>
          <a:p>
            <a:pPr indent="0" lvl="0" marL="0" rtl="0" algn="l">
              <a:spcBef>
                <a:spcPts val="0"/>
              </a:spcBef>
              <a:spcAft>
                <a:spcPts val="0"/>
              </a:spcAft>
              <a:buNone/>
            </a:pPr>
            <a:r>
              <a:rPr lang="en" sz="900">
                <a:solidFill>
                  <a:srgbClr val="FFFFFF"/>
                </a:solidFill>
              </a:rPr>
              <a:t>The project has been successful at immersing the user in the dental environment, but many testers have had difficulty progressing through the tasks.</a:t>
            </a:r>
            <a:endParaRPr sz="900">
              <a:solidFill>
                <a:srgbClr val="FFFFFF"/>
              </a:solidFill>
            </a:endParaRPr>
          </a:p>
          <a:p>
            <a:pPr indent="0" lvl="0" marL="0" rtl="0" algn="l">
              <a:spcBef>
                <a:spcPts val="0"/>
              </a:spcBef>
              <a:spcAft>
                <a:spcPts val="0"/>
              </a:spcAft>
              <a:buNone/>
            </a:pPr>
            <a:r>
              <a:t/>
            </a:r>
            <a:endParaRPr sz="900">
              <a:solidFill>
                <a:srgbClr val="FFFFFF"/>
              </a:solidFill>
            </a:endParaRPr>
          </a:p>
          <a:p>
            <a:pPr indent="0" lvl="0" marL="0" rtl="0" algn="l">
              <a:spcBef>
                <a:spcPts val="0"/>
              </a:spcBef>
              <a:spcAft>
                <a:spcPts val="0"/>
              </a:spcAft>
              <a:buNone/>
            </a:pPr>
            <a:r>
              <a:rPr b="1" lang="en" sz="900">
                <a:solidFill>
                  <a:srgbClr val="FFFFFF"/>
                </a:solidFill>
              </a:rPr>
              <a:t>Goals For Next Release:   </a:t>
            </a:r>
            <a:endParaRPr b="1" sz="900">
              <a:solidFill>
                <a:srgbClr val="FFFFFF"/>
              </a:solidFill>
            </a:endParaRPr>
          </a:p>
          <a:p>
            <a:pPr indent="0" lvl="0" marL="0" rtl="0" algn="l">
              <a:spcBef>
                <a:spcPts val="0"/>
              </a:spcBef>
              <a:spcAft>
                <a:spcPts val="0"/>
              </a:spcAft>
              <a:buNone/>
            </a:pPr>
            <a:r>
              <a:rPr lang="en" sz="900">
                <a:solidFill>
                  <a:srgbClr val="FFFFFF"/>
                </a:solidFill>
              </a:rPr>
              <a:t>- Map buttons on controller to be more intuitive</a:t>
            </a:r>
            <a:endParaRPr sz="900">
              <a:solidFill>
                <a:srgbClr val="FFFFFF"/>
              </a:solidFill>
            </a:endParaRPr>
          </a:p>
          <a:p>
            <a:pPr indent="0" lvl="0" marL="0" rtl="0" algn="l">
              <a:spcBef>
                <a:spcPts val="0"/>
              </a:spcBef>
              <a:spcAft>
                <a:spcPts val="0"/>
              </a:spcAft>
              <a:buNone/>
            </a:pPr>
            <a:r>
              <a:rPr lang="en" sz="900">
                <a:solidFill>
                  <a:srgbClr val="FFFFFF"/>
                </a:solidFill>
              </a:rPr>
              <a:t>- Create a tutorial to familiarize User to controls before they enter game</a:t>
            </a:r>
            <a:endParaRPr sz="900">
              <a:solidFill>
                <a:srgbClr val="FFFFFF"/>
              </a:solidFill>
            </a:endParaRPr>
          </a:p>
          <a:p>
            <a:pPr indent="0" lvl="0" marL="0" rtl="0" algn="l">
              <a:spcBef>
                <a:spcPts val="0"/>
              </a:spcBef>
              <a:spcAft>
                <a:spcPts val="0"/>
              </a:spcAft>
              <a:buNone/>
            </a:pPr>
            <a:r>
              <a:rPr lang="en" sz="900">
                <a:solidFill>
                  <a:srgbClr val="FFFFFF"/>
                </a:solidFill>
              </a:rPr>
              <a:t>- Create a Dentist character to simulate a realistic check-up</a:t>
            </a:r>
            <a:endParaRPr sz="900">
              <a:solidFill>
                <a:srgbClr val="FFFFFF"/>
              </a:solidFill>
            </a:endParaRPr>
          </a:p>
        </p:txBody>
      </p:sp>
      <p:sp>
        <p:nvSpPr>
          <p:cNvPr id="73" name="Google Shape;73;p13"/>
          <p:cNvSpPr txBox="1"/>
          <p:nvPr/>
        </p:nvSpPr>
        <p:spPr>
          <a:xfrm>
            <a:off x="7238638" y="3966063"/>
            <a:ext cx="1830000" cy="4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Conclusion &amp; Recommendations</a:t>
            </a:r>
            <a:endParaRPr b="1" u="sng">
              <a:solidFill>
                <a:srgbClr val="FFFFFF"/>
              </a:solidFill>
            </a:endParaRPr>
          </a:p>
        </p:txBody>
      </p:sp>
      <p:pic>
        <p:nvPicPr>
          <p:cNvPr id="74" name="Google Shape;74;p13"/>
          <p:cNvPicPr preferRelativeResize="0"/>
          <p:nvPr/>
        </p:nvPicPr>
        <p:blipFill>
          <a:blip r:embed="rId7">
            <a:alphaModFix/>
          </a:blip>
          <a:stretch>
            <a:fillRect/>
          </a:stretch>
        </p:blipFill>
        <p:spPr>
          <a:xfrm>
            <a:off x="123425" y="133913"/>
            <a:ext cx="713974" cy="713975"/>
          </a:xfrm>
          <a:prstGeom prst="rect">
            <a:avLst/>
          </a:prstGeom>
          <a:noFill/>
          <a:ln>
            <a:noFill/>
          </a:ln>
        </p:spPr>
      </p:pic>
      <p:pic>
        <p:nvPicPr>
          <p:cNvPr id="75" name="Google Shape;75;p13"/>
          <p:cNvPicPr preferRelativeResize="0"/>
          <p:nvPr/>
        </p:nvPicPr>
        <p:blipFill>
          <a:blip r:embed="rId8">
            <a:alphaModFix/>
          </a:blip>
          <a:stretch>
            <a:fillRect/>
          </a:stretch>
        </p:blipFill>
        <p:spPr>
          <a:xfrm>
            <a:off x="2000750" y="4310575"/>
            <a:ext cx="2443474" cy="2095951"/>
          </a:xfrm>
          <a:prstGeom prst="rect">
            <a:avLst/>
          </a:prstGeom>
          <a:noFill/>
          <a:ln>
            <a:noFill/>
          </a:ln>
        </p:spPr>
      </p:pic>
      <p:pic>
        <p:nvPicPr>
          <p:cNvPr id="76" name="Google Shape;76;p13"/>
          <p:cNvPicPr preferRelativeResize="0"/>
          <p:nvPr/>
        </p:nvPicPr>
        <p:blipFill>
          <a:blip r:embed="rId9">
            <a:alphaModFix/>
          </a:blip>
          <a:stretch>
            <a:fillRect/>
          </a:stretch>
        </p:blipFill>
        <p:spPr>
          <a:xfrm>
            <a:off x="4501200" y="4310575"/>
            <a:ext cx="2662861" cy="2095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