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65" r:id="rId2"/>
    <p:sldId id="256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808FE-7562-4C05-A68C-538B2DF75B2D}" type="datetimeFigureOut">
              <a:rPr lang="en-US" smtClean="0"/>
              <a:t>06-Feb-25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FE27-C5C0-4A2C-B3D8-F2197078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FE27-C5C0-4A2C-B3D8-F219707808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3160-CF80-5DCD-8028-7B6473E2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69FC5-9EC3-B1CD-CC79-0A459BF7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8D54-D295-739F-6B9B-315DC7E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2FCB-A6A1-36D6-6319-91AD6E02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6D7C-BD2A-C244-395A-0C3E19BA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195-895A-6F6B-A89B-C8A205FF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677E-9642-3169-8C60-DDD14348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3412-D18C-188E-A08A-8034E2D5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9CC-0DF7-7F1C-8164-C9287C68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C70F-E1FC-C329-FD88-D06D897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4F12E-3A8A-B349-FF74-2F041CF58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3D2F-D86C-A39B-CC55-7927BE50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7D0E-32C0-EA5C-1A3A-A789521F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565D-925D-A407-E3D9-41FF29D9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4FDF-A029-F744-A095-08761F0C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48E9-651D-0056-A613-BAAB718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058D-6557-8272-4584-15F19C32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8DFD-5EF1-EFEE-58F5-EC08F16B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BE48-A0D0-B511-4BF9-AD5C7976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2F5F-AA5F-B68E-4907-883DC6C4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479-122F-DBC9-4526-2BFE80FB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12CC-8F52-0D91-BDD6-0E6B21F0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5D5D-4A22-81FC-2EF9-0B29C8C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899D-7AAB-8270-979C-7412CC83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6C4D-39DA-0D5E-2974-A1CCDBE5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1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CD45-3247-21E0-1813-69C07D0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4C06-C586-ECB0-7637-A2DD205D0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9D688-0A3E-9812-A964-11F9B751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E0A6-FCB9-A94A-ADBC-2591D5A8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AAF2-F1C3-D899-D810-676EEE4F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3BC8-A840-1990-B5FF-F354DF1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B7A1-3FEF-2217-39B3-F23EEEEA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3EF0-50C8-4B5C-A078-E94E0881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9A59-DCB6-D467-E4E5-F74B16FE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6B7C6-1DA8-562B-BB53-0C5C345FD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76200-73D9-57F0-3C59-2AEDB631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B9376-F8F2-CE4F-860A-B1EC45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E691A-B1F2-D63B-937F-C9FC97A7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3B3EE-C75A-585E-930B-D2DA531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1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8BBC-6348-8B88-FD18-9EE23C2C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3908E-3C36-6B8F-6475-84B85995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5200-38E5-6567-D167-B47B11F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26F9-CDA4-C134-2016-40A9EAD3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AAF6-A4C2-9475-AB2C-4C7C63DC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8D505-4CA7-306F-A195-D6FA8066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B514C-A9FA-094C-850C-85A8DF41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2F21-02A1-381E-7788-287C0D5B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CBB3-2646-EE0A-4D4D-A7686B52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C342-022C-9001-F695-09DDED03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9F18-656D-61AC-C177-BE45FAF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6DDC-D931-748E-A542-CF351848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6483-BF86-F4DD-7EAD-7851F084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1B1-3128-A301-17E1-EDFF6539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864C5-0500-82D3-A267-73B089070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1010C-9D33-D7F4-A3B5-85B5F947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59D8-AF7D-AFD7-2C4F-D187D5D3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A49D-85D7-4A3D-1D26-89BED431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1C7-A6CE-5CE1-F16F-D0F0AEB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228ED-2DE0-A7AF-A35D-A013FE46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8811-C0C9-67F2-D65C-6647E225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0E21-DB6C-82C8-7229-BAA43423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F533-7205-4832-B3ED-0F82440C39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D524-A0F2-B48E-BD84-3E0EFFD3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807D-EC77-35D7-D8A5-E4032B56D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A877-338B-45EB-B340-1D3324739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8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av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8EE74-EB89-48B0-158E-0617511B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7ABED7-F723-59A9-6A5B-F0EBDC891B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alpha val="86000"/>
                </a:schemeClr>
              </a:gs>
              <a:gs pos="50000">
                <a:schemeClr val="accent1">
                  <a:lumMod val="60000"/>
                  <a:lumOff val="40000"/>
                  <a:alpha val="5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C796-8A78-5BC4-ACD4-127A67B72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79" y="238112"/>
            <a:ext cx="2414021" cy="969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05F1F2-C0C9-2BCC-E00B-9C27D859BEFC}"/>
              </a:ext>
            </a:extLst>
          </p:cNvPr>
          <p:cNvSpPr/>
          <p:nvPr/>
        </p:nvSpPr>
        <p:spPr>
          <a:xfrm>
            <a:off x="269807" y="5257953"/>
            <a:ext cx="747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59301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2356-3EDC-8007-17A0-5E67E7B3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B9FF75-C330-06B6-2730-2BFE6054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527" y="5375563"/>
            <a:ext cx="8152472" cy="1111029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"I saw a bat flying in the sky."</a:t>
            </a: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→ It must be an </a:t>
            </a:r>
            <a:r>
              <a:rPr lang="en-IN" sz="2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animal</a:t>
            </a: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2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"I saw a bat in the cricket field."</a:t>
            </a: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→ It must be a </a:t>
            </a:r>
            <a:r>
              <a:rPr lang="en-IN" sz="2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cricket bat</a:t>
            </a: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.</a:t>
            </a:r>
            <a:endParaRPr lang="en-IN" sz="1800" b="1" kern="100" dirty="0">
              <a:latin typeface="Segoe UI Emoj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Transformers = AI can now "think" smarter by looking at the full sentence, not just one word at a time!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C9C19-D809-E451-9465-1F4262724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22" y="1197205"/>
            <a:ext cx="6193732" cy="3486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FAB459-380A-1CDA-32EC-8E8E3F627789}"/>
              </a:ext>
            </a:extLst>
          </p:cNvPr>
          <p:cNvSpPr txBox="1"/>
          <p:nvPr/>
        </p:nvSpPr>
        <p:spPr>
          <a:xfrm>
            <a:off x="387926" y="231294"/>
            <a:ext cx="11305309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4. The Big Game-Changer – Transformers (2017)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A0184-CE35-BB30-67C3-A36BD25D11E7}"/>
              </a:ext>
            </a:extLst>
          </p:cNvPr>
          <p:cNvSpPr txBox="1"/>
          <p:nvPr/>
        </p:nvSpPr>
        <p:spPr>
          <a:xfrm>
            <a:off x="628073" y="7805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What is a Transformer?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A5F21-0045-10B3-ADE4-C2CCE71E1656}"/>
              </a:ext>
            </a:extLst>
          </p:cNvPr>
          <p:cNvSpPr txBox="1"/>
          <p:nvPr/>
        </p:nvSpPr>
        <p:spPr>
          <a:xfrm>
            <a:off x="912437" y="4776947"/>
            <a:ext cx="10367127" cy="3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That’s when </a:t>
            </a: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Transformers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were introduced in 2017 by Google researchers in a paper called </a:t>
            </a: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"Attention is All You Need."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</a:t>
            </a:r>
            <a:endParaRPr lang="en-I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735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053BA-A3C5-B931-DAB5-582B7E8B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C30FE-B851-5384-68C9-70B729891A20}"/>
              </a:ext>
            </a:extLst>
          </p:cNvPr>
          <p:cNvSpPr txBox="1"/>
          <p:nvPr/>
        </p:nvSpPr>
        <p:spPr>
          <a:xfrm>
            <a:off x="162612" y="299004"/>
            <a:ext cx="11027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1. Large Language Models (LLMs):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Focus on understanding and generating human language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E64C4-A063-333A-C4E1-0EB104D7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47" y="1079345"/>
            <a:ext cx="1722177" cy="1722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98308-04C0-405F-2EF7-697331B6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60" y="4386028"/>
            <a:ext cx="2139087" cy="796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33A60-762B-F0C1-9154-A1DDB0D47CC5}"/>
              </a:ext>
            </a:extLst>
          </p:cNvPr>
          <p:cNvSpPr txBox="1"/>
          <p:nvPr/>
        </p:nvSpPr>
        <p:spPr>
          <a:xfrm>
            <a:off x="562635" y="2844952"/>
            <a:ext cx="4221801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GPT-4 (OpenAI):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Known for strong performance in text generation, translation, and code generation.  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1A84D-7703-EED2-398A-1207BCBDCCEF}"/>
              </a:ext>
            </a:extLst>
          </p:cNvPr>
          <p:cNvSpPr txBox="1"/>
          <p:nvPr/>
        </p:nvSpPr>
        <p:spPr>
          <a:xfrm>
            <a:off x="713080" y="5422559"/>
            <a:ext cx="3535647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Gemini (Google):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Multimodal, handling text, images, and other modalities.  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92B75-5831-37B7-7C59-15DF3F7DE687}"/>
              </a:ext>
            </a:extLst>
          </p:cNvPr>
          <p:cNvSpPr txBox="1"/>
          <p:nvPr/>
        </p:nvSpPr>
        <p:spPr>
          <a:xfrm>
            <a:off x="7379854" y="5648997"/>
            <a:ext cx="3001819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LaMDA</a:t>
            </a: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(Google):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Designed for dialogue and conversational AI.  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EFEA6-0AAF-FA1A-794A-ED274F859A66}"/>
              </a:ext>
            </a:extLst>
          </p:cNvPr>
          <p:cNvSpPr txBox="1"/>
          <p:nvPr/>
        </p:nvSpPr>
        <p:spPr>
          <a:xfrm>
            <a:off x="6978663" y="2890083"/>
            <a:ext cx="3542597" cy="54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Llama 2 (Meta):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Open-source LLM, widely used for research and development.  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DFAB89-BB45-3144-A52B-E8D7D8123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8" b="22537"/>
          <a:stretch/>
        </p:blipFill>
        <p:spPr>
          <a:xfrm>
            <a:off x="6825812" y="1311564"/>
            <a:ext cx="3848298" cy="14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3DD30-9900-B12E-C76A-69AC93F50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57" y="3843204"/>
            <a:ext cx="3665325" cy="19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1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B69654-0C68-81FE-FD48-FAE5DB9CB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18" y="327233"/>
            <a:ext cx="5900055" cy="40244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Evolution of human being image </a:t>
            </a:r>
            <a:endParaRPr lang="en-IN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E8E346-3F18-6EBD-9111-A8672C40D0BB}"/>
              </a:ext>
            </a:extLst>
          </p:cNvPr>
          <p:cNvSpPr txBox="1">
            <a:spLocks/>
          </p:cNvSpPr>
          <p:nvPr/>
        </p:nvSpPr>
        <p:spPr>
          <a:xfrm>
            <a:off x="6081817" y="3232726"/>
            <a:ext cx="5352801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last 20 years data generated show all social media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99FFF-63C6-86FC-A81D-7F034C000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7"/>
          <a:stretch/>
        </p:blipFill>
        <p:spPr>
          <a:xfrm>
            <a:off x="637493" y="1094045"/>
            <a:ext cx="4873307" cy="236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EBF49-D3A7-E4F5-C11C-C38B783E6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9" y="1062110"/>
            <a:ext cx="5477163" cy="2018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E0C8EB-2D8C-330F-6FA0-594AFC3C5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0" y="3688408"/>
            <a:ext cx="5485029" cy="2673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DFCACD-7D16-8A25-495F-B04D080B0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7" y="3921760"/>
            <a:ext cx="5153522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73CC-D099-9BB3-CB14-54DA3D95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29A941-D16C-D3A6-636C-E7B5D7621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32" y="5274820"/>
            <a:ext cx="6019800" cy="987435"/>
          </a:xfrm>
        </p:spPr>
        <p:txBody>
          <a:bodyPr>
            <a:normAutofit/>
          </a:bodyPr>
          <a:lstStyle/>
          <a:p>
            <a:r>
              <a:rPr lang="en-US" dirty="0"/>
              <a:t>Computers used </a:t>
            </a:r>
            <a:r>
              <a:rPr lang="en-US" b="1" dirty="0"/>
              <a:t>rules written by humans</a:t>
            </a:r>
            <a:r>
              <a:rPr lang="en-US" dirty="0"/>
              <a:t> to reply to messages.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DB96-74B3-57B3-787F-0A3D081B1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24" y="1414538"/>
            <a:ext cx="4781318" cy="3503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14D1C-D9C7-E160-9ECE-C9229B3F07E9}"/>
              </a:ext>
            </a:extLst>
          </p:cNvPr>
          <p:cNvSpPr txBox="1"/>
          <p:nvPr/>
        </p:nvSpPr>
        <p:spPr>
          <a:xfrm>
            <a:off x="8552585" y="49587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ELIZA (1966)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EE12C-712B-7EF5-701E-52198D20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6" y="1285950"/>
            <a:ext cx="3096705" cy="3096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F3F630-9361-5314-D6C3-F155D1FC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55" y="2543641"/>
            <a:ext cx="2253792" cy="225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16CF2-EA48-F982-5E63-1289A322A34A}"/>
              </a:ext>
            </a:extLst>
          </p:cNvPr>
          <p:cNvSpPr txBox="1"/>
          <p:nvPr/>
        </p:nvSpPr>
        <p:spPr>
          <a:xfrm>
            <a:off x="304799" y="258618"/>
            <a:ext cx="36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Early Language Models 1950 to 1980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3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6646-87CC-13F4-59D8-358BE4C1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82BD32-C18B-4DFE-DE1D-C5C01772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853" y="281050"/>
            <a:ext cx="6019800" cy="411678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Models (1990s–2000s)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F203-DE4E-2A03-B8A3-BB8B58AB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94" y="981733"/>
            <a:ext cx="4696103" cy="377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E4EC6-7333-AAE3-470D-7187CFBFAD4C}"/>
              </a:ext>
            </a:extLst>
          </p:cNvPr>
          <p:cNvSpPr txBox="1"/>
          <p:nvPr/>
        </p:nvSpPr>
        <p:spPr>
          <a:xfrm>
            <a:off x="6585883" y="4673410"/>
            <a:ext cx="495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Your phone’s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autocorrect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if you type</a:t>
            </a:r>
          </a:p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"I am going to the...", it suggests "market" or "school" based on probability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91B34-1843-0859-E88F-2022D203C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4" y="1081669"/>
            <a:ext cx="4916828" cy="38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3A0A7-558C-21FB-E695-C018234C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019CC4-48C5-07E4-F766-0F72EBA1D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80" y="271813"/>
            <a:ext cx="4385292" cy="494805"/>
          </a:xfrm>
        </p:spPr>
        <p:txBody>
          <a:bodyPr>
            <a:normAutofit/>
          </a:bodyPr>
          <a:lstStyle/>
          <a:p>
            <a:pPr algn="l"/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Language Models (1990s–2000s)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3A45-8835-EA41-745C-FDCE8C72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2" y="932870"/>
            <a:ext cx="4304773" cy="4304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0E6F5-9660-CF4E-E02F-C98094F64E0F}"/>
              </a:ext>
            </a:extLst>
          </p:cNvPr>
          <p:cNvSpPr txBox="1"/>
          <p:nvPr/>
        </p:nvSpPr>
        <p:spPr>
          <a:xfrm>
            <a:off x="6668655" y="5313218"/>
            <a:ext cx="476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Markov Models (HMMs)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probabilistic model used for speech recognition and part-of-speech tagging.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F2BD-E8F0-FA75-FA49-217766A0D4BD}"/>
              </a:ext>
            </a:extLst>
          </p:cNvPr>
          <p:cNvSpPr txBox="1"/>
          <p:nvPr/>
        </p:nvSpPr>
        <p:spPr>
          <a:xfrm>
            <a:off x="651162" y="5294746"/>
            <a:ext cx="4567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N-gram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Used probabilities to predict the next word based on a sequence (e.g., bigrams, trigrams).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82021-93E6-3650-AAAE-8B1A4AD45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1562966"/>
            <a:ext cx="4876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27EC8-CD26-FFA3-A230-2B108A51B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01E9B2-6CAA-AB88-9AB2-AE65DCD0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544" y="271813"/>
            <a:ext cx="7793510" cy="39320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Big Change – Neural Networks &amp; AI Learning Like Humans (2000s–2010s)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A8A82-65C7-07BD-5D97-BDEB35880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79" y="1182254"/>
            <a:ext cx="5113552" cy="3634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C9F68-E9A9-5A63-9388-6FEEA275C186}"/>
              </a:ext>
            </a:extLst>
          </p:cNvPr>
          <p:cNvSpPr txBox="1"/>
          <p:nvPr/>
        </p:nvSpPr>
        <p:spPr>
          <a:xfrm>
            <a:off x="2022764" y="5264728"/>
            <a:ext cx="796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baby hears </a:t>
            </a:r>
            <a:r>
              <a:rPr lang="en-IN" sz="1800" b="1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“Apple is a fruit”</a:t>
            </a:r>
            <a:r>
              <a:rPr lang="en-IN" sz="18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many times, they remember that apples are fruits.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014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2C5F-6A45-C6A0-4D08-70698CF8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62AFA-38F7-D057-F5A3-3A3F60C5A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7" y="943099"/>
            <a:ext cx="5446568" cy="3112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12C65-A3C8-D649-BF32-A1E009D102BA}"/>
              </a:ext>
            </a:extLst>
          </p:cNvPr>
          <p:cNvSpPr txBox="1"/>
          <p:nvPr/>
        </p:nvSpPr>
        <p:spPr>
          <a:xfrm>
            <a:off x="548631" y="286328"/>
            <a:ext cx="365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Breakthroughs (2000s–2010s)</a:t>
            </a:r>
          </a:p>
          <a:p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2956B76A-9FF0-503E-CECA-DDD39588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090" y="4165457"/>
            <a:ext cx="7139709" cy="1210107"/>
          </a:xfrm>
        </p:spPr>
        <p:txBody>
          <a:bodyPr/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learned that: 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 – Man + Woman = Queen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👑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Paris – France + Germany = Berlin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🏙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40DE-6F3A-A904-FF51-1F2F7BF0530D}"/>
              </a:ext>
            </a:extLst>
          </p:cNvPr>
          <p:cNvSpPr txBox="1"/>
          <p:nvPr/>
        </p:nvSpPr>
        <p:spPr>
          <a:xfrm>
            <a:off x="692728" y="5440218"/>
            <a:ext cx="7444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Word2Vec represented words as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(numbers), allowing AI to recognize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Word2Vec, AI treated words like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items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no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Word2Vec (2013)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Understanding Word Relationships</a:t>
            </a:r>
            <a:endParaRPr lang="en-IN" sz="1400" kern="1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527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1AF1-80A1-4221-EF8A-5D8C0A7D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204A82-E432-0DB9-AE44-4740CF8A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81" y="317996"/>
            <a:ext cx="11488055" cy="559460"/>
          </a:xfrm>
        </p:spPr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Recurrent Neural Networks (RNNs) (2014-2015)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Understanding Sentences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8DDF0-7DD4-66D7-886F-C86815221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45" y="785185"/>
            <a:ext cx="7266709" cy="3730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B6AF3-F556-1B22-8098-619FE99F2159}"/>
              </a:ext>
            </a:extLst>
          </p:cNvPr>
          <p:cNvSpPr txBox="1"/>
          <p:nvPr/>
        </p:nvSpPr>
        <p:spPr>
          <a:xfrm>
            <a:off x="692727" y="4770587"/>
            <a:ext cx="10363200" cy="166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previous models,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could read a sentence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by word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came before.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for: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Chatbots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Translation (Google Translate)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Recognition (Siri, Alexa) </a:t>
            </a:r>
          </a:p>
        </p:txBody>
      </p:sp>
    </p:spTree>
    <p:extLst>
      <p:ext uri="{BB962C8B-B14F-4D97-AF65-F5344CB8AC3E}">
        <p14:creationId xmlns:p14="http://schemas.microsoft.com/office/powerpoint/2010/main" val="11174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1AF1-80A1-4221-EF8A-5D8C0A7D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C4DEE05-D8DF-0989-EAF4-E514DC7E2B6C}"/>
              </a:ext>
            </a:extLst>
          </p:cNvPr>
          <p:cNvSpPr txBox="1">
            <a:spLocks/>
          </p:cNvSpPr>
          <p:nvPr/>
        </p:nvSpPr>
        <p:spPr>
          <a:xfrm>
            <a:off x="628073" y="4451267"/>
            <a:ext cx="10861963" cy="219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RNNs struggled with long texts, so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LSTMs &amp; GRUs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invented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 longer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sentences. 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for: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Chatbots 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💬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Speech Recognition </a:t>
            </a:r>
            <a:r>
              <a:rPr lang="en-IN" sz="1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🗣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Accurate Translations 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781C0-B46C-0B7A-F778-BE5FF0C79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21" y="597923"/>
            <a:ext cx="5754150" cy="3657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45D4B-74D3-F263-1EA3-BA586C200E56}"/>
              </a:ext>
            </a:extLst>
          </p:cNvPr>
          <p:cNvSpPr txBox="1"/>
          <p:nvPr/>
        </p:nvSpPr>
        <p:spPr>
          <a:xfrm>
            <a:off x="822036" y="213607"/>
            <a:ext cx="1025236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Long Short-Term Memory (LSTM) &amp; Gated Recurrent Units (GRUs) (2015-2017)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Improving Memory</a:t>
            </a:r>
          </a:p>
        </p:txBody>
      </p:sp>
    </p:spTree>
    <p:extLst>
      <p:ext uri="{BB962C8B-B14F-4D97-AF65-F5344CB8AC3E}">
        <p14:creationId xmlns:p14="http://schemas.microsoft.com/office/powerpoint/2010/main" val="262579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494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Segoe UI Emoji</vt:lpstr>
      <vt:lpstr>Segoe UI Symbol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kumar</dc:creator>
  <cp:lastModifiedBy>Mukesh Pal</cp:lastModifiedBy>
  <cp:revision>5</cp:revision>
  <dcterms:created xsi:type="dcterms:W3CDTF">2025-02-06T06:58:57Z</dcterms:created>
  <dcterms:modified xsi:type="dcterms:W3CDTF">2025-02-06T09:09:31Z</dcterms:modified>
</cp:coreProperties>
</file>