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6" r:id="rId10"/>
    <p:sldId id="267" r:id="rId11"/>
    <p:sldId id="261" r:id="rId12"/>
    <p:sldId id="26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457"/>
    <a:srgbClr val="0080E0"/>
    <a:srgbClr val="95959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3:07:48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24575,'6'5'0,"0"0"0,0-1 0,0 0 0,1 0 0,7 3 0,-7-4 0,-1 1 0,1-1 0,-1 1 0,0 1 0,0-1 0,6 7 0,39 58 0,-44-57 0,1 0 0,0-1 0,1 0 0,0 0 0,0-1 0,1 0 0,1-1 0,13 10 0,-22-18 0,1 1 0,-1-1 0,1-1 0,0 1 0,-1 0 0,1-1 0,0 1 0,-1-1 0,1 0 0,0 0 0,0 0 0,-1 0 0,1 0 0,0 0 0,-1-1 0,1 0 0,0 1 0,-1-1 0,1 0 0,-1 0 0,1-1 0,-1 1 0,1 0 0,2-3 0,8-5 0,1-2 0,-2 1 0,13-15 0,12-8 0,-14 16-455,0 0 0,30-33 0,-42 37-6371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3:07:42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24575,'4'6'0,"0"1"0,-1-1 0,0 1 0,0 0 0,0 0 0,-1 0 0,0 0 0,-1 1 0,1-1 0,-2 0 0,1 1 0,-1-1 0,0 9 0,4 31 0,7 11 0,-2-8 0,2 0 0,21 61 0,-25-95 0,-1 0 0,2-1 0,0 0 0,1 0 0,0-1 0,1-1 0,1 1 0,0-1 0,0-1 0,26 21 0,256 212 0,-220-183 0,-4 4 0,65 79 0,-108-117 0,2 4 0,230 233 0,-158-163 0,-33-31 0,-18-20 0,-2 3 0,-3 1 0,62 101 0,-48-72 0,-44-66 0,0 1 0,-1 1 0,-1 0 0,-1 0 0,15 39 0,-12-11 0,-2 1 0,-2 1 0,3 53 0,-6 153 0,-8-171 0,3 119 0,24-47 0,-14-102 56,2 23-1477,-13-56-5405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3:07:51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24575,'-1'1'0,"0"-1"0,0 1 0,-1 0 0,1 0 0,0-1 0,0 1 0,0 0 0,0 0 0,0 0 0,1 0 0,-1 0 0,0 0 0,0 1 0,1-1 0,-1 0 0,1 0 0,-1 0 0,1 1 0,-1-1 0,1 0 0,0 1 0,-1-1 0,1 0 0,0 2 0,-6 39 0,6-39 0,-3 23 0,2 0 0,0 0 0,5 40 0,-1-52 0,0 0 0,0 0 0,1 0 0,1 0 0,0-1 0,1 0 0,14 25 0,45 73 0,21 31 0,-15-38 0,-15-19 0,3-2 0,92 96 0,114 119 0,-255-285 0,18 21 0,-1 1 0,-2 1 0,-2 2 0,20 41 0,-31-54 0,1-2 0,1 0 0,31 38 0,-24-34 0,31 54 0,60 157 0,-66-130 0,26 71 0,-64-153 0,-2-1 0,0 1 0,-1 0 0,-2 0 0,1 35 0,-7 705-1365,3-744-5461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3:07:53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75 24575,'1'0'0,"1"1"0,-1-1 0,1 0 0,-1 1 0,0-1 0,1 1 0,-1 0 0,0-1 0,0 1 0,1 0 0,-1 0 0,0 0 0,0 0 0,0 0 0,0 0 0,0 0 0,0 0 0,0 0 0,-1 1 0,2 1 0,16 33 0,-8-15 0,4-1 0,1 0 0,0-2 0,2 0 0,0-1 0,1 0 0,0-1 0,38 23 0,-54-38 0,1 1 0,0-1 0,0 0 0,0 0 0,0 0 0,0 0 0,0 0 0,0-1 0,0 0 0,0 1 0,0-1 0,1 0 0,-1-1 0,0 1 0,0 0 0,0-1 0,0 0 0,0 1 0,0-1 0,0-1 0,0 1 0,-1 0 0,1-1 0,0 1 0,-1-1 0,1 0 0,-1 0 0,1 0 0,-1 0 0,3-4 0,9-8 0,-1-1 0,0-1 0,17-28 0,-22 32 0,1-3 0,-2 3 0,0 1 0,1-1 0,0 2 0,1-1 0,0 2 0,0-1 0,21-15 0,-25 21-124,0 0 0,0 0 0,0-1 0,0 0 0,-1 0 0,0 0-1,0 0 1,0-1 0,-1 0 0,4-8 0,2-5-6702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3:07:56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24575,'2'42'0,"2"0"0,1 0 0,2 0 0,3-1 0,22 65 0,2-18 0,64 118 0,-84-183 0,1-1 0,1 0 0,1-1 0,39 36 0,-34-35 0,0 0 0,-2 2 0,19 28 0,-11-13 0,3-1 0,0-1 0,69 60 0,-57-58 0,-2 2 0,44 57 0,-41-43 0,54 51 0,19 24 0,-83-85 0,16 20 0,-26-35 0,0 1 0,-2 1 0,-1 0 0,-2 2 0,27 64 0,0-2 0,-32-63 0,-2 0 0,-1 1 0,-1 0 0,8 63 0,-7-37 0,10 37 0,22 146 0,-37-206 0,13 52 0,-11-60 0,-1 1 0,-2-1 0,2 41 0,-8 122-1365,1-170-5461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03:07:58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24575,'7'0'0,"1"1"0,-1 0 0,1 0 0,-1 0 0,0 1 0,0 0 0,0 1 0,0-1 0,0 1 0,-1 1 0,1-1 0,-1 1 0,7 5 0,5 6 0,-1 1 0,28 32 0,-29-30 0,1 0 0,25 21 0,-40-37 2,-1-1 0,1 0 0,0 0-1,0 0 1,0 0 0,0 0 0,0 0-1,0-1 1,0 1 0,1-1 0,-1 1 0,0-1-1,0 0 1,0 0 0,0 0 0,1 0-1,-1 0 1,0-1 0,0 1 0,0 0-1,0-1 1,0 0 0,1 1 0,-1-1 0,0 0-1,-1 0 1,1 0 0,0-1 0,0 1-1,0 0 1,-1-1 0,1 1 0,0-1 0,-1 1-1,0-1 1,1 0 0,1-3 0,8-10-117,-2 0 1,1 0-1,12-30 1,-10 19-861,-2 9-5851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0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6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1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252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58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09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0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6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9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1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17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5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2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8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1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FF66A6-F422-469D-826B-6FB0C7C57AC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6D3CE8B-1A01-4348-ABF9-9122EB2C9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09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nstantinnovation.github.io/cyber.html" TargetMode="External"/><Relationship Id="rId2" Type="http://schemas.openxmlformats.org/officeDocument/2006/relationships/hyperlink" Target="https://www.geeksforgeeks.org/early-evidence-of-steganograph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orum.audacityteam.org/t/steganography/64990" TargetMode="External"/><Relationship Id="rId4" Type="http://schemas.openxmlformats.org/officeDocument/2006/relationships/hyperlink" Target="https://en.wikipedia.org/wiki/List_of_monochrome_and_RGB_color_forma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0891-FAB4-E09D-5928-2844A5BA5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Image </a:t>
            </a:r>
            <a:r>
              <a:rPr lang="en-US" dirty="0">
                <a:effectLst/>
              </a:rPr>
              <a:t>Steganography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2BC6E-7AF1-CAA1-2E7E-BC07A27EA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Manoel JMJN</a:t>
            </a:r>
          </a:p>
        </p:txBody>
      </p:sp>
    </p:spTree>
    <p:extLst>
      <p:ext uri="{BB962C8B-B14F-4D97-AF65-F5344CB8AC3E}">
        <p14:creationId xmlns:p14="http://schemas.microsoft.com/office/powerpoint/2010/main" val="261437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D0B33-3CBB-BD3A-C3C7-D32C6B6D7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2575E0-34E1-11E0-D61F-5535B13A9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56" y="1088131"/>
            <a:ext cx="4681737" cy="4681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5A54A-ED2F-8DC2-D705-A758EEC8524C}"/>
              </a:ext>
            </a:extLst>
          </p:cNvPr>
          <p:cNvSpPr txBox="1"/>
          <p:nvPr/>
        </p:nvSpPr>
        <p:spPr>
          <a:xfrm>
            <a:off x="1724026" y="2967333"/>
            <a:ext cx="337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the original image back, simply bit shift the last 3 bits of red, green, and blue to the front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4EC0C-4A9F-970E-F934-0DFFDD252C74}"/>
              </a:ext>
            </a:extLst>
          </p:cNvPr>
          <p:cNvSpPr txBox="1"/>
          <p:nvPr/>
        </p:nvSpPr>
        <p:spPr>
          <a:xfrm>
            <a:off x="2200275" y="5124450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 a Demo!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5EAE2-EEFF-138C-479A-1F1CF29F35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56" y="1088130"/>
            <a:ext cx="4681737" cy="46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6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543A-B2A8-3C3C-A04B-C41AF1B0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2CB4E-374A-894F-BFC9-9D97FA1C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The brighter the image that you're hiding the other image in is, the more visible the hidden image is (when it shouldn't be)</a:t>
            </a:r>
          </a:p>
          <a:p>
            <a:pPr lvl="1"/>
            <a:r>
              <a:rPr lang="en-US" dirty="0">
                <a:effectLst/>
              </a:rPr>
              <a:t>This is visible on the encoded examples above.</a:t>
            </a:r>
          </a:p>
          <a:p>
            <a:pPr lvl="1"/>
            <a:r>
              <a:rPr lang="en-US" dirty="0">
                <a:effectLst/>
              </a:rPr>
              <a:t>Using darker images (where the eye can see less detail) can help mitigate this.</a:t>
            </a:r>
          </a:p>
          <a:p>
            <a:r>
              <a:rPr lang="en-US" dirty="0">
                <a:effectLst/>
              </a:rPr>
              <a:t>This process loses detail when used (either B&amp;W or limited color)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815DB-4AA2-A8D2-A2FB-CF947932F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4343400"/>
            <a:ext cx="2457450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06FD2E-D264-B191-3BDF-45EB6D1EF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9" t="30469" r="24772" b="30469"/>
          <a:stretch>
            <a:fillRect/>
          </a:stretch>
        </p:blipFill>
        <p:spPr>
          <a:xfrm>
            <a:off x="5934593" y="4343400"/>
            <a:ext cx="2371725" cy="182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005B76-015C-3108-F4EA-8017DA92F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2" t="30469" r="24568" b="30469"/>
          <a:stretch>
            <a:fillRect/>
          </a:stretch>
        </p:blipFill>
        <p:spPr>
          <a:xfrm>
            <a:off x="9239250" y="4343400"/>
            <a:ext cx="2371725" cy="1828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E260E8-3BE9-6C3E-F52B-2BDD55E064B9}"/>
              </a:ext>
            </a:extLst>
          </p:cNvPr>
          <p:cNvSpPr txBox="1"/>
          <p:nvPr/>
        </p:nvSpPr>
        <p:spPr>
          <a:xfrm>
            <a:off x="4133850" y="4911179"/>
            <a:ext cx="12378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=/=</a:t>
            </a:r>
          </a:p>
        </p:txBody>
      </p:sp>
    </p:spTree>
    <p:extLst>
      <p:ext uri="{BB962C8B-B14F-4D97-AF65-F5344CB8AC3E}">
        <p14:creationId xmlns:p14="http://schemas.microsoft.com/office/powerpoint/2010/main" val="238095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9003-3B5D-2D2C-A191-EB4F7BC2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0DDC-D9B7-2D96-17A4-2EEFAC319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Obfuscation: people can't intercept what they don’t know exists.</a:t>
            </a:r>
          </a:p>
          <a:p>
            <a:r>
              <a:rPr lang="en-US" dirty="0"/>
              <a:t>Security: Even if people do know it exists, you can use this in conjunction with other methods (such as hiding a QR code leading to a string of numbers you have to decode before getting the actual message)</a:t>
            </a:r>
          </a:p>
        </p:txBody>
      </p:sp>
    </p:spTree>
    <p:extLst>
      <p:ext uri="{BB962C8B-B14F-4D97-AF65-F5344CB8AC3E}">
        <p14:creationId xmlns:p14="http://schemas.microsoft.com/office/powerpoint/2010/main" val="203998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6AB0-9290-F2D0-DA9F-DA695E52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1E5D-3148-7586-CCA3-858F8C66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- </a:t>
            </a:r>
            <a:r>
              <a:rPr lang="en-US" dirty="0">
                <a:effectLst/>
                <a:hlinkClick r:id="rId2"/>
              </a:rPr>
              <a:t>https://www.geeksforgeeks.org/early-evidence-of-steganography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- </a:t>
            </a:r>
            <a:r>
              <a:rPr lang="en-US" dirty="0">
                <a:effectLst/>
                <a:hlinkClick r:id="rId3"/>
              </a:rPr>
              <a:t>https://konstantinnovation.github.io/cyber.html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- </a:t>
            </a:r>
            <a:r>
              <a:rPr lang="en-US" dirty="0">
                <a:effectLst/>
                <a:hlinkClick r:id="rId4"/>
              </a:rPr>
              <a:t>https://en.wikipedia.org/wiki/List_of_monochrome_and_RGB_color_formats</a:t>
            </a:r>
            <a:endParaRPr lang="en-US" dirty="0">
              <a:effectLst/>
            </a:endParaRPr>
          </a:p>
          <a:p>
            <a:r>
              <a:rPr lang="en-US" dirty="0">
                <a:effectLst/>
                <a:hlinkClick r:id="rId5"/>
              </a:rPr>
              <a:t>https://forum.audacityteam.org/t/steganography/64990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5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9EC3-5609-72D0-4760-9D834205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What is Steganography?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B97C-C4DC-2F94-1990-2E36D893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effectLst/>
              </a:rPr>
              <a:t>Steganography is the practice of hiding a secret message in something that is not secret. </a:t>
            </a:r>
          </a:p>
          <a:p>
            <a:pPr fontAlgn="base"/>
            <a:r>
              <a:rPr lang="en-US" dirty="0">
                <a:effectLst/>
              </a:rPr>
              <a:t>There are many different forms of stenography in the digital world:</a:t>
            </a:r>
          </a:p>
          <a:p>
            <a:pPr lvl="1" fontAlgn="base"/>
            <a:r>
              <a:rPr lang="en-US" dirty="0">
                <a:effectLst/>
              </a:rPr>
              <a:t>Image</a:t>
            </a:r>
          </a:p>
          <a:p>
            <a:pPr lvl="1" fontAlgn="base"/>
            <a:r>
              <a:rPr lang="en-US" dirty="0">
                <a:effectLst/>
              </a:rPr>
              <a:t>Video</a:t>
            </a:r>
          </a:p>
          <a:p>
            <a:pPr lvl="1" fontAlgn="base"/>
            <a:r>
              <a:rPr lang="en-US" dirty="0">
                <a:effectLst/>
              </a:rPr>
              <a:t>Audio</a:t>
            </a:r>
          </a:p>
          <a:p>
            <a:pPr lvl="1" fontAlgn="base"/>
            <a:r>
              <a:rPr lang="en-US" dirty="0">
                <a:effectLst/>
              </a:rPr>
              <a:t>Text</a:t>
            </a:r>
          </a:p>
          <a:p>
            <a:pPr fontAlgn="base"/>
            <a:r>
              <a:rPr lang="en-US" dirty="0">
                <a:effectLst/>
              </a:rPr>
              <a:t>I will be focusing on Image Steganography; specifically, </a:t>
            </a:r>
          </a:p>
          <a:p>
            <a:pPr marL="36900" indent="0" fontAlgn="base">
              <a:buNone/>
            </a:pPr>
            <a:r>
              <a:rPr lang="en-US" dirty="0">
                <a:effectLst/>
              </a:rPr>
              <a:t>     one version of it: Hiding another image inside of an image.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C96AB-4ED1-9E2A-4655-2409BEB9D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197" y="2729376"/>
            <a:ext cx="3678844" cy="20129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640744-5187-1BE4-5FD7-0248ED226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194" y="4850942"/>
            <a:ext cx="3864849" cy="177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4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0ADD-5020-243D-AE5F-26CFE8FB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295" y="503143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My Program: Overview / Purpose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65AF-602D-9DFB-8EC1-5CF725AF0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hide an image inside of another image</a:t>
            </a:r>
          </a:p>
          <a:p>
            <a:pPr fontAlgn="base"/>
            <a:r>
              <a:rPr lang="en-US" dirty="0">
                <a:effectLst/>
              </a:rPr>
              <a:t>My program is designed to hide an image inside another image by changing the least significant bit in the Red Green and Blue values of a pixel in an image with values, either to make an 8 bit black and white image or a 9 bit color image (3 bits per color channel).</a:t>
            </a:r>
          </a:p>
          <a:p>
            <a:pPr fontAlgn="base"/>
            <a:r>
              <a:rPr lang="en-US" dirty="0">
                <a:effectLst/>
              </a:rPr>
              <a:t>To explain how this works, I will be using the images below: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4376D-F8FA-82E2-2CDF-3CECC94F2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65" y="4114800"/>
            <a:ext cx="1958788" cy="1958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C98F61-C1F7-AFA2-FB9B-A7756DABA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76" y="4617944"/>
            <a:ext cx="12287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F4519A-6EFB-42D6-9596-E445AE819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87" y="1013653"/>
            <a:ext cx="2931459" cy="293145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6570DB-F6F5-02E1-7E43-AE2B190775D1}"/>
              </a:ext>
            </a:extLst>
          </p:cNvPr>
          <p:cNvSpPr/>
          <p:nvPr/>
        </p:nvSpPr>
        <p:spPr>
          <a:xfrm>
            <a:off x="10135440" y="2292968"/>
            <a:ext cx="45720" cy="457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85EC9-CCFE-A387-5044-5E7635DC9013}"/>
              </a:ext>
            </a:extLst>
          </p:cNvPr>
          <p:cNvSpPr txBox="1"/>
          <p:nvPr/>
        </p:nvSpPr>
        <p:spPr>
          <a:xfrm>
            <a:off x="6777316" y="1691279"/>
            <a:ext cx="2268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The image is centered over the image to be hidden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D8ED1-959E-0D32-7503-A5506C009C8C}"/>
              </a:ext>
            </a:extLst>
          </p:cNvPr>
          <p:cNvSpPr txBox="1"/>
          <p:nvPr/>
        </p:nvSpPr>
        <p:spPr>
          <a:xfrm>
            <a:off x="2921652" y="1692804"/>
            <a:ext cx="2268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The image to be hidden is turned into a monochrome image.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C8F890-2131-825C-4B10-CB9022F8ED7B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6" y="1692804"/>
            <a:ext cx="2029374" cy="1573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A5C79-996A-643B-743A-37173078766E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6" y="1692804"/>
            <a:ext cx="2029374" cy="15731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D4D870-131B-B09A-E866-A96B04F5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BW Mode Works: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05A07-F891-8663-D6D6-81017B9E2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46" y="1692804"/>
            <a:ext cx="2029374" cy="157315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42F4B0-3882-968B-15E4-95639F7C8166}"/>
              </a:ext>
            </a:extLst>
          </p:cNvPr>
          <p:cNvSpPr/>
          <p:nvPr/>
        </p:nvSpPr>
        <p:spPr>
          <a:xfrm>
            <a:off x="10128547" y="2292968"/>
            <a:ext cx="45720" cy="45720"/>
          </a:xfrm>
          <a:prstGeom prst="rect">
            <a:avLst/>
          </a:prstGeom>
          <a:solidFill>
            <a:srgbClr val="9595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BBCFE-0FC3-C21E-6483-10672A3756C9}"/>
              </a:ext>
            </a:extLst>
          </p:cNvPr>
          <p:cNvSpPr txBox="1"/>
          <p:nvPr/>
        </p:nvSpPr>
        <p:spPr>
          <a:xfrm>
            <a:off x="1571625" y="4343399"/>
            <a:ext cx="230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of this pixel 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Value of this pixel 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9F1F8-B231-F415-71DF-3182E60F170E}"/>
              </a:ext>
            </a:extLst>
          </p:cNvPr>
          <p:cNvSpPr txBox="1"/>
          <p:nvPr/>
        </p:nvSpPr>
        <p:spPr>
          <a:xfrm>
            <a:off x="3594066" y="517439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00000000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CA103-D1EB-06C4-DD65-EBF74928A327}"/>
              </a:ext>
            </a:extLst>
          </p:cNvPr>
          <p:cNvSpPr txBox="1"/>
          <p:nvPr/>
        </p:nvSpPr>
        <p:spPr>
          <a:xfrm>
            <a:off x="3664982" y="434339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10010101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C272A7-4A62-F58D-039E-7940075F8410}"/>
              </a:ext>
            </a:extLst>
          </p:cNvPr>
          <p:cNvSpPr txBox="1"/>
          <p:nvPr/>
        </p:nvSpPr>
        <p:spPr>
          <a:xfrm>
            <a:off x="7046410" y="4288698"/>
            <a:ext cx="39421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  RED</a:t>
            </a:r>
            <a:r>
              <a:rPr lang="en-US" dirty="0"/>
              <a:t>		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           </a:t>
            </a:r>
            <a:r>
              <a:rPr lang="en-US" dirty="0">
                <a:solidFill>
                  <a:srgbClr val="0070C0"/>
                </a:solidFill>
              </a:rPr>
              <a:t>BLUE</a:t>
            </a:r>
          </a:p>
          <a:p>
            <a:r>
              <a:rPr lang="en-US" dirty="0"/>
              <a:t>00000000       00000000         00000000</a:t>
            </a:r>
          </a:p>
          <a:p>
            <a:endParaRPr lang="en-US" dirty="0"/>
          </a:p>
          <a:p>
            <a:r>
              <a:rPr lang="en-US" dirty="0"/>
              <a:t>00000010       00000010         00000100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F72743-80D0-A04F-EE50-51B656DFA8E2}"/>
              </a:ext>
            </a:extLst>
          </p:cNvPr>
          <p:cNvSpPr txBox="1"/>
          <p:nvPr/>
        </p:nvSpPr>
        <p:spPr>
          <a:xfrm>
            <a:off x="5593584" y="4528065"/>
            <a:ext cx="994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Original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63177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324 L 0.7198 0.00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90" y="1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74101 0.45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044" y="2273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73984 0.3215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92" y="1608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0" y="1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/>
      <p:bldP spid="18" grpId="0"/>
      <p:bldP spid="21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64A9E6-491E-2655-A855-17ED321C4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78" y="834578"/>
            <a:ext cx="5188844" cy="5188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DC99AA-ABD8-C111-2BEE-70C64034EA8C}"/>
              </a:ext>
            </a:extLst>
          </p:cNvPr>
          <p:cNvSpPr txBox="1"/>
          <p:nvPr/>
        </p:nvSpPr>
        <p:spPr>
          <a:xfrm>
            <a:off x="704850" y="3429000"/>
            <a:ext cx="116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428017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11290-4C29-FBF1-58FE-223F5FBC5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56" y="1088131"/>
            <a:ext cx="4681737" cy="46817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CA6811-B4EA-CFFE-423C-F841645D13F4}"/>
              </a:ext>
            </a:extLst>
          </p:cNvPr>
          <p:cNvSpPr txBox="1"/>
          <p:nvPr/>
        </p:nvSpPr>
        <p:spPr>
          <a:xfrm>
            <a:off x="1590676" y="2971800"/>
            <a:ext cx="3371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get the original image back, simply undo everything done above, and you get something like this.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DD60A-BC0C-0D29-3D1F-9BF374C9BA68}"/>
              </a:ext>
            </a:extLst>
          </p:cNvPr>
          <p:cNvSpPr txBox="1"/>
          <p:nvPr/>
        </p:nvSpPr>
        <p:spPr>
          <a:xfrm>
            <a:off x="2200275" y="5124450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 a Demo!</a:t>
            </a:r>
          </a:p>
        </p:txBody>
      </p:sp>
    </p:spTree>
    <p:extLst>
      <p:ext uri="{BB962C8B-B14F-4D97-AF65-F5344CB8AC3E}">
        <p14:creationId xmlns:p14="http://schemas.microsoft.com/office/powerpoint/2010/main" val="332956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FF87-1B24-2186-E278-968E0872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Color Mode Works: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391C7F-D4D4-C440-3FE7-90AEAFFF0202}"/>
              </a:ext>
            </a:extLst>
          </p:cNvPr>
          <p:cNvSpPr txBox="1"/>
          <p:nvPr/>
        </p:nvSpPr>
        <p:spPr>
          <a:xfrm>
            <a:off x="2563524" y="1580050"/>
            <a:ext cx="705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Color mode works much the same way as Black and White mode does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C75CA-9D6D-E621-A0AA-915AAEAE23F8}"/>
              </a:ext>
            </a:extLst>
          </p:cNvPr>
          <p:cNvSpPr/>
          <p:nvPr/>
        </p:nvSpPr>
        <p:spPr>
          <a:xfrm>
            <a:off x="781050" y="3286125"/>
            <a:ext cx="895350" cy="8858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D89FC0-7595-6467-2FB4-747C4718431F}"/>
              </a:ext>
            </a:extLst>
          </p:cNvPr>
          <p:cNvSpPr/>
          <p:nvPr/>
        </p:nvSpPr>
        <p:spPr>
          <a:xfrm>
            <a:off x="781050" y="4905375"/>
            <a:ext cx="895350" cy="8858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BF1D5-1B68-FB50-AFF9-660C7C16EADD}"/>
              </a:ext>
            </a:extLst>
          </p:cNvPr>
          <p:cNvSpPr txBox="1"/>
          <p:nvPr/>
        </p:nvSpPr>
        <p:spPr>
          <a:xfrm>
            <a:off x="2241825" y="2919832"/>
            <a:ext cx="3962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   RED</a:t>
            </a:r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BLUE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00000000    10010101     11110000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10010010   11010000      01010000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C6980-1579-5DA2-2DFC-A436D187710A}"/>
              </a:ext>
            </a:extLst>
          </p:cNvPr>
          <p:cNvSpPr txBox="1"/>
          <p:nvPr/>
        </p:nvSpPr>
        <p:spPr>
          <a:xfrm>
            <a:off x="7105132" y="3612328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		</a:t>
            </a:r>
            <a:r>
              <a:rPr lang="en-US" dirty="0"/>
              <a:t>  NEW COLOR</a:t>
            </a:r>
          </a:p>
          <a:p>
            <a:r>
              <a:rPr lang="en-US" dirty="0">
                <a:solidFill>
                  <a:srgbClr val="C00000"/>
                </a:solidFill>
              </a:rPr>
              <a:t>      RED</a:t>
            </a:r>
            <a:r>
              <a:rPr lang="en-US" dirty="0"/>
              <a:t>        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        </a:t>
            </a:r>
            <a:r>
              <a:rPr lang="en-US" dirty="0">
                <a:solidFill>
                  <a:srgbClr val="0070C0"/>
                </a:solidFill>
              </a:rPr>
              <a:t>BLUE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   10010000   11010100      01010111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832C97-F0E7-E725-E2C0-15E429B8807B}"/>
              </a:ext>
            </a:extLst>
          </p:cNvPr>
          <p:cNvGrpSpPr/>
          <p:nvPr/>
        </p:nvGrpSpPr>
        <p:grpSpPr>
          <a:xfrm>
            <a:off x="2593183" y="3842825"/>
            <a:ext cx="3004920" cy="1256820"/>
            <a:chOff x="4790955" y="1537775"/>
            <a:chExt cx="3004920" cy="12568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733C06-8DAC-3EA6-9123-172FEED05951}"/>
                    </a:ext>
                  </a:extLst>
                </p14:cNvPr>
                <p14:cNvContentPartPr/>
                <p14:nvPr/>
              </p14:nvContentPartPr>
              <p14:xfrm>
                <a:off x="5336175" y="2706395"/>
                <a:ext cx="187560" cy="88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733C06-8DAC-3EA6-9123-172FEED059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27175" y="2697395"/>
                  <a:ext cx="205200" cy="105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72E19A-FE94-0602-CE8C-F65CE77AF2E3}"/>
                </a:ext>
              </a:extLst>
            </p:cNvPr>
            <p:cNvGrpSpPr/>
            <p:nvPr/>
          </p:nvGrpSpPr>
          <p:grpSpPr>
            <a:xfrm>
              <a:off x="4790955" y="1537775"/>
              <a:ext cx="3004920" cy="1243080"/>
              <a:chOff x="2524005" y="3838395"/>
              <a:chExt cx="3004920" cy="1243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C0861602-BC6C-CBA0-BD2D-A5DBFC040E2F}"/>
                      </a:ext>
                    </a:extLst>
                  </p14:cNvPr>
                  <p14:cNvContentPartPr/>
                  <p14:nvPr/>
                </p14:nvContentPartPr>
                <p14:xfrm>
                  <a:off x="2524005" y="3838395"/>
                  <a:ext cx="639000" cy="11804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C0861602-BC6C-CBA0-BD2D-A5DBFC040E2F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515005" y="3829395"/>
                    <a:ext cx="656640" cy="119808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A0AC9DB-AE7F-22F7-5A8B-B009C9D7D226}"/>
                  </a:ext>
                </a:extLst>
              </p:cNvPr>
              <p:cNvGrpSpPr/>
              <p:nvPr/>
            </p:nvGrpSpPr>
            <p:grpSpPr>
              <a:xfrm>
                <a:off x="3704445" y="3838395"/>
                <a:ext cx="617400" cy="1243080"/>
                <a:chOff x="3704445" y="3838395"/>
                <a:chExt cx="617400" cy="12430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21" name="Ink 20">
                      <a:extLst>
                        <a:ext uri="{FF2B5EF4-FFF2-40B4-BE49-F238E27FC236}">
                          <a16:creationId xmlns:a16="http://schemas.microsoft.com/office/drawing/2014/main" id="{CEC547E3-5D6E-5BFD-E48D-88B1BD3055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04445" y="3838395"/>
                    <a:ext cx="497160" cy="1199520"/>
                  </p14:xfrm>
                </p:contentPart>
              </mc:Choice>
              <mc:Fallback xmlns="">
                <p:pic>
                  <p:nvPicPr>
                    <p:cNvPr id="21" name="Ink 20">
                      <a:extLst>
                        <a:ext uri="{FF2B5EF4-FFF2-40B4-BE49-F238E27FC236}">
                          <a16:creationId xmlns:a16="http://schemas.microsoft.com/office/drawing/2014/main" id="{CEC547E3-5D6E-5BFD-E48D-88B1BD3055FE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695445" y="3829395"/>
                      <a:ext cx="514800" cy="1217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2" name="Ink 21">
                      <a:extLst>
                        <a:ext uri="{FF2B5EF4-FFF2-40B4-BE49-F238E27FC236}">
                          <a16:creationId xmlns:a16="http://schemas.microsoft.com/office/drawing/2014/main" id="{BE3A612D-DB7C-5194-05BF-3C11F2CD6D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124205" y="4964115"/>
                    <a:ext cx="197640" cy="117360"/>
                  </p14:xfrm>
                </p:contentPart>
              </mc:Choice>
              <mc:Fallback xmlns="">
                <p:pic>
                  <p:nvPicPr>
                    <p:cNvPr id="22" name="Ink 21">
                      <a:extLst>
                        <a:ext uri="{FF2B5EF4-FFF2-40B4-BE49-F238E27FC236}">
                          <a16:creationId xmlns:a16="http://schemas.microsoft.com/office/drawing/2014/main" id="{BE3A612D-DB7C-5194-05BF-3C11F2CD6D20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4115205" y="4955475"/>
                      <a:ext cx="215280" cy="135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A7B8993-CBD2-1423-5EF7-ACB76F6A4551}"/>
                  </a:ext>
                </a:extLst>
              </p:cNvPr>
              <p:cNvGrpSpPr/>
              <p:nvPr/>
            </p:nvGrpSpPr>
            <p:grpSpPr>
              <a:xfrm>
                <a:off x="4924485" y="3857475"/>
                <a:ext cx="604440" cy="1168200"/>
                <a:chOff x="4924485" y="3857475"/>
                <a:chExt cx="604440" cy="116820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4" name="Ink 23">
                      <a:extLst>
                        <a:ext uri="{FF2B5EF4-FFF2-40B4-BE49-F238E27FC236}">
                          <a16:creationId xmlns:a16="http://schemas.microsoft.com/office/drawing/2014/main" id="{724C43D6-4A10-1D11-3D64-53ABD17647D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4924485" y="3857475"/>
                    <a:ext cx="543600" cy="1132920"/>
                  </p14:xfrm>
                </p:contentPart>
              </mc:Choice>
              <mc:Fallback xmlns="">
                <p:pic>
                  <p:nvPicPr>
                    <p:cNvPr id="24" name="Ink 23">
                      <a:extLst>
                        <a:ext uri="{FF2B5EF4-FFF2-40B4-BE49-F238E27FC236}">
                          <a16:creationId xmlns:a16="http://schemas.microsoft.com/office/drawing/2014/main" id="{724C43D6-4A10-1D11-3D64-53ABD17647D1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4915485" y="3848475"/>
                      <a:ext cx="561240" cy="1150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25" name="Ink 24">
                      <a:extLst>
                        <a:ext uri="{FF2B5EF4-FFF2-40B4-BE49-F238E27FC236}">
                          <a16:creationId xmlns:a16="http://schemas.microsoft.com/office/drawing/2014/main" id="{83BBB486-5A3B-2907-8C8E-27EE9524C7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381685" y="4952955"/>
                    <a:ext cx="147240" cy="72720"/>
                  </p14:xfrm>
                </p:contentPart>
              </mc:Choice>
              <mc:Fallback xmlns="">
                <p:pic>
                  <p:nvPicPr>
                    <p:cNvPr id="25" name="Ink 24">
                      <a:extLst>
                        <a:ext uri="{FF2B5EF4-FFF2-40B4-BE49-F238E27FC236}">
                          <a16:creationId xmlns:a16="http://schemas.microsoft.com/office/drawing/2014/main" id="{83BBB486-5A3B-2907-8C8E-27EE9524C710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5372685" y="4943955"/>
                      <a:ext cx="164880" cy="90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87377F9-0697-70CC-9437-FF72EE9ACEA7}"/>
              </a:ext>
            </a:extLst>
          </p:cNvPr>
          <p:cNvSpPr/>
          <p:nvPr/>
        </p:nvSpPr>
        <p:spPr>
          <a:xfrm>
            <a:off x="6081536" y="4273840"/>
            <a:ext cx="1014457" cy="7154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402276-C618-995C-CEBC-8CF11962FA25}"/>
              </a:ext>
            </a:extLst>
          </p:cNvPr>
          <p:cNvSpPr/>
          <p:nvPr/>
        </p:nvSpPr>
        <p:spPr>
          <a:xfrm>
            <a:off x="8638657" y="4964115"/>
            <a:ext cx="895350" cy="885825"/>
          </a:xfrm>
          <a:prstGeom prst="rect">
            <a:avLst/>
          </a:prstGeom>
          <a:solidFill>
            <a:srgbClr val="92D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0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28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C9CD41-D2D1-E1E6-3201-CBE014167C22}"/>
              </a:ext>
            </a:extLst>
          </p:cNvPr>
          <p:cNvSpPr/>
          <p:nvPr/>
        </p:nvSpPr>
        <p:spPr>
          <a:xfrm>
            <a:off x="9286877" y="4078287"/>
            <a:ext cx="2143466" cy="2285765"/>
          </a:xfrm>
          <a:prstGeom prst="rect">
            <a:avLst/>
          </a:prstGeom>
          <a:solidFill>
            <a:srgbClr val="008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Decoding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A7A31-0629-8FFE-B588-E79F4323DF14}"/>
              </a:ext>
            </a:extLst>
          </p:cNvPr>
          <p:cNvSpPr/>
          <p:nvPr/>
        </p:nvSpPr>
        <p:spPr>
          <a:xfrm>
            <a:off x="3181009" y="4078288"/>
            <a:ext cx="2143467" cy="2285765"/>
          </a:xfrm>
          <a:prstGeom prst="rect">
            <a:avLst/>
          </a:prstGeom>
          <a:solidFill>
            <a:srgbClr val="92D4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Color with Encoded Color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5975B-B661-28D7-9A5B-7EE9F8FDDCED}"/>
              </a:ext>
            </a:extLst>
          </p:cNvPr>
          <p:cNvSpPr/>
          <p:nvPr/>
        </p:nvSpPr>
        <p:spPr>
          <a:xfrm>
            <a:off x="1037543" y="4078290"/>
            <a:ext cx="2143466" cy="22857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Color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0C838-3164-3D83-E36D-65B831FBE34B}"/>
              </a:ext>
            </a:extLst>
          </p:cNvPr>
          <p:cNvSpPr txBox="1"/>
          <p:nvPr/>
        </p:nvSpPr>
        <p:spPr>
          <a:xfrm>
            <a:off x="2571750" y="3514766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Shown Image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DDEA3F-025C-C608-7C0A-A2EBC3912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425" y="549336"/>
            <a:ext cx="2352634" cy="23526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2CF708-7E4B-3654-FFC2-44771456105A}"/>
              </a:ext>
            </a:extLst>
          </p:cNvPr>
          <p:cNvSpPr/>
          <p:nvPr/>
        </p:nvSpPr>
        <p:spPr>
          <a:xfrm>
            <a:off x="7210080" y="4078287"/>
            <a:ext cx="2076797" cy="22857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Original Color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9C0F59-3DEE-9FA3-9C28-60DE97E0D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80" y="773153"/>
            <a:ext cx="2457450" cy="1905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CD1319-B084-492F-E7BA-20B5307E227F}"/>
              </a:ext>
            </a:extLst>
          </p:cNvPr>
          <p:cNvSpPr txBox="1"/>
          <p:nvPr/>
        </p:nvSpPr>
        <p:spPr>
          <a:xfrm>
            <a:off x="8522244" y="3514766"/>
            <a:ext cx="1585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Image</a:t>
            </a:r>
          </a:p>
        </p:txBody>
      </p:sp>
    </p:spTree>
    <p:extLst>
      <p:ext uri="{BB962C8B-B14F-4D97-AF65-F5344CB8AC3E}">
        <p14:creationId xmlns:p14="http://schemas.microsoft.com/office/powerpoint/2010/main" val="42407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E74F6-2550-80E7-016E-A729B365D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A925EF-1B3C-C2E0-BCE9-98BD5370F105}"/>
              </a:ext>
            </a:extLst>
          </p:cNvPr>
          <p:cNvSpPr txBox="1"/>
          <p:nvPr/>
        </p:nvSpPr>
        <p:spPr>
          <a:xfrm>
            <a:off x="704850" y="3429000"/>
            <a:ext cx="1160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1814A-6A97-B93C-7364-FD4211A6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78" y="834578"/>
            <a:ext cx="5188844" cy="51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217</TotalTime>
  <Words>514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Calisto MT</vt:lpstr>
      <vt:lpstr>Wingdings 2</vt:lpstr>
      <vt:lpstr>Slate</vt:lpstr>
      <vt:lpstr>Image Steganography</vt:lpstr>
      <vt:lpstr>What is Steganography?</vt:lpstr>
      <vt:lpstr>My Program: Overview / Purpose</vt:lpstr>
      <vt:lpstr>How BW Mode Works:</vt:lpstr>
      <vt:lpstr>PowerPoint Presentation</vt:lpstr>
      <vt:lpstr>PowerPoint Presentation</vt:lpstr>
      <vt:lpstr>How Color Mode Works:</vt:lpstr>
      <vt:lpstr>PowerPoint Presentation</vt:lpstr>
      <vt:lpstr>PowerPoint Presentation</vt:lpstr>
      <vt:lpstr>PowerPoint Presentation</vt:lpstr>
      <vt:lpstr>Limitations</vt:lpstr>
      <vt:lpstr>Why Use this?</vt:lpstr>
      <vt:lpstr>REFRENCES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Manny Jeremias</dc:creator>
  <cp:lastModifiedBy>Manny Jeremias</cp:lastModifiedBy>
  <cp:revision>3</cp:revision>
  <dcterms:created xsi:type="dcterms:W3CDTF">2025-06-04T01:06:54Z</dcterms:created>
  <dcterms:modified xsi:type="dcterms:W3CDTF">2025-06-04T05:21:31Z</dcterms:modified>
</cp:coreProperties>
</file>