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Hot air balloons viewed from below against a blue sky"/>
          <p:cNvSpPr/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Close-up of the top of a hot air balloon viewed from above"/>
          <p:cNvSpPr/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Hot air balloons viewed from below against a blue sky"/>
          <p:cNvSpPr/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Hot air balloons viewed from below against a blue sky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lose-up of the top of a hot air balloon viewed from above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lose-up of a hot air balloon viewed from below"/>
          <p:cNvSpPr/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Hot air balloons viewed from below against a blue sky"/>
          <p:cNvSpPr/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i.scdn.co/image/ab6761610000e5eb69ca98dd3083f1082d740e44" TargetMode="External"/><Relationship Id="rId3" Type="http://schemas.openxmlformats.org/officeDocument/2006/relationships/hyperlink" Target="https://i.scdn.co/image/ab6761610000e5eb50defaf9fc059a1efc541f4c" TargetMode="External"/><Relationship Id="rId4" Type="http://schemas.openxmlformats.org/officeDocument/2006/relationships/hyperlink" Target="https://i.scdn.co/image/ab6761610000e5ebe18756b9265f7b53964157f2" TargetMode="External"/><Relationship Id="rId5" Type="http://schemas.openxmlformats.org/officeDocument/2006/relationships/hyperlink" Target="https://i.scdn.co/image/ab67616d0000b273f628f8daba2dde063d6b2d2e" TargetMode="External"/><Relationship Id="rId6" Type="http://schemas.openxmlformats.org/officeDocument/2006/relationships/hyperlink" Target="https://i.scdn.co/image/ab6761610000e5eb6b11b253ccf95465a7b7e0ed" TargetMode="External"/><Relationship Id="rId7" Type="http://schemas.openxmlformats.org/officeDocument/2006/relationships/hyperlink" Target="https://i.scdn.co/image/ab6761610000e5eb1acb134c45378a93e7d4c35d" TargetMode="External"/><Relationship Id="rId8" Type="http://schemas.openxmlformats.org/officeDocument/2006/relationships/hyperlink" Target="https://i.scdn.co/image/ab6761610000e5eb307bde0ff134b194e2bfceda" TargetMode="External"/><Relationship Id="rId9" Type="http://schemas.openxmlformats.org/officeDocument/2006/relationships/hyperlink" Target="https://i.scdn.co/image/ab6761610000e5eb4ccea7adc552148d508e157b" TargetMode="Externa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Relationship Id="rId3" Type="http://schemas.openxmlformats.org/officeDocument/2006/relationships/hyperlink" Target="https://i.scdn.co/image/ab6761610000e5eb69ca98dd3083f1082d740e44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i.scdn.co/image/ab6761610000e5eb69ca98dd3083f1082d740e44" TargetMode="External"/><Relationship Id="rId3" Type="http://schemas.openxmlformats.org/officeDocument/2006/relationships/hyperlink" Target="https://i.scdn.co/image/ab6761610000e5eb50defaf9fc059a1efc541f4c" TargetMode="External"/><Relationship Id="rId4" Type="http://schemas.openxmlformats.org/officeDocument/2006/relationships/hyperlink" Target="https://i.scdn.co/image/ab6761610000e5ebe18756b9265f7b53964157f2" TargetMode="External"/><Relationship Id="rId5" Type="http://schemas.openxmlformats.org/officeDocument/2006/relationships/hyperlink" Target="https://i.scdn.co/image/ab67616d0000b273f628f8daba2dde063d6b2d2e" TargetMode="External"/><Relationship Id="rId6" Type="http://schemas.openxmlformats.org/officeDocument/2006/relationships/hyperlink" Target="https://i.scdn.co/image/ab6761610000e5eb6b11b253ccf95465a7b7e0ed" TargetMode="External"/><Relationship Id="rId7" Type="http://schemas.openxmlformats.org/officeDocument/2006/relationships/hyperlink" Target="https://i.scdn.co/image/ab6761610000e5eb1acb134c45378a93e7d4c35d" TargetMode="External"/><Relationship Id="rId8" Type="http://schemas.openxmlformats.org/officeDocument/2006/relationships/hyperlink" Target="https://i.scdn.co/image/ab6761610000e5eb307bde0ff134b194e2bfceda" TargetMode="External"/><Relationship Id="rId9" Type="http://schemas.openxmlformats.org/officeDocument/2006/relationships/hyperlink" Target="https://i.scdn.co/image/ab6761610000e5eb4ccea7adc552148d508e157b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Ho Man Cheng ( SID: 2458-1896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Ho Man Cheng ( SID: 2458-1896)</a:t>
            </a:r>
          </a:p>
        </p:txBody>
      </p:sp>
      <p:sp>
        <p:nvSpPr>
          <p:cNvPr id="152" name="UTS 31061 Databas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UTS 31061 Database</a:t>
            </a:r>
          </a:p>
        </p:txBody>
      </p:sp>
      <p:sp>
        <p:nvSpPr>
          <p:cNvPr id="153" name="Assignment 5 Presentation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Assignment 5 Presentation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e. other query, query with Subquery"/>
          <p:cNvSpPr txBox="1"/>
          <p:nvPr>
            <p:ph type="title"/>
          </p:nvPr>
        </p:nvSpPr>
        <p:spPr>
          <a:xfrm>
            <a:off x="1206500" y="952500"/>
            <a:ext cx="21971000" cy="934779"/>
          </a:xfrm>
          <a:prstGeom prst="rect">
            <a:avLst/>
          </a:prstGeom>
        </p:spPr>
        <p:txBody>
          <a:bodyPr/>
          <a:lstStyle>
            <a:lvl1pPr defTabSz="1560536">
              <a:defRPr spc="-108" sz="5440"/>
            </a:lvl1pPr>
          </a:lstStyle>
          <a:p>
            <a:pPr/>
            <a:r>
              <a:t>e. other query, query with Subquery</a:t>
            </a:r>
          </a:p>
        </p:txBody>
      </p:sp>
      <p:sp>
        <p:nvSpPr>
          <p:cNvPr id="195" name="Get artists info, with their genres tags"/>
          <p:cNvSpPr txBox="1"/>
          <p:nvPr/>
        </p:nvSpPr>
        <p:spPr>
          <a:xfrm>
            <a:off x="803469" y="2482466"/>
            <a:ext cx="528492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Get artists info, with their genres tags </a:t>
            </a:r>
          </a:p>
        </p:txBody>
      </p:sp>
      <p:sp>
        <p:nvSpPr>
          <p:cNvPr id="196" name="SELECT a.&quot;name&quot;…"/>
          <p:cNvSpPr txBox="1"/>
          <p:nvPr/>
        </p:nvSpPr>
        <p:spPr>
          <a:xfrm>
            <a:off x="844008" y="7655983"/>
            <a:ext cx="10540158" cy="524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a."name"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,a."popularity"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,a."imageUrl"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,b."artistGenres"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  "public"."Artist" a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INNER JOIN (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SELECT 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b1."artistId" , JSON_AGG(b2."name") AS "artistGenres"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FROM "public"."ArtistInGenres" b1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INNER JOIN "public"."Tag" b2 ON b1."tagId" = b2."id"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GROUP BY "artistId"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) b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ON a."id" = b."artistId"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graphicFrame>
        <p:nvGraphicFramePr>
          <p:cNvPr id="197" name="Table 1-3"/>
          <p:cNvGraphicFramePr/>
          <p:nvPr/>
        </p:nvGraphicFramePr>
        <p:xfrm>
          <a:off x="863600" y="3879850"/>
          <a:ext cx="13630911" cy="334579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2398611"/>
                <a:gridCol w="912355"/>
                <a:gridCol w="4973807"/>
                <a:gridCol w="5341692"/>
              </a:tblGrid>
              <a:tr h="336192">
                <a:tc>
                  <a:txBody>
                    <a:bodyPr/>
                    <a:lstStyle/>
                    <a:p>
                      <a:pPr algn="l" defTabSz="457200">
                        <a:defRPr b="0"/>
                      </a:pPr>
                      <a:r>
                        <a:rPr b="1" sz="1000"/>
                        <a:t>           name           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="0"/>
                      </a:pPr>
                      <a:r>
                        <a:rPr b="1" sz="1000"/>
                        <a:t> popularity 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="0"/>
                      </a:pPr>
                      <a:r>
                        <a:rPr b="1" sz="1000"/>
                        <a:t>                             imageUrl                             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="0"/>
                      </a:pPr>
                      <a:r>
                        <a:rPr b="1" sz="1000"/>
                        <a:t>                                  artistGenres                                  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</a:tr>
              <a:tr h="336359">
                <a:tc>
                  <a:txBody>
                    <a:bodyPr/>
                    <a:lstStyle/>
                    <a:p>
                      <a:pPr algn="l" defTabSz="457200">
                        <a:defRPr b="0"/>
                      </a:pPr>
                      <a:r>
                        <a:rPr b="1" sz="1000"/>
                        <a:t> Metallica                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000"/>
                        <a:t>84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/>
                      </a:pPr>
                      <a:r>
                        <a:rPr u="sng">
                          <a:hlinkClick r:id="rId2" invalidUrl="" action="" tgtFrame="" tooltip="" history="1" highlightClick="0" endSnd="0"/>
                        </a:rPr>
                        <a:t>https://i.scdn.co/image/ab6761610000e5eb69ca98dd3083f1082d740e44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000"/>
                        <a:t> ["hard rock", "metal", "old school thrash", "rock", "thrash metal"]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33041">
                <a:tc>
                  <a:txBody>
                    <a:bodyPr/>
                    <a:lstStyle/>
                    <a:p>
                      <a:pPr algn="l" defTabSz="457200">
                        <a:defRPr b="0"/>
                      </a:pPr>
                      <a:r>
                        <a:rPr b="1" sz="1000"/>
                        <a:t> Guns N' Roses            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000"/>
                        <a:t>80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/>
                      </a:pPr>
                      <a:r>
                        <a:rPr u="sng">
                          <a:hlinkClick r:id="rId3" invalidUrl="" action="" tgtFrame="" tooltip="" history="1" highlightClick="0" endSnd="0"/>
                        </a:rPr>
                        <a:t>https://i.scdn.co/image/ab6761610000e5eb50defaf9fc059a1efc541f4c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000"/>
                        <a:t> ["glam metal", "hard rock", "rock"]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33041">
                <a:tc>
                  <a:txBody>
                    <a:bodyPr/>
                    <a:lstStyle/>
                    <a:p>
                      <a:pPr algn="l" defTabSz="457200">
                        <a:defRPr b="0"/>
                      </a:pPr>
                      <a:r>
                        <a:rPr b="1" sz="1000"/>
                        <a:t>DECO*27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000"/>
                        <a:t>59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/>
                      </a:pPr>
                      <a:r>
                        <a:rPr u="sng">
                          <a:hlinkClick r:id="rId4" invalidUrl="" action="" tgtFrame="" tooltip="" history="1" highlightClick="0" endSnd="0"/>
                        </a:rPr>
                        <a:t>https://i.scdn.co/image/ab6761610000e5ebe18756b9265f7b53964157f2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000"/>
                        <a:t> ["anime rock", "j-pixie", "vocaloid"]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33041">
                <a:tc>
                  <a:txBody>
                    <a:bodyPr/>
                    <a:lstStyle/>
                    <a:p>
                      <a:pPr algn="l" defTabSz="457200">
                        <a:defRPr b="0"/>
                      </a:pPr>
                      <a:r>
                        <a:rPr b="1" sz="1000"/>
                        <a:t> T.M.Revolution           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000"/>
                        <a:t>52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/>
                      </a:pPr>
                      <a:r>
                        <a:rPr u="sng">
                          <a:hlinkClick r:id="rId5" invalidUrl="" action="" tgtFrame="" tooltip="" history="1" highlightClick="0" endSnd="0"/>
                        </a:rPr>
                        <a:t>https://i.scdn.co/image/ab67616d0000b273f628f8daba2dde063d6b2d2e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000"/>
                        <a:t> ["anime", "classic j-pop", "j-pop"]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33041">
                <a:tc>
                  <a:txBody>
                    <a:bodyPr/>
                    <a:lstStyle/>
                    <a:p>
                      <a:pPr algn="l" defTabSz="457200">
                        <a:defRPr b="0"/>
                      </a:pPr>
                      <a:r>
                        <a:rPr b="1" sz="1000"/>
                        <a:t> Takanori Nishikawa       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000"/>
                        <a:t>39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/>
                      </a:pPr>
                      <a:r>
                        <a:rPr u="sng">
                          <a:hlinkClick r:id="rId6" invalidUrl="" action="" tgtFrame="" tooltip="" history="1" highlightClick="0" endSnd="0"/>
                        </a:rPr>
                        <a:t>https://i.scdn.co/image/ab6761610000e5eb6b11b253ccf95465a7b7e0ed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000"/>
                        <a:t> ["anime"]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33041">
                <a:tc>
                  <a:txBody>
                    <a:bodyPr/>
                    <a:lstStyle/>
                    <a:p>
                      <a:pPr algn="l" defTabSz="457200">
                        <a:defRPr b="0"/>
                      </a:pPr>
                      <a:r>
                        <a:rPr b="1" sz="1000"/>
                        <a:t> Kanaria                  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000"/>
                        <a:t>62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/>
                      </a:pPr>
                      <a:r>
                        <a:rPr u="sng">
                          <a:hlinkClick r:id="rId7" invalidUrl="" action="" tgtFrame="" tooltip="" history="1" highlightClick="0" endSnd="0"/>
                        </a:rPr>
                        <a:t>https://i.scdn.co/image/ab6761610000e5eb1acb134c45378a93e7d4c35d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000"/>
                        <a:t> ["vocaloid"]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33041">
                <a:tc>
                  <a:txBody>
                    <a:bodyPr/>
                    <a:lstStyle/>
                    <a:p>
                      <a:pPr algn="l" defTabSz="457200">
                        <a:defRPr b="0"/>
                      </a:pPr>
                      <a:r>
                        <a:rPr b="1" sz="1000"/>
                        <a:t> ZAQ                      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000"/>
                        <a:t>48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/>
                      </a:pPr>
                      <a:r>
                        <a:rPr u="sng">
                          <a:hlinkClick r:id="rId8" invalidUrl="" action="" tgtFrame="" tooltip="" history="1" highlightClick="0" endSnd="0"/>
                        </a:rPr>
                        <a:t>https://i.scdn.co/image/ab6761610000e5eb307bde0ff134b194e2bfceda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000"/>
                        <a:t> ["anime", "j-pixie"]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33041">
                <a:tc>
                  <a:txBody>
                    <a:bodyPr/>
                    <a:lstStyle/>
                    <a:p>
                      <a:pPr algn="l" defTabSz="457200">
                        <a:defRPr b="0"/>
                      </a:pPr>
                      <a:r>
                        <a:rPr b="1" sz="1000"/>
                        <a:t> ASIAN KUNG-FU GENERATION 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000"/>
                        <a:t>61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/>
                      </a:pPr>
                      <a:r>
                        <a:rPr u="sng">
                          <a:hlinkClick r:id="rId9" invalidUrl="" action="" tgtFrame="" tooltip="" history="1" highlightClick="0" endSnd="0"/>
                        </a:rPr>
                        <a:t>https://i.scdn.co/image/ab6761610000e5eb4ccea7adc552148d508e157b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000"/>
                        <a:t> ["anime", "j-pop", "j-poprock", "j-rock", "japanese emo", "japanese pop punk"]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f. other query, complex query"/>
          <p:cNvSpPr txBox="1"/>
          <p:nvPr>
            <p:ph type="title"/>
          </p:nvPr>
        </p:nvSpPr>
        <p:spPr>
          <a:xfrm>
            <a:off x="1206500" y="958849"/>
            <a:ext cx="21971000" cy="934780"/>
          </a:xfrm>
          <a:prstGeom prst="rect">
            <a:avLst/>
          </a:prstGeom>
        </p:spPr>
        <p:txBody>
          <a:bodyPr/>
          <a:lstStyle>
            <a:lvl1pPr defTabSz="1560536">
              <a:defRPr spc="-108" sz="5440"/>
            </a:lvl1pPr>
          </a:lstStyle>
          <a:p>
            <a:pPr/>
            <a:r>
              <a:t>f. other query, complex query</a:t>
            </a:r>
          </a:p>
        </p:txBody>
      </p:sp>
      <p:sp>
        <p:nvSpPr>
          <p:cNvPr id="200" name="Get artists info, with their genres tags"/>
          <p:cNvSpPr txBox="1"/>
          <p:nvPr/>
        </p:nvSpPr>
        <p:spPr>
          <a:xfrm>
            <a:off x="803469" y="2482466"/>
            <a:ext cx="528492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Get artists info, with their genres tags </a:t>
            </a:r>
          </a:p>
        </p:txBody>
      </p:sp>
      <p:sp>
        <p:nvSpPr>
          <p:cNvPr id="201" name="SELECT…"/>
          <p:cNvSpPr txBox="1"/>
          <p:nvPr/>
        </p:nvSpPr>
        <p:spPr>
          <a:xfrm>
            <a:off x="1081075" y="7173383"/>
            <a:ext cx="20783104" cy="661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a."name", a."discNumber", a1."durationMs", a."popularity", a1."previewUrl", a."trackNumber", a."albumId",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b."name" AS "albumName" ,  b."albumType" , b."totalTracks" ,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d."ArtistsInfo" , d."ArtistsCount"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FROM "public"."Track" a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NATURAL JOIN "public"."TrackMeta" a1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INNER JOIN "public"."Album" b ON a."albumId" = b."id"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INNER JOIN (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SELECT d1."trackId" , 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JSON_AGG( JSON_BUILD_OBJECT( 'id',d2."id", 'name', d2."name", 'imageUrl',d2."imageUrl" )) AS "ArtistsInfo",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COUNT(*) AS "ArtistsCount"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FROM "public"."TrackProduceByArtist" d1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INNER JOIN "public"."Artist" d2 ON d1."artistId" = d2."id"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GROUP BY "trackId"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) d ON d."trackId" = a."id"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ORDER BY "ArtistsCount" DESC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LIMIT 100;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graphicFrame>
        <p:nvGraphicFramePr>
          <p:cNvPr id="202" name="Table 1-1"/>
          <p:cNvGraphicFramePr/>
          <p:nvPr/>
        </p:nvGraphicFramePr>
        <p:xfrm>
          <a:off x="692150" y="3968750"/>
          <a:ext cx="23383082" cy="293270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86271"/>
                <a:gridCol w="1684469"/>
                <a:gridCol w="1509123"/>
                <a:gridCol w="1472593"/>
                <a:gridCol w="1420615"/>
                <a:gridCol w="3598349"/>
                <a:gridCol w="1545549"/>
                <a:gridCol w="1327097"/>
                <a:gridCol w="1498686"/>
                <a:gridCol w="1475411"/>
                <a:gridCol w="1462468"/>
                <a:gridCol w="4354842"/>
                <a:gridCol w="1534903"/>
              </a:tblGrid>
              <a:tr h="584001">
                <a:tc>
                  <a:txBody>
                    <a:bodyPr/>
                    <a:lstStyle/>
                    <a:p>
                      <a:pPr algn="r" defTabSz="457200"/>
                      <a:r>
                        <a:rPr b="1" sz="14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#</a:t>
                      </a:r>
                    </a:p>
                  </a:txBody>
                  <a:tcPr marL="203200" marR="203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b="1" sz="14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name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b="1" sz="14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discNumber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b="1" sz="14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durationMs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b="1" sz="14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popularity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b="1" sz="14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previewUrl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b="1" sz="14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trackNumber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b="1" sz="14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albumId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b="1" sz="14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albumName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b="1" sz="14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albumType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b="1" sz="14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totalTracks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b="1" sz="14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ArtistsInfo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b="1" sz="14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ArtistsCount</a:t>
                      </a:r>
                    </a:p>
                  </a:txBody>
                  <a:tcPr marL="203200" marR="711200" marT="127000" marB="127000" anchor="ctr" anchorCtr="0" horzOverflow="overflow"/>
                </a:tc>
              </a:tr>
              <a:tr h="584001">
                <a:tc>
                  <a:txBody>
                    <a:bodyPr/>
                    <a:lstStyle/>
                    <a:p>
                      <a:pPr algn="r" defTabSz="457200"/>
                      <a:r>
                        <a:rPr b="1" sz="14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203200" marR="203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ダンスロボットダンス - アレンジメドレー(キメラver) はるまきごはん×煮ル果実×和田たけあき×栗山夕璃(蜂屋ななし)×じん×かいりきベア×てにをは×Chinozo×ピノキオピー×稲葉曇×一二三×Aqu3ra×Neru×ナユタン星人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182013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https://p.scdn.co/mp3-preview/1b40c5e497ccc3719134325b80bed1537d1a0c63?cid=ad404a1109eb4d86abc42b58bf23b924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708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キメラ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compilation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[{"id" : 54, "name" : "Neru", "imageUrl" : "https://i.scdn.co/image/ab67616d0000b27320cb63ece80e6e61e1b45117"}, {"id" : 58, "name" : "Nayutalien", "imageUrl" : "https://i.scdn.co/image/ab6761610000e5ebe42104b4ea1b44a28108b9f1"}, {"id" : 107, "name" : "Kairikibear", "imageUrl" : "https://i.scdn.co/image/ab67616d0000b273745ff8443f0db1cda32e5c97"}, {"id" : 111, "name" : "Chinozo", "imageUrl" : "https://i.scdn.co/image/ab6761610000e5eb4b8f3852cbeaa5335ad8b7e0"}, {"id" : 112, "name" : "PinocchioP", "imageUrl" : "https://i.scdn.co/image/ab6761610000e5eb9e41c9b34f4772baa492e86d"}]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203200" marR="711200" marT="127000" marB="127000" anchor="ctr" anchorCtr="0" horzOverflow="overflow"/>
                </a:tc>
              </a:tr>
              <a:tr h="584001">
                <a:tc>
                  <a:txBody>
                    <a:bodyPr/>
                    <a:lstStyle/>
                    <a:p>
                      <a:pPr algn="r" defTabSz="457200"/>
                      <a:r>
                        <a:rPr b="1" sz="14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203200" marR="203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Elected - Live At Cabo Wabo Cantina, Cabo San Lucas, Mexico/1996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313386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407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 Fistful Of Alice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album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13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[{"id" : 27, "name" : "Slash", "imageUrl" : "https://i.scdn.co/image/ab6761610000e5eb16bbce3d5fb8a51e7cc3dce0"}, {"id" : 33, "name" : "Alice Cooper", "imageUrl" : "https://i.scdn.co/image/ab6761610000e5ebb5687d33f85251658264d9f4"}]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203200" marR="711200" marT="127000" marB="127000" anchor="ctr" anchorCtr="0" horzOverflow="overflow"/>
                </a:tc>
              </a:tr>
              <a:tr h="584001">
                <a:tc>
                  <a:txBody>
                    <a:bodyPr/>
                    <a:lstStyle/>
                    <a:p>
                      <a:pPr algn="r" defTabSz="457200"/>
                      <a:r>
                        <a:rPr b="1" sz="14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203200" marR="203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デビルじゃないもん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163682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https://p.scdn.co/mp3-preview/a09300faf2e7cbcb8f7a81220aaf608f7ad11e8b?cid=ad404a1109eb4d86abc42b58bf23b924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374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デビルじゃないもん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single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[{"id" : 45, "name" : "DECO*27", "imageUrl" : "https://i.scdn.co/image/ab6761610000e5ebe18756b9265f7b53964157f2"}, {"id" : 112, "name" : "PinocchioP", "imageUrl" : "https://i.scdn.co/image/ab6761610000e5eb9e41c9b34f4772baa492e86d"}]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203200" marR="711200" marT="127000" marB="127000" anchor="ctr" anchorCtr="0" horzOverflow="overflow"/>
                </a:tc>
              </a:tr>
              <a:tr h="584001">
                <a:tc>
                  <a:txBody>
                    <a:bodyPr/>
                    <a:lstStyle/>
                    <a:p>
                      <a:pPr algn="r" defTabSz="457200"/>
                      <a:r>
                        <a:rPr b="1" sz="14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203200" marR="203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BraveSail Instrumental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306706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87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Senpai - EP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single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[{"id" : 53, "name" : "HoneyWorks", "imageUrl" : "https://i.scdn.co/image/ab6761610000e5ebcc7b1d24a5cec3a30c4db7aa"}, {"id" : 131, "name" : "TrySail", "imageUrl" : "https://i.scdn.co/image/ab6761610000e5eb449e3a3e0d2bba8485388234"}]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203200" marR="711200" marT="127000" marB="1270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HECK stat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CHECK statement</a:t>
            </a:r>
          </a:p>
        </p:txBody>
      </p:sp>
      <p:sp>
        <p:nvSpPr>
          <p:cNvPr id="205" name="ALTER TABLE &quot;AlbumAvailableMarket&quot;…"/>
          <p:cNvSpPr txBox="1"/>
          <p:nvPr/>
        </p:nvSpPr>
        <p:spPr>
          <a:xfrm>
            <a:off x="1287830" y="4064000"/>
            <a:ext cx="16034800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ALTER TABLE "AlbumAvailableMarket"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ADD CONSTRAINT market_id_check CHECK( 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“tagId" BWTWEEN 1 TO 184 )</a:t>
            </a:r>
          </a:p>
        </p:txBody>
      </p:sp>
      <p:sp>
        <p:nvSpPr>
          <p:cNvPr id="206" name="to check the Many-to-Many Table (AlbumAvailableMarket)  inputing ;"/>
          <p:cNvSpPr txBox="1"/>
          <p:nvPr/>
        </p:nvSpPr>
        <p:spPr>
          <a:xfrm>
            <a:off x="1295400" y="7109917"/>
            <a:ext cx="950396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to check the Many-to-Many Table (AlbumAvailableMarket)  inputing ;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On DELETE CASCADE stat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 DELETE </a:t>
            </a:r>
            <a:r>
              <a:t>CASCADE</a:t>
            </a:r>
            <a:r>
              <a:t> statement</a:t>
            </a:r>
          </a:p>
        </p:txBody>
      </p:sp>
      <p:sp>
        <p:nvSpPr>
          <p:cNvPr id="209" name="ALTER TABLE &quot;TracksAvailableMarket&quot;…"/>
          <p:cNvSpPr txBox="1"/>
          <p:nvPr/>
        </p:nvSpPr>
        <p:spPr>
          <a:xfrm>
            <a:off x="1287830" y="3892550"/>
            <a:ext cx="16034800" cy="181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ALTER </a:t>
            </a:r>
            <a:r>
              <a:rPr>
                <a:solidFill>
                  <a:srgbClr val="C678DD"/>
                </a:solidFill>
              </a:rPr>
              <a:t>TABLE</a:t>
            </a:r>
            <a:r>
              <a:rPr>
                <a:solidFill>
                  <a:srgbClr val="ABB2BF"/>
                </a:solidFill>
              </a:rPr>
              <a:t> </a:t>
            </a:r>
            <a:r>
              <a:t>"TracksAvailableMarket"</a:t>
            </a:r>
            <a:endParaRPr>
              <a:solidFill>
                <a:srgbClr val="ABB2BF"/>
              </a:solidFill>
            </a:endParaRP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CONSTRAINT "TracksAvailableMarket_tagId_fkey" FOREIGN KEY ("tagId") REFERENCES "Tag"("id") ON DELETE </a:t>
            </a:r>
            <a:r>
              <a:t>CASCADE</a:t>
            </a:r>
            <a:r>
              <a:t> ON UPDATE CASCADE,</a:t>
            </a:r>
            <a:endParaRPr>
              <a:solidFill>
                <a:srgbClr val="ABB2BF"/>
              </a:solidFill>
            </a:endParaRP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210" name="when the tag row data delete, the Many-to-many data for track to tag should be removed"/>
          <p:cNvSpPr txBox="1"/>
          <p:nvPr/>
        </p:nvSpPr>
        <p:spPr>
          <a:xfrm>
            <a:off x="1295399" y="7109917"/>
            <a:ext cx="1233769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when the tag row data delete, the Many-to-many data for track to tag should be removed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illustrate the use of 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illustrate the use of view</a:t>
            </a:r>
          </a:p>
        </p:txBody>
      </p:sp>
      <p:pic>
        <p:nvPicPr>
          <p:cNvPr id="21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586611" y="279400"/>
            <a:ext cx="6635178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CREATE VIEW v_track_row AS…"/>
          <p:cNvSpPr txBox="1"/>
          <p:nvPr/>
        </p:nvSpPr>
        <p:spPr>
          <a:xfrm>
            <a:off x="393852" y="2433749"/>
            <a:ext cx="17124909" cy="764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CREATE VIEW v_track_row AS 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SELECT 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a."name", a."discNumber", a1."durationMs", a."popularity",  a."trackNumber", a."albumId",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d."ArtistsInfo" 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FROM "Track" a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NATURAL JOIN "public"."TrackMeta" a1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INNER JOIN (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SELECT d1."trackId" , 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JSON_AGG( JSON_BUILD_OBJECT( </a:t>
            </a:r>
          </a:p>
          <a:p>
            <a:pPr lvl="4"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'id',d2."id", </a:t>
            </a:r>
          </a:p>
          <a:p>
            <a:pPr lvl="4"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'name', d2."name", </a:t>
            </a:r>
          </a:p>
          <a:p>
            <a:pPr lvl="4"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'imageUrl',d2."imageUrl" </a:t>
            </a:r>
          </a:p>
          <a:p>
            <a:pPr lvl="2"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)) AS "ArtistsInfo",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COUNT(*) AS "ArtistsCount"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FROM "public"."TrackProduceByArtist" d1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INNER JOIN "public"."Artist" d2 ON d1."artistId" = d2."id"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GROUP BY "trackId"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) d ON d."trackId" = a."id"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ORDER BY "albumId" ,"discNumber",  "trackNumber" ASC;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;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* FROM v_track_row WHERE “albumId” = 12</a:t>
            </a:r>
          </a:p>
        </p:txBody>
      </p:sp>
      <p:graphicFrame>
        <p:nvGraphicFramePr>
          <p:cNvPr id="215" name="Table 1-4"/>
          <p:cNvGraphicFramePr/>
          <p:nvPr/>
        </p:nvGraphicFramePr>
        <p:xfrm>
          <a:off x="1765300" y="10788650"/>
          <a:ext cx="13131800" cy="234950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1917700"/>
                <a:gridCol w="927100"/>
                <a:gridCol w="876300"/>
                <a:gridCol w="787400"/>
                <a:gridCol w="977900"/>
                <a:gridCol w="673100"/>
                <a:gridCol w="6921500"/>
              </a:tblGrid>
              <a:tr h="253110">
                <a:tc>
                  <a:txBody>
                    <a:bodyPr/>
                    <a:lstStyle/>
                    <a:p>
                      <a:pPr algn="l" defTabSz="457200">
                        <a:defRPr b="0"/>
                      </a:pPr>
                      <a:r>
                        <a:rPr b="1" sz="1000"/>
                        <a:t>            name             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="0"/>
                      </a:pPr>
                      <a:r>
                        <a:rPr b="1" sz="1000"/>
                        <a:t> discNumber 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="0"/>
                      </a:pPr>
                      <a:r>
                        <a:rPr b="1" sz="1000"/>
                        <a:t> durationMs 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="0"/>
                      </a:pPr>
                      <a:r>
                        <a:rPr b="1" sz="1000"/>
                        <a:t> popularity 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="0"/>
                      </a:pPr>
                      <a:r>
                        <a:rPr b="1" sz="1000"/>
                        <a:t> trackNumber 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="0"/>
                      </a:pPr>
                      <a:r>
                        <a:rPr b="1" sz="1000"/>
                        <a:t> albumId 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="0"/>
                      </a:pPr>
                      <a:r>
                        <a:rPr b="1" sz="1000"/>
                        <a:t>                                                     ArtistsInfo                                                     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</a:tr>
              <a:tr h="253110">
                <a:tc>
                  <a:txBody>
                    <a:bodyPr/>
                    <a:lstStyle/>
                    <a:p>
                      <a:pPr algn="l" defTabSz="457200">
                        <a:defRPr b="0"/>
                      </a:pPr>
                      <a:r>
                        <a:rPr b="1" sz="1000"/>
                        <a:t> Some Kind Of Monster        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000"/>
                        <a:t>1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000"/>
                        <a:t>505705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000"/>
                        <a:t>            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000"/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000"/>
                        <a:t>25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/>
                      </a:pPr>
                      <a:r>
                        <a:t>[{"id" : 1, "name" : "Metallica", "imageUrl" : "</a:t>
                      </a:r>
                      <a:r>
                        <a:rPr u="sng">
                          <a:hlinkClick r:id="rId3" invalidUrl="" action="" tgtFrame="" tooltip="" history="1" highlightClick="0" endSnd="0"/>
                        </a:rPr>
                        <a:t>https://i.scdn.co/image/ab6761610000e5eb69ca98dd3083f1082d740e44</a:t>
                      </a:r>
                      <a:r>
                        <a:t>"}]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253110">
                <a:tc>
                  <a:txBody>
                    <a:bodyPr/>
                    <a:lstStyle/>
                    <a:p>
                      <a:pPr algn="l" defTabSz="457200">
                        <a:defRPr b="0"/>
                      </a:pPr>
                      <a:r>
                        <a:rPr b="1" sz="1000"/>
                        <a:t> The Four Horsemen - Live    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000"/>
                        <a:t>1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000"/>
                        <a:t>320585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000"/>
                        <a:t>            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000"/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000"/>
                        <a:t>25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/>
                      </a:pPr>
                      <a:r>
                        <a:t>[{"id" : 1, "name" : "Metallica", "imageUrl" : "</a:t>
                      </a:r>
                      <a:r>
                        <a:rPr u="sng">
                          <a:hlinkClick r:id="rId3" invalidUrl="" action="" tgtFrame="" tooltip="" history="1" highlightClick="0" endSnd="0"/>
                        </a:rPr>
                        <a:t>https://i.scdn.co/image/ab6761610000e5eb69ca98dd3083f1082d740e44</a:t>
                      </a:r>
                      <a:r>
                        <a:t>"}]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253110">
                <a:tc>
                  <a:txBody>
                    <a:bodyPr/>
                    <a:lstStyle/>
                    <a:p>
                      <a:pPr algn="l" defTabSz="457200">
                        <a:defRPr b="0"/>
                      </a:pPr>
                      <a:r>
                        <a:rPr b="1" sz="1000"/>
                        <a:t> Damage, Inc. - Live         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000"/>
                        <a:t>1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000"/>
                        <a:t>299238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000"/>
                        <a:t>            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000"/>
                        <a:t>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000"/>
                        <a:t>25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/>
                      </a:pPr>
                      <a:r>
                        <a:t>[{"id" : 1, "name" : "Metallica", "imageUrl" : "</a:t>
                      </a:r>
                      <a:r>
                        <a:rPr u="sng">
                          <a:hlinkClick r:id="rId3" invalidUrl="" action="" tgtFrame="" tooltip="" history="1" highlightClick="0" endSnd="0"/>
                        </a:rPr>
                        <a:t>https://i.scdn.co/image/ab6761610000e5eb69ca98dd3083f1082d740e44</a:t>
                      </a:r>
                      <a:r>
                        <a:t>"}]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253110">
                <a:tc>
                  <a:txBody>
                    <a:bodyPr/>
                    <a:lstStyle/>
                    <a:p>
                      <a:pPr algn="l" defTabSz="457200">
                        <a:defRPr b="0"/>
                      </a:pPr>
                      <a:r>
                        <a:rPr b="1" sz="1000"/>
                        <a:t> Leper Messiah - Live        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000"/>
                        <a:t>1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000"/>
                        <a:t>355678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000"/>
                        <a:t>            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000"/>
                        <a:t>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000"/>
                        <a:t>25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/>
                      </a:pPr>
                      <a:r>
                        <a:t>[{"id" : 1, "name" : "Metallica", "imageUrl" : "</a:t>
                      </a:r>
                      <a:r>
                        <a:rPr u="sng">
                          <a:hlinkClick r:id="rId3" invalidUrl="" action="" tgtFrame="" tooltip="" history="1" highlightClick="0" endSnd="0"/>
                        </a:rPr>
                        <a:t>https://i.scdn.co/image/ab6761610000e5eb69ca98dd3083f1082d740e44</a:t>
                      </a:r>
                      <a:r>
                        <a:t>"}]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253110">
                <a:tc>
                  <a:txBody>
                    <a:bodyPr/>
                    <a:lstStyle/>
                    <a:p>
                      <a:pPr algn="l" defTabSz="457200">
                        <a:defRPr b="0"/>
                      </a:pPr>
                      <a:r>
                        <a:rPr b="1" sz="1000"/>
                        <a:t> Motorbreath - Live          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000"/>
                        <a:t>1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000"/>
                        <a:t>199932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000"/>
                        <a:t>            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000"/>
                        <a:t>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000"/>
                        <a:t>25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/>
                      </a:pPr>
                      <a:r>
                        <a:t>[{"id" : 1, "name" : "Metallica", "imageUrl" : "</a:t>
                      </a:r>
                      <a:r>
                        <a:rPr u="sng">
                          <a:hlinkClick r:id="rId3" invalidUrl="" action="" tgtFrame="" tooltip="" history="1" highlightClick="0" endSnd="0"/>
                        </a:rPr>
                        <a:t>https://i.scdn.co/image/ab6761610000e5eb69ca98dd3083f1082d740e44</a:t>
                      </a:r>
                      <a:r>
                        <a:t>"}]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253110">
                <a:tc>
                  <a:txBody>
                    <a:bodyPr/>
                    <a:lstStyle/>
                    <a:p>
                      <a:pPr algn="l" defTabSz="457200">
                        <a:defRPr b="0"/>
                      </a:pPr>
                      <a:r>
                        <a:rPr b="1" sz="1000"/>
                        <a:t> Ride The Lightning - Live   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000"/>
                        <a:t>1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000"/>
                        <a:t>400918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000"/>
                        <a:t>            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000"/>
                        <a:t>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000"/>
                        <a:t>25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/>
                      </a:pPr>
                      <a:r>
                        <a:t>[{"id" : 1, "name" : "Metallica", "imageUrl" : "</a:t>
                      </a:r>
                      <a:r>
                        <a:rPr u="sng">
                          <a:hlinkClick r:id="rId3" invalidUrl="" action="" tgtFrame="" tooltip="" history="1" highlightClick="0" endSnd="0"/>
                        </a:rPr>
                        <a:t>https://i.scdn.co/image/ab6761610000e5eb69ca98dd3083f1082d740e44</a:t>
                      </a:r>
                      <a:r>
                        <a:t>"}]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253110">
                <a:tc>
                  <a:txBody>
                    <a:bodyPr/>
                    <a:lstStyle/>
                    <a:p>
                      <a:pPr algn="l" defTabSz="457200">
                        <a:defRPr b="0"/>
                      </a:pPr>
                      <a:r>
                        <a:rPr b="1" sz="1000"/>
                        <a:t> Hit The Lights - Live       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000"/>
                        <a:t>1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000"/>
                        <a:t>252358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000"/>
                        <a:t>            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000"/>
                        <a:t>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000"/>
                        <a:t>25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/>
                      </a:pPr>
                      <a:r>
                        <a:t>[{"id" : 1, "name" : "Metallica", "imageUrl" : "</a:t>
                      </a:r>
                      <a:r>
                        <a:rPr u="sng">
                          <a:hlinkClick r:id="rId3" invalidUrl="" action="" tgtFrame="" tooltip="" history="1" highlightClick="0" endSnd="0"/>
                        </a:rPr>
                        <a:t>https://i.scdn.co/image/ab6761610000e5eb69ca98dd3083f1082d740e44</a:t>
                      </a:r>
                      <a:r>
                        <a:t>"}]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253110">
                <a:tc>
                  <a:txBody>
                    <a:bodyPr/>
                    <a:lstStyle/>
                    <a:p>
                      <a:pPr algn="l" defTabSz="457200">
                        <a:defRPr b="0"/>
                      </a:pPr>
                      <a:r>
                        <a:rPr b="1" sz="1000"/>
                        <a:t> Some Kind Of Monster - Edit 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000"/>
                        <a:t>1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000"/>
                        <a:t>256798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000"/>
                        <a:t>            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000"/>
                        <a:t>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000"/>
                        <a:t>25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/>
                      </a:pPr>
                      <a:r>
                        <a:t>[{"id" : 1, "name" : "Metallica", "imageUrl" : "</a:t>
                      </a:r>
                      <a:r>
                        <a:rPr u="sng">
                          <a:hlinkClick r:id="rId3" invalidUrl="" action="" tgtFrame="" tooltip="" history="1" highlightClick="0" endSnd="0"/>
                        </a:rPr>
                        <a:t>https://i.scdn.co/image/ab6761610000e5eb69ca98dd3083f1082d740e44</a:t>
                      </a:r>
                      <a:r>
                        <a:t>"}]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al World Refere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Real World Reference </a:t>
            </a:r>
          </a:p>
        </p:txBody>
      </p:sp>
      <p:sp>
        <p:nvSpPr>
          <p:cNvPr id="156" name="Spotify.…"/>
          <p:cNvSpPr txBox="1"/>
          <p:nvPr>
            <p:ph type="body" idx="21"/>
          </p:nvPr>
        </p:nvSpPr>
        <p:spPr>
          <a:xfrm>
            <a:off x="6589090" y="2732482"/>
            <a:ext cx="16588410" cy="1047653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2438338">
              <a:lnSpc>
                <a:spcPct val="90000"/>
              </a:lnSpc>
              <a:spcBef>
                <a:spcPts val="4500"/>
              </a:spcBef>
              <a:defRPr b="0" sz="4800"/>
            </a:pPr>
            <a:r>
              <a:t>Spotify. </a:t>
            </a:r>
          </a:p>
          <a:p>
            <a:pPr marL="889000" indent="-889000" defTabSz="2438338">
              <a:lnSpc>
                <a:spcPct val="90000"/>
              </a:lnSpc>
              <a:spcBef>
                <a:spcPts val="4500"/>
              </a:spcBef>
              <a:buSzPct val="100000"/>
              <a:buAutoNum type="arabicPeriod" startAt="1"/>
              <a:defRPr b="0" sz="4800"/>
            </a:pPr>
            <a:r>
              <a:t>it has large amount of data and be popular in user.</a:t>
            </a:r>
          </a:p>
          <a:p>
            <a:pPr marL="889000" indent="-889000" defTabSz="2438338">
              <a:lnSpc>
                <a:spcPct val="90000"/>
              </a:lnSpc>
              <a:spcBef>
                <a:spcPts val="4500"/>
              </a:spcBef>
              <a:buSzPct val="100000"/>
              <a:buAutoNum type="arabicPeriod" startAt="1"/>
              <a:defRPr b="0" sz="4800"/>
            </a:pPr>
            <a:r>
              <a:t>one of interesting part for the web application, is no much for data structure in database table, (Track, Album, Artist, Playlist, User)</a:t>
            </a:r>
          </a:p>
        </p:txBody>
      </p:sp>
      <p:pic>
        <p:nvPicPr>
          <p:cNvPr id="15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4567" y="3048368"/>
            <a:ext cx="3083750" cy="30837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erd.jpeg" descr="erd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401" y="122206"/>
            <a:ext cx="24384001" cy="13094316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ERD"/>
          <p:cNvSpPr txBox="1"/>
          <p:nvPr>
            <p:ph type="title"/>
          </p:nvPr>
        </p:nvSpPr>
        <p:spPr>
          <a:xfrm>
            <a:off x="20887354" y="1219200"/>
            <a:ext cx="2370493" cy="1433163"/>
          </a:xfrm>
          <a:prstGeom prst="rect">
            <a:avLst/>
          </a:prstGeom>
        </p:spPr>
        <p:txBody>
          <a:bodyPr/>
          <a:lstStyle/>
          <a:p>
            <a:pPr/>
            <a:r>
              <a:t>ERD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one to many relationship , Album to Track"/>
          <p:cNvSpPr txBox="1"/>
          <p:nvPr>
            <p:ph type="title"/>
          </p:nvPr>
        </p:nvSpPr>
        <p:spPr>
          <a:xfrm>
            <a:off x="1206500" y="952500"/>
            <a:ext cx="21802262" cy="681461"/>
          </a:xfrm>
          <a:prstGeom prst="rect">
            <a:avLst/>
          </a:prstGeom>
        </p:spPr>
        <p:txBody>
          <a:bodyPr/>
          <a:lstStyle>
            <a:lvl1pPr defTabSz="1121635">
              <a:defRPr spc="-78" sz="3910"/>
            </a:lvl1pPr>
          </a:lstStyle>
          <a:p>
            <a:pPr/>
            <a:r>
              <a:t>one to many relationship , Album to Track</a:t>
            </a:r>
          </a:p>
        </p:txBody>
      </p:sp>
      <p:sp>
        <p:nvSpPr>
          <p:cNvPr id="163" name="SELECT…"/>
          <p:cNvSpPr txBox="1"/>
          <p:nvPr/>
        </p:nvSpPr>
        <p:spPr>
          <a:xfrm>
            <a:off x="15829188" y="4288679"/>
            <a:ext cx="9808519" cy="664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b.name AS "trackName",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b."discNumber", 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b."durationMs", 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b."previewUrl", 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b."trackNumber", 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b."albumId",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a.name AS "albumName", 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a."albumType" ,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a."totalTracks" ,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a."imageUrl" 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FROM "public"."Album" a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INNER JOIN "public"."Track" b ON b."albumId" = a.id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WHERE b."albumId" = 15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ORDER BY "albumId" ,"discNumber",  "trackNumber"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LIMIT 100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;</a:t>
            </a:r>
          </a:p>
        </p:txBody>
      </p:sp>
      <p:graphicFrame>
        <p:nvGraphicFramePr>
          <p:cNvPr id="164" name="Table 1"/>
          <p:cNvGraphicFramePr/>
          <p:nvPr/>
        </p:nvGraphicFramePr>
        <p:xfrm>
          <a:off x="505469" y="1928368"/>
          <a:ext cx="14887718" cy="647238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20469"/>
                <a:gridCol w="2132035"/>
                <a:gridCol w="1307817"/>
                <a:gridCol w="1348774"/>
                <a:gridCol w="1352274"/>
                <a:gridCol w="825770"/>
                <a:gridCol w="1878778"/>
                <a:gridCol w="2001010"/>
                <a:gridCol w="874306"/>
                <a:gridCol w="1181506"/>
                <a:gridCol w="1352274"/>
              </a:tblGrid>
              <a:tr h="922812">
                <a:tc>
                  <a:txBody>
                    <a:bodyPr/>
                    <a:lstStyle/>
                    <a:p>
                      <a:pPr algn="r" defTabSz="457200"/>
                      <a:r>
                        <a:rPr b="1" sz="14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#</a:t>
                      </a:r>
                    </a:p>
                  </a:txBody>
                  <a:tcPr marL="203200" marR="203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b="1" sz="14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trackName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b="1" sz="14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discNumber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b="1" sz="14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durationMs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b="1" sz="14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previewUrl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b="1" sz="14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trackNumber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b="1" sz="14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albumId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b="1" sz="14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albumName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b="1" sz="14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albumType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b="1" sz="14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totalTracks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b="1" sz="14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imageUrl</a:t>
                      </a:r>
                    </a:p>
                  </a:txBody>
                  <a:tcPr marL="203200" marR="711200" marT="127000" marB="127000" anchor="ctr" anchorCtr="0" horzOverflow="overflow"/>
                </a:tc>
              </a:tr>
              <a:tr h="922812">
                <a:tc>
                  <a:txBody>
                    <a:bodyPr/>
                    <a:lstStyle/>
                    <a:p>
                      <a:pPr algn="r" defTabSz="457200"/>
                      <a:r>
                        <a:rPr b="1" sz="14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203200" marR="203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Paint It Black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226306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https://p.scdn.co/mp3-preview/ad055005d9a1546c6b244e2b74d91b8725f0d736?cid=ad404a1109eb4d86abc42b58bf23b924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Hard Rock Superstars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compilation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100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https://i.scdn.co/image/ab67616d0000b273b519646443f8e8833dbabe14</a:t>
                      </a:r>
                    </a:p>
                  </a:txBody>
                  <a:tcPr marL="203200" marR="711200" marT="127000" marB="127000" anchor="ctr" anchorCtr="0" horzOverflow="overflow"/>
                </a:tc>
              </a:tr>
              <a:tr h="922812">
                <a:tc>
                  <a:txBody>
                    <a:bodyPr/>
                    <a:lstStyle/>
                    <a:p>
                      <a:pPr algn="r" defTabSz="457200"/>
                      <a:r>
                        <a:rPr b="1" sz="14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203200" marR="203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Round and Round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275426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https://p.scdn.co/mp3-preview/4c8bed2d9f7b57758ab1533b432967c1b4df5e01?cid=ad404a1109eb4d86abc42b58bf23b924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Hard Rock Superstars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compilation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100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https://i.scdn.co/image/ab67616d0000b273b519646443f8e8833dbabe14</a:t>
                      </a:r>
                    </a:p>
                  </a:txBody>
                  <a:tcPr marL="203200" marR="711200" marT="127000" marB="127000" anchor="ctr" anchorCtr="0" horzOverflow="overflow"/>
                </a:tc>
              </a:tr>
              <a:tr h="922812">
                <a:tc>
                  <a:txBody>
                    <a:bodyPr/>
                    <a:lstStyle/>
                    <a:p>
                      <a:pPr algn="r" defTabSz="457200"/>
                      <a:r>
                        <a:rPr b="1" sz="14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203200" marR="203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Dream On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268440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https://p.scdn.co/mp3-preview/35e0741db18761a0a82dec4bbc62d6ac47862670?cid=ad404a1109eb4d86abc42b58bf23b924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Hard Rock Superstars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compilation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100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https://i.scdn.co/image/ab67616d0000b273b519646443f8e8833dbabe14</a:t>
                      </a:r>
                    </a:p>
                  </a:txBody>
                  <a:tcPr marL="203200" marR="711200" marT="127000" marB="127000" anchor="ctr" anchorCtr="0" horzOverflow="overflow"/>
                </a:tc>
              </a:tr>
              <a:tr h="922812">
                <a:tc>
                  <a:txBody>
                    <a:bodyPr/>
                    <a:lstStyle/>
                    <a:p>
                      <a:pPr algn="r" defTabSz="457200"/>
                      <a:r>
                        <a:rPr b="1" sz="14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203200" marR="203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Battery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320133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https://p.scdn.co/mp3-preview/6750558dd1bb1deade918a1b270f714b03b9c928?cid=ad404a1109eb4d86abc42b58bf23b924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Hard Rock Superstars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compilation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100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https://i.scdn.co/image/ab67616d0000b273b519646443f8e8833dbabe14</a:t>
                      </a:r>
                    </a:p>
                  </a:txBody>
                  <a:tcPr marL="203200" marR="711200" marT="127000" marB="127000" anchor="ctr" anchorCtr="0" horzOverflow="overflow"/>
                </a:tc>
              </a:tr>
              <a:tr h="922812">
                <a:tc>
                  <a:txBody>
                    <a:bodyPr/>
                    <a:lstStyle/>
                    <a:p>
                      <a:pPr algn="r" defTabSz="457200"/>
                      <a:r>
                        <a:rPr b="1" sz="14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203200" marR="203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Lonely Boy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189399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https://p.scdn.co/mp3-preview/a271f24ed8df49ecd0b278aa7b2d4dd6183a36ab?cid=ad404a1109eb4d86abc42b58bf23b924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Hard Rock Superstars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compilation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100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https://i.scdn.co/image/ab67616d0000b273b519646443f8e8833dbabe14</a:t>
                      </a:r>
                    </a:p>
                  </a:txBody>
                  <a:tcPr marL="203200" marR="711200" marT="127000" marB="127000" anchor="ctr" anchorCtr="0" horzOverflow="overflow"/>
                </a:tc>
              </a:tr>
              <a:tr h="922812">
                <a:tc>
                  <a:txBody>
                    <a:bodyPr/>
                    <a:lstStyle/>
                    <a:p>
                      <a:pPr algn="r" defTabSz="457200"/>
                      <a:r>
                        <a:rPr b="1" sz="14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203200" marR="203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The Unforgiven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391306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https://p.scdn.co/mp3-preview/ce443a0ec0632e536a405c601c4d3bd6ebccec53?cid=ad404a1109eb4d86abc42b58bf23b924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Hard Rock Superstars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compilation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100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https://i.scdn.co/image/ab67616d0000b273b519646443f8e8833dbabe14</a:t>
                      </a:r>
                    </a:p>
                  </a:txBody>
                  <a:tcPr marL="203200" marR="711200" marT="127000" marB="127000" anchor="ctr" anchorCtr="0" horzOverflow="overflow"/>
                </a:tc>
              </a:tr>
            </a:tbl>
          </a:graphicData>
        </a:graphic>
      </p:graphicFrame>
      <p:sp>
        <p:nvSpPr>
          <p:cNvPr id="165" name="Album-to-Track:…"/>
          <p:cNvSpPr txBox="1"/>
          <p:nvPr/>
        </p:nvSpPr>
        <p:spPr>
          <a:xfrm>
            <a:off x="15435681" y="11770817"/>
            <a:ext cx="7640727" cy="1197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Album-to-Track:  </a:t>
            </a:r>
          </a:p>
          <a:p>
            <a:pPr algn="l"/>
            <a:r>
              <a:t>since the Track should under only one album or single, </a:t>
            </a:r>
          </a:p>
          <a:p>
            <a:pPr algn="l"/>
            <a:r>
              <a:t>while the Album may have multiple tracks for an album.</a:t>
            </a:r>
          </a:p>
        </p:txBody>
      </p:sp>
      <p:pic>
        <p:nvPicPr>
          <p:cNvPr id="16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7850" y="8845550"/>
            <a:ext cx="6921500" cy="4406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Many to many relationship , Artist to Album"/>
          <p:cNvSpPr txBox="1"/>
          <p:nvPr>
            <p:ph type="title"/>
          </p:nvPr>
        </p:nvSpPr>
        <p:spPr>
          <a:xfrm>
            <a:off x="1206500" y="952500"/>
            <a:ext cx="21802262" cy="681461"/>
          </a:xfrm>
          <a:prstGeom prst="rect">
            <a:avLst/>
          </a:prstGeom>
        </p:spPr>
        <p:txBody>
          <a:bodyPr/>
          <a:lstStyle>
            <a:lvl1pPr defTabSz="1121635">
              <a:defRPr spc="-78" sz="3910"/>
            </a:lvl1pPr>
          </a:lstStyle>
          <a:p>
            <a:pPr/>
            <a:r>
              <a:t>Many to many relationship , Artist to Album</a:t>
            </a:r>
          </a:p>
        </p:txBody>
      </p:sp>
      <p:sp>
        <p:nvSpPr>
          <p:cNvPr id="169" name="SELECT…"/>
          <p:cNvSpPr txBox="1"/>
          <p:nvPr/>
        </p:nvSpPr>
        <p:spPr>
          <a:xfrm>
            <a:off x="16008179" y="1589929"/>
            <a:ext cx="8160545" cy="629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b.name AS "artistName",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b."imageUrl" AS "artistImageUrl",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a.name AS "albumName", 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a."albumType" ,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a."totalTracks" ,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a."releaseDate" ,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a."imageUrl" 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FROM "public"."Album" a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INNER JOIN "public"."AlbumProduceByArtist" c ON a.id = c."albumId"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INNER JOIN "public"."Artist" b ON b.id = c."artistId"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WHERE b.id = 1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ORDER BY "releaseDate" DESC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LIMIT 100</a:t>
            </a:r>
          </a:p>
        </p:txBody>
      </p:sp>
      <p:sp>
        <p:nvSpPr>
          <p:cNvPr id="170" name="Artist-to-Album:…"/>
          <p:cNvSpPr txBox="1"/>
          <p:nvPr/>
        </p:nvSpPr>
        <p:spPr>
          <a:xfrm>
            <a:off x="15448381" y="9065717"/>
            <a:ext cx="6675730" cy="1197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Artist-to-Album:  </a:t>
            </a:r>
          </a:p>
          <a:p>
            <a:pPr algn="l"/>
            <a:r>
              <a:t>since the Album can be made by multiple artist, </a:t>
            </a:r>
          </a:p>
          <a:p>
            <a:pPr algn="l"/>
            <a:r>
              <a:t>while the Album may have multiple album.</a:t>
            </a:r>
          </a:p>
        </p:txBody>
      </p:sp>
      <p:graphicFrame>
        <p:nvGraphicFramePr>
          <p:cNvPr id="171" name="Table 1-1"/>
          <p:cNvGraphicFramePr/>
          <p:nvPr/>
        </p:nvGraphicFramePr>
        <p:xfrm>
          <a:off x="656166" y="2223551"/>
          <a:ext cx="15234313" cy="572192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779519"/>
                <a:gridCol w="2070957"/>
                <a:gridCol w="2125406"/>
                <a:gridCol w="2621812"/>
                <a:gridCol w="1264589"/>
                <a:gridCol w="1368345"/>
                <a:gridCol w="1512213"/>
                <a:gridCol w="3478768"/>
              </a:tblGrid>
              <a:tr h="1141845">
                <a:tc>
                  <a:txBody>
                    <a:bodyPr/>
                    <a:lstStyle/>
                    <a:p>
                      <a:pPr algn="r" defTabSz="457200"/>
                      <a:r>
                        <a:rPr b="1" sz="14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#</a:t>
                      </a:r>
                    </a:p>
                  </a:txBody>
                  <a:tcPr marL="203200" marR="203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b="1" sz="14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artistName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b="1" sz="14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artistImageUrl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b="1" sz="14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albumName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b="1" sz="14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totalTracks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b="1" sz="14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releaseDate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b="1" sz="14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albumType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b="1" sz="14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imageUrl</a:t>
                      </a:r>
                    </a:p>
                  </a:txBody>
                  <a:tcPr marL="203200" marR="711200" marT="127000" marB="127000" anchor="ctr" anchorCtr="0" horzOverflow="overflow"/>
                </a:tc>
              </a:tr>
              <a:tr h="1141845">
                <a:tc>
                  <a:txBody>
                    <a:bodyPr/>
                    <a:lstStyle/>
                    <a:p>
                      <a:pPr algn="r" defTabSz="457200"/>
                      <a:r>
                        <a:rPr b="1" sz="14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203200" marR="203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Metallica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https://i.scdn.co/image/ab6761610000e5eb69ca98dd3083f1082d740e44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Live Sh*t: Binge &amp; Purge (Live In Mexico City)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24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2031-02-28 13:00:00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album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https://i.scdn.co/image/ab67616d0000b273f003fc67301640e0e99a77eb</a:t>
                      </a:r>
                    </a:p>
                  </a:txBody>
                  <a:tcPr marL="203200" marR="711200" marT="127000" marB="127000" anchor="ctr" anchorCtr="0" horzOverflow="overflow"/>
                </a:tc>
              </a:tr>
              <a:tr h="1141845">
                <a:tc>
                  <a:txBody>
                    <a:bodyPr/>
                    <a:lstStyle/>
                    <a:p>
                      <a:pPr algn="r" defTabSz="457200"/>
                      <a:r>
                        <a:rPr b="1" sz="14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203200" marR="203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Metallica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https://i.scdn.co/image/ab6761610000e5eb69ca98dd3083f1082d740e44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Metallica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2031-02-28 13:00:00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album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https://i.scdn.co/image/ab67616d0000b273cf84c5b276431b473e924802</a:t>
                      </a:r>
                    </a:p>
                  </a:txBody>
                  <a:tcPr marL="203200" marR="711200" marT="127000" marB="127000" anchor="ctr" anchorCtr="0" horzOverflow="overflow"/>
                </a:tc>
              </a:tr>
              <a:tr h="1141845">
                <a:tc>
                  <a:txBody>
                    <a:bodyPr/>
                    <a:lstStyle/>
                    <a:p>
                      <a:pPr algn="r" defTabSz="457200"/>
                      <a:r>
                        <a:rPr b="1" sz="14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203200" marR="203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Metallica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https://i.scdn.co/image/ab6761610000e5eb69ca98dd3083f1082d740e44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S&amp;M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21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2031-02-28 13:00:00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album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https://i.scdn.co/image/ab67616d0000b2732a2e23c85aef280bffd824e7</a:t>
                      </a:r>
                    </a:p>
                  </a:txBody>
                  <a:tcPr marL="203200" marR="711200" marT="127000" marB="127000" anchor="ctr" anchorCtr="0" horzOverflow="overflow"/>
                </a:tc>
              </a:tr>
              <a:tr h="1141845">
                <a:tc>
                  <a:txBody>
                    <a:bodyPr/>
                    <a:lstStyle/>
                    <a:p>
                      <a:pPr algn="r" defTabSz="457200"/>
                      <a:r>
                        <a:rPr b="1" sz="14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203200" marR="203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Metallica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https://i.scdn.co/image/ab6761610000e5eb69ca98dd3083f1082d740e44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Reload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13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2031-02-28 13:00:00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album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https://i.scdn.co/image/ab67616d0000b273a49eff6d64cafc2551553380</a:t>
                      </a:r>
                    </a:p>
                  </a:txBody>
                  <a:tcPr marL="203200" marR="711200" marT="127000" marB="127000" anchor="ctr" anchorCtr="0" horzOverflow="overflow"/>
                </a:tc>
              </a:tr>
            </a:tbl>
          </a:graphicData>
        </a:graphic>
      </p:graphicFrame>
      <p:pic>
        <p:nvPicPr>
          <p:cNvPr id="17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5800" y="8522370"/>
            <a:ext cx="13970000" cy="4533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a. other query , single query"/>
          <p:cNvSpPr txBox="1"/>
          <p:nvPr>
            <p:ph type="title"/>
          </p:nvPr>
        </p:nvSpPr>
        <p:spPr>
          <a:xfrm>
            <a:off x="1206500" y="951633"/>
            <a:ext cx="21971000" cy="957707"/>
          </a:xfrm>
          <a:prstGeom prst="rect">
            <a:avLst/>
          </a:prstGeom>
        </p:spPr>
        <p:txBody>
          <a:bodyPr/>
          <a:lstStyle>
            <a:lvl1pPr defTabSz="1584920">
              <a:defRPr spc="-110" sz="5524"/>
            </a:lvl1pPr>
          </a:lstStyle>
          <a:p>
            <a:pPr/>
            <a:r>
              <a:t>a. other query , single query</a:t>
            </a:r>
          </a:p>
        </p:txBody>
      </p:sp>
      <p:graphicFrame>
        <p:nvGraphicFramePr>
          <p:cNvPr id="175" name="Table 1"/>
          <p:cNvGraphicFramePr/>
          <p:nvPr/>
        </p:nvGraphicFramePr>
        <p:xfrm>
          <a:off x="1337733" y="5220385"/>
          <a:ext cx="19042328" cy="337925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762999"/>
                <a:gridCol w="2379563"/>
                <a:gridCol w="1497980"/>
                <a:gridCol w="1710067"/>
                <a:gridCol w="2720694"/>
                <a:gridCol w="1583276"/>
                <a:gridCol w="8375046"/>
              </a:tblGrid>
              <a:tr h="561093">
                <a:tc>
                  <a:txBody>
                    <a:bodyPr/>
                    <a:lstStyle/>
                    <a:p>
                      <a:pPr algn="r" defTabSz="457200"/>
                      <a:r>
                        <a:rPr b="1" sz="14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#</a:t>
                      </a:r>
                    </a:p>
                  </a:txBody>
                  <a:tcPr marL="203200" marR="203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b="1" sz="14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name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b="1" sz="14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albumType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b="1" sz="14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totalTracks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b="1" sz="14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releaseDate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b="1" sz="14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albumGroup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b="1" sz="14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imageUrl</a:t>
                      </a:r>
                    </a:p>
                  </a:txBody>
                  <a:tcPr marL="203200" marR="711200" marT="127000" marB="127000" anchor="ctr" anchorCtr="0" horzOverflow="overflow"/>
                </a:tc>
              </a:tr>
              <a:tr h="561093">
                <a:tc>
                  <a:txBody>
                    <a:bodyPr/>
                    <a:lstStyle/>
                    <a:p>
                      <a:pPr algn="r" defTabSz="457200"/>
                      <a:r>
                        <a:rPr b="1" sz="14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203200" marR="203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The More Things Change...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album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2031-02-28 13:00:00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album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https://i.scdn.co/image/ab67616d0000b27346efc239ea6eba381256026a</a:t>
                      </a:r>
                    </a:p>
                  </a:txBody>
                  <a:tcPr marL="203200" marR="711200" marT="127000" marB="127000" anchor="ctr" anchorCtr="0" horzOverflow="overflow"/>
                </a:tc>
              </a:tr>
              <a:tr h="561093">
                <a:tc>
                  <a:txBody>
                    <a:bodyPr/>
                    <a:lstStyle/>
                    <a:p>
                      <a:pPr algn="r" defTabSz="457200"/>
                      <a:r>
                        <a:rPr b="1" sz="14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203200" marR="203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Youthanasia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album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2031-02-28 13:00:00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album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https://i.scdn.co/image/ab67616d0000b2731d9c7b91334880fb1700dc00</a:t>
                      </a:r>
                    </a:p>
                  </a:txBody>
                  <a:tcPr marL="203200" marR="711200" marT="127000" marB="127000" anchor="ctr" anchorCtr="0" horzOverflow="overflow"/>
                </a:tc>
              </a:tr>
              <a:tr h="561093">
                <a:tc>
                  <a:txBody>
                    <a:bodyPr/>
                    <a:lstStyle/>
                    <a:p>
                      <a:pPr algn="r" defTabSz="457200"/>
                      <a:r>
                        <a:rPr b="1" sz="14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203200" marR="203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Persistence of Time (30th Anniversary Edition: Bonus Tracks)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album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2031-02-28 13:00:00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album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https://i.scdn.co/image/ab67616d0000b273586a3fd741ebec685172429a</a:t>
                      </a:r>
                    </a:p>
                  </a:txBody>
                  <a:tcPr marL="203200" marR="711200" marT="127000" marB="127000" anchor="ctr" anchorCtr="0" horzOverflow="overflow"/>
                </a:tc>
              </a:tr>
              <a:tr h="561093">
                <a:tc>
                  <a:txBody>
                    <a:bodyPr/>
                    <a:lstStyle/>
                    <a:p>
                      <a:pPr algn="r" defTabSz="457200"/>
                      <a:r>
                        <a:rPr b="1" sz="14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203200" marR="203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Van Halen Live: Right Here, Right Now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album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24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2031-02-28 13:00:00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album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https://i.scdn.co/image/ab67616d0000b27306506461443591e4011f2125</a:t>
                      </a:r>
                    </a:p>
                  </a:txBody>
                  <a:tcPr marL="203200" marR="711200" marT="127000" marB="127000" anchor="ctr" anchorCtr="0" horzOverflow="overflow"/>
                </a:tc>
              </a:tr>
              <a:tr h="561093">
                <a:tc>
                  <a:txBody>
                    <a:bodyPr/>
                    <a:lstStyle/>
                    <a:p>
                      <a:pPr algn="r" defTabSz="457200"/>
                      <a:r>
                        <a:rPr b="1" sz="14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203200" marR="203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 Fistful Of Alice (Live)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album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2031-02-28 13:00:00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album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https://i.scdn.co/image/ab67616d0000b273f718bfa5e2bf02f4539b32a5</a:t>
                      </a:r>
                    </a:p>
                  </a:txBody>
                  <a:tcPr marL="203200" marR="711200" marT="127000" marB="127000" anchor="ctr" anchorCtr="0" horzOverflow="overflow"/>
                </a:tc>
              </a:tr>
            </a:tbl>
          </a:graphicData>
        </a:graphic>
      </p:graphicFrame>
      <p:sp>
        <p:nvSpPr>
          <p:cNvPr id="176" name="SELECT &quot;name&quot; ,&quot;albumType&quot;, &quot;totalTracks&quot;,  &quot;releaseDate&quot;,  &quot;albumGroup&quot;, &quot;imageUrl&quot;…"/>
          <p:cNvSpPr txBox="1"/>
          <p:nvPr/>
        </p:nvSpPr>
        <p:spPr>
          <a:xfrm>
            <a:off x="1247902" y="3516958"/>
            <a:ext cx="15661631" cy="113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"name" ,"albumType", "totalTracks",  "releaseDate",  "albumGroup", "imageUrl" 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FROM "public"."Album" ORDER BY "releaseDate" DESC LIMIT 100;</a:t>
            </a:r>
          </a:p>
        </p:txBody>
      </p:sp>
      <p:sp>
        <p:nvSpPr>
          <p:cNvPr id="177" name="find the latest release of album."/>
          <p:cNvSpPr txBox="1"/>
          <p:nvPr/>
        </p:nvSpPr>
        <p:spPr>
          <a:xfrm>
            <a:off x="1168400" y="2482466"/>
            <a:ext cx="519356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find the latest release of album.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b. other query , query with neutral join"/>
          <p:cNvSpPr txBox="1"/>
          <p:nvPr>
            <p:ph type="title"/>
          </p:nvPr>
        </p:nvSpPr>
        <p:spPr>
          <a:xfrm>
            <a:off x="1206500" y="951633"/>
            <a:ext cx="21971000" cy="957707"/>
          </a:xfrm>
          <a:prstGeom prst="rect">
            <a:avLst/>
          </a:prstGeom>
        </p:spPr>
        <p:txBody>
          <a:bodyPr/>
          <a:lstStyle>
            <a:lvl1pPr defTabSz="1584920">
              <a:defRPr spc="-110" sz="5524"/>
            </a:lvl1pPr>
          </a:lstStyle>
          <a:p>
            <a:pPr/>
            <a:r>
              <a:t>b. other query , query with neutral join</a:t>
            </a:r>
          </a:p>
        </p:txBody>
      </p:sp>
      <p:sp>
        <p:nvSpPr>
          <p:cNvPr id="180" name="SELECT *…"/>
          <p:cNvSpPr txBox="1"/>
          <p:nvPr/>
        </p:nvSpPr>
        <p:spPr>
          <a:xfrm>
            <a:off x="1247902" y="3516958"/>
            <a:ext cx="17856548" cy="113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*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FROM “public”.”Album" </a:t>
            </a:r>
            <a:r>
              <a:rPr>
                <a:solidFill>
                  <a:srgbClr val="ABB2BF"/>
                </a:solidFill>
              </a:rPr>
              <a:t> </a:t>
            </a:r>
            <a:r>
              <a:t>NATURAL JOIN “public”.”AlbumMeta” ORDER BY "releaseDate" DESC LIMIT 100;</a:t>
            </a:r>
          </a:p>
        </p:txBody>
      </p:sp>
      <p:sp>
        <p:nvSpPr>
          <p:cNvPr id="181" name="find the latest release of album."/>
          <p:cNvSpPr txBox="1"/>
          <p:nvPr/>
        </p:nvSpPr>
        <p:spPr>
          <a:xfrm>
            <a:off x="1168400" y="2482466"/>
            <a:ext cx="519356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find the latest release of album.</a:t>
            </a:r>
          </a:p>
        </p:txBody>
      </p:sp>
      <p:graphicFrame>
        <p:nvGraphicFramePr>
          <p:cNvPr id="182" name="Table 1-1"/>
          <p:cNvGraphicFramePr/>
          <p:nvPr/>
        </p:nvGraphicFramePr>
        <p:xfrm>
          <a:off x="1282700" y="5048250"/>
          <a:ext cx="17422060" cy="428996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447983"/>
                <a:gridCol w="2831258"/>
                <a:gridCol w="1111000"/>
                <a:gridCol w="6056742"/>
                <a:gridCol w="2186161"/>
                <a:gridCol w="2186161"/>
                <a:gridCol w="2598306"/>
              </a:tblGrid>
              <a:tr h="351332">
                <a:tc gridSpan="7">
                  <a:txBody>
                    <a:bodyPr/>
                    <a:lstStyle/>
                    <a:p>
                      <a:pPr defTabSz="457200">
                        <a:spcBef>
                          <a:spcPts val="600"/>
                        </a:spcBef>
                        <a:defRPr b="0"/>
                      </a:pPr>
                      <a:r>
                        <a:rPr sz="1200"/>
                        <a:t>Table 1-1</a:t>
                      </a:r>
                    </a:p>
                  </a:txBody>
                  <a:tcPr marL="50800" marR="50800" marT="50800" marB="50800" anchor="ctr" anchorCtr="0" horzOverflow="overflow">
                    <a:lnL/>
                    <a:lnR/>
                    <a:lnT/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43978">
                <a:tc>
                  <a:txBody>
                    <a:bodyPr/>
                    <a:lstStyle/>
                    <a:p>
                      <a:pPr algn="l" defTabSz="457200">
                        <a:defRPr b="0"/>
                      </a:pPr>
                      <a:r>
                        <a:rPr b="1" sz="1000"/>
                        <a:t> id 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b="1" sz="1000"/>
                        <a:t>           name           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b="1" sz="1000"/>
                        <a:t> popularity 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b="1" sz="1000"/>
                        <a:t>                             imageUrl                             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b="1" sz="1000"/>
                        <a:t>        createdAt        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b="1" sz="1000"/>
                        <a:t>        updatedAt        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b="1" sz="1000"/>
                        <a:t>          uid           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</a:tr>
              <a:tr h="444199"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 b="1" sz="1000"/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000"/>
                        <a:t> Metallica                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000"/>
                        <a:t>84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/>
                      </a:pPr>
                      <a:r>
                        <a:rPr u="sng">
                          <a:hlinkClick r:id="rId2" invalidUrl="" action="" tgtFrame="" tooltip="" history="1" highlightClick="0" endSnd="0"/>
                        </a:rPr>
                        <a:t>https://i.scdn.co/image/ab6761610000e5eb69ca98dd3083f1082d740e44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000"/>
                        <a:t>2023-04-30 17:25:01.706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000"/>
                        <a:t>2023-04-30 17:25:01.706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000"/>
                        <a:t>2ye2Wgw4gimLv2eAKyk1NB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439816"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 b="1" sz="1000"/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000"/>
                        <a:t> Guns N' Roses            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000"/>
                        <a:t>80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/>
                      </a:pPr>
                      <a:r>
                        <a:rPr u="sng">
                          <a:hlinkClick r:id="rId3" invalidUrl="" action="" tgtFrame="" tooltip="" history="1" highlightClick="0" endSnd="0"/>
                        </a:rPr>
                        <a:t>https://i.scdn.co/image/ab6761610000e5eb50defaf9fc059a1efc541f4c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000"/>
                        <a:t>2023-04-30 17:25:01.706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000"/>
                        <a:t>2023-04-30 17:25:01.706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000"/>
                        <a:t>3qm84nBOXUEQ2vnTfUTTFC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439816"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 b="1" sz="1000"/>
                        <a:t>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000"/>
                        <a:t>DECO*27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000"/>
                        <a:t>59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/>
                      </a:pPr>
                      <a:r>
                        <a:rPr u="sng">
                          <a:hlinkClick r:id="rId4" invalidUrl="" action="" tgtFrame="" tooltip="" history="1" highlightClick="0" endSnd="0"/>
                        </a:rPr>
                        <a:t>https://i.scdn.co/image/ab6761610000e5ebe18756b9265f7b53964157f2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000"/>
                        <a:t>2023-04-30 17:25:01.706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000"/>
                        <a:t>2023-04-30 17:25:01.706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000"/>
                        <a:t>7kZTWx6cRLc0TSRPq1XBMP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439816"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 b="1" sz="1000"/>
                        <a:t>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000"/>
                        <a:t> T.M.Revolution           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000"/>
                        <a:t>52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/>
                      </a:pPr>
                      <a:r>
                        <a:rPr u="sng">
                          <a:hlinkClick r:id="rId5" invalidUrl="" action="" tgtFrame="" tooltip="" history="1" highlightClick="0" endSnd="0"/>
                        </a:rPr>
                        <a:t>https://i.scdn.co/image/ab67616d0000b273f628f8daba2dde063d6b2d2e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000"/>
                        <a:t>2023-04-30 17:25:01.706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000"/>
                        <a:t>2023-04-30 17:25:01.706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000"/>
                        <a:t>3jdzcmtw5XOmOkSb2mRDtr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439816"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 b="1" sz="1000"/>
                        <a:t>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000"/>
                        <a:t> Takanori Nishikawa       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000"/>
                        <a:t>39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/>
                      </a:pPr>
                      <a:r>
                        <a:rPr u="sng">
                          <a:hlinkClick r:id="rId6" invalidUrl="" action="" tgtFrame="" tooltip="" history="1" highlightClick="0" endSnd="0"/>
                        </a:rPr>
                        <a:t>https://i.scdn.co/image/ab6761610000e5eb6b11b253ccf95465a7b7e0ed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000"/>
                        <a:t>2023-04-30 17:25:01.706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000"/>
                        <a:t>2023-04-30 17:25:01.706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000"/>
                        <a:t>2ayMogRmamCnzMAk4YiFAz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439816"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 b="1" sz="1000"/>
                        <a:t>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000"/>
                        <a:t> Kanaria                  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000"/>
                        <a:t>62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/>
                      </a:pPr>
                      <a:r>
                        <a:rPr u="sng">
                          <a:hlinkClick r:id="rId7" invalidUrl="" action="" tgtFrame="" tooltip="" history="1" highlightClick="0" endSnd="0"/>
                        </a:rPr>
                        <a:t>https://i.scdn.co/image/ab6761610000e5eb1acb134c45378a93e7d4c35d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000"/>
                        <a:t>2023-04-30 17:25:01.706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000"/>
                        <a:t>2023-04-30 17:25:01.706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000"/>
                        <a:t>1k5LyiTCRzPjORzcgHqJxF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439816"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 b="1" sz="1000"/>
                        <a:t>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000"/>
                        <a:t> ZAQ                      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000"/>
                        <a:t>48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/>
                      </a:pPr>
                      <a:r>
                        <a:rPr u="sng">
                          <a:hlinkClick r:id="rId8" invalidUrl="" action="" tgtFrame="" tooltip="" history="1" highlightClick="0" endSnd="0"/>
                        </a:rPr>
                        <a:t>https://i.scdn.co/image/ab6761610000e5eb307bde0ff134b194e2bfceda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000"/>
                        <a:t>2023-04-30 17:25:01.706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000"/>
                        <a:t>2023-04-30 17:25:01.706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000"/>
                        <a:t>56TyClNQ0oVZLhK2V9KhA6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439816"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 b="1" sz="1000"/>
                        <a:t>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000"/>
                        <a:t> ASIAN KUNG-FU GENERATION 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000"/>
                        <a:t>61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/>
                      </a:pPr>
                      <a:r>
                        <a:rPr u="sng">
                          <a:hlinkClick r:id="rId9" invalidUrl="" action="" tgtFrame="" tooltip="" history="1" highlightClick="0" endSnd="0"/>
                        </a:rPr>
                        <a:t>https://i.scdn.co/image/ab6761610000e5eb4ccea7adc552148d508e157b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000"/>
                        <a:t>2023-04-30 17:25:01.706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000"/>
                        <a:t>2023-04-30 17:25:01.706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000"/>
                        <a:t>0MK8l3nURwwQIjafvXoJJt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. other query , query with inner join"/>
          <p:cNvSpPr txBox="1"/>
          <p:nvPr>
            <p:ph type="title"/>
          </p:nvPr>
        </p:nvSpPr>
        <p:spPr>
          <a:xfrm>
            <a:off x="1206500" y="951633"/>
            <a:ext cx="21971000" cy="957707"/>
          </a:xfrm>
          <a:prstGeom prst="rect">
            <a:avLst/>
          </a:prstGeom>
        </p:spPr>
        <p:txBody>
          <a:bodyPr/>
          <a:lstStyle>
            <a:lvl1pPr defTabSz="1584920">
              <a:defRPr spc="-110" sz="5524"/>
            </a:lvl1pPr>
          </a:lstStyle>
          <a:p>
            <a:pPr/>
            <a:r>
              <a:t>c. other query , query with inner join</a:t>
            </a:r>
          </a:p>
        </p:txBody>
      </p:sp>
      <p:sp>
        <p:nvSpPr>
          <p:cNvPr id="185" name="SELECT…"/>
          <p:cNvSpPr txBox="1"/>
          <p:nvPr/>
        </p:nvSpPr>
        <p:spPr>
          <a:xfrm>
            <a:off x="15234835" y="3206750"/>
            <a:ext cx="8162182" cy="730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b.name AS "trackName",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b."discNumber", 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b."durationMs", 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b."previewUrl", 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b."trackNumber", 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b."albumId",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a.name AS "albumName", 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a."albumType" ,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a."totalTracks" ,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a."imageUrl" 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FROM "public"."Album" a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INNER JOIN "public"."Track" b </a:t>
            </a:r>
          </a:p>
          <a:p>
            <a:pPr lvl="2"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ON b."albumId" = a.id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WHERE b."albumId" = 15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ORDER BY </a:t>
            </a:r>
          </a:p>
          <a:p>
            <a:pPr lvl="2"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“albumId" ,"discNumber",  "trackNumber"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LIMIT 100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;</a:t>
            </a:r>
          </a:p>
        </p:txBody>
      </p:sp>
      <p:sp>
        <p:nvSpPr>
          <p:cNvPr id="186" name="find the album with its tracks"/>
          <p:cNvSpPr txBox="1"/>
          <p:nvPr/>
        </p:nvSpPr>
        <p:spPr>
          <a:xfrm>
            <a:off x="1168400" y="2482466"/>
            <a:ext cx="519356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find the album with its tracks</a:t>
            </a:r>
          </a:p>
        </p:txBody>
      </p:sp>
      <p:graphicFrame>
        <p:nvGraphicFramePr>
          <p:cNvPr id="187" name="Table 1-1"/>
          <p:cNvGraphicFramePr/>
          <p:nvPr/>
        </p:nvGraphicFramePr>
        <p:xfrm>
          <a:off x="996535" y="3516958"/>
          <a:ext cx="13325362" cy="69723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55300"/>
                <a:gridCol w="1908102"/>
                <a:gridCol w="1170454"/>
                <a:gridCol w="1207110"/>
                <a:gridCol w="1210241"/>
                <a:gridCol w="739037"/>
                <a:gridCol w="1681446"/>
                <a:gridCol w="1790839"/>
                <a:gridCol w="782476"/>
                <a:gridCol w="1057409"/>
                <a:gridCol w="1210241"/>
              </a:tblGrid>
              <a:tr h="994228">
                <a:tc>
                  <a:txBody>
                    <a:bodyPr/>
                    <a:lstStyle/>
                    <a:p>
                      <a:pPr algn="r" defTabSz="457200"/>
                      <a:r>
                        <a:rPr b="1" sz="14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#</a:t>
                      </a:r>
                    </a:p>
                  </a:txBody>
                  <a:tcPr marL="203200" marR="203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b="1" sz="14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trackName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b="1" sz="14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discNumber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b="1" sz="14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durationMs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b="1" sz="14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previewUrl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b="1" sz="14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trackNumber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b="1" sz="14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albumId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b="1" sz="14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albumName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b="1" sz="14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albumType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b="1" sz="14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totalTracks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b="1" sz="14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imageUrl</a:t>
                      </a:r>
                    </a:p>
                  </a:txBody>
                  <a:tcPr marL="203200" marR="711200" marT="127000" marB="127000" anchor="ctr" anchorCtr="0" horzOverflow="overflow"/>
                </a:tc>
              </a:tr>
              <a:tr h="994228">
                <a:tc>
                  <a:txBody>
                    <a:bodyPr/>
                    <a:lstStyle/>
                    <a:p>
                      <a:pPr algn="r" defTabSz="457200"/>
                      <a:r>
                        <a:rPr b="1" sz="14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203200" marR="203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Paint It Black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226306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https://p.scdn.co/mp3-preview/ad055005d9a1546c6b244e2b74d91b8725f0d736?cid=ad404a1109eb4d86abc42b58bf23b924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Hard Rock Superstars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compilation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100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https://i.scdn.co/image/ab67616d0000b273b519646443f8e8833dbabe14</a:t>
                      </a:r>
                    </a:p>
                  </a:txBody>
                  <a:tcPr marL="203200" marR="711200" marT="127000" marB="127000" anchor="ctr" anchorCtr="0" horzOverflow="overflow"/>
                </a:tc>
              </a:tr>
              <a:tr h="994228">
                <a:tc>
                  <a:txBody>
                    <a:bodyPr/>
                    <a:lstStyle/>
                    <a:p>
                      <a:pPr algn="r" defTabSz="457200"/>
                      <a:r>
                        <a:rPr b="1" sz="14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203200" marR="203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Round and Round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275426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https://p.scdn.co/mp3-preview/4c8bed2d9f7b57758ab1533b432967c1b4df5e01?cid=ad404a1109eb4d86abc42b58bf23b924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Hard Rock Superstars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compilation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100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https://i.scdn.co/image/ab67616d0000b273b519646443f8e8833dbabe14</a:t>
                      </a:r>
                    </a:p>
                  </a:txBody>
                  <a:tcPr marL="203200" marR="711200" marT="127000" marB="127000" anchor="ctr" anchorCtr="0" horzOverflow="overflow"/>
                </a:tc>
              </a:tr>
              <a:tr h="994228">
                <a:tc>
                  <a:txBody>
                    <a:bodyPr/>
                    <a:lstStyle/>
                    <a:p>
                      <a:pPr algn="r" defTabSz="457200"/>
                      <a:r>
                        <a:rPr b="1" sz="14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203200" marR="203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Dream On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268440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https://p.scdn.co/mp3-preview/35e0741db18761a0a82dec4bbc62d6ac47862670?cid=ad404a1109eb4d86abc42b58bf23b924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Hard Rock Superstars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compilation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100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https://i.scdn.co/image/ab67616d0000b273b519646443f8e8833dbabe14</a:t>
                      </a:r>
                    </a:p>
                  </a:txBody>
                  <a:tcPr marL="203200" marR="711200" marT="127000" marB="127000" anchor="ctr" anchorCtr="0" horzOverflow="overflow"/>
                </a:tc>
              </a:tr>
              <a:tr h="994228">
                <a:tc>
                  <a:txBody>
                    <a:bodyPr/>
                    <a:lstStyle/>
                    <a:p>
                      <a:pPr algn="r" defTabSz="457200"/>
                      <a:r>
                        <a:rPr b="1" sz="14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203200" marR="203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Battery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320133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https://p.scdn.co/mp3-preview/6750558dd1bb1deade918a1b270f714b03b9c928?cid=ad404a1109eb4d86abc42b58bf23b924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Hard Rock Superstars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compilation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100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https://i.scdn.co/image/ab67616d0000b273b519646443f8e8833dbabe14</a:t>
                      </a:r>
                    </a:p>
                  </a:txBody>
                  <a:tcPr marL="203200" marR="711200" marT="127000" marB="127000" anchor="ctr" anchorCtr="0" horzOverflow="overflow"/>
                </a:tc>
              </a:tr>
              <a:tr h="994228">
                <a:tc>
                  <a:txBody>
                    <a:bodyPr/>
                    <a:lstStyle/>
                    <a:p>
                      <a:pPr algn="r" defTabSz="457200"/>
                      <a:r>
                        <a:rPr b="1" sz="14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203200" marR="203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Lonely Boy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189399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https://p.scdn.co/mp3-preview/a271f24ed8df49ecd0b278aa7b2d4dd6183a36ab?cid=ad404a1109eb4d86abc42b58bf23b924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Hard Rock Superstars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compilation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100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https://i.scdn.co/image/ab67616d0000b273b519646443f8e8833dbabe14</a:t>
                      </a:r>
                    </a:p>
                  </a:txBody>
                  <a:tcPr marL="203200" marR="711200" marT="127000" marB="127000" anchor="ctr" anchorCtr="0" horzOverflow="overflow"/>
                </a:tc>
              </a:tr>
              <a:tr h="994228">
                <a:tc>
                  <a:txBody>
                    <a:bodyPr/>
                    <a:lstStyle/>
                    <a:p>
                      <a:pPr algn="r" defTabSz="457200"/>
                      <a:r>
                        <a:rPr b="1" sz="14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203200" marR="203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The Unforgiven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391306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https://p.scdn.co/mp3-preview/ce443a0ec0632e536a405c601c4d3bd6ebccec53?cid=ad404a1109eb4d86abc42b58bf23b924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Hard Rock Superstars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compilation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100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https://i.scdn.co/image/ab67616d0000b273b519646443f8e8833dbabe14</a:t>
                      </a:r>
                    </a:p>
                  </a:txBody>
                  <a:tcPr marL="203200" marR="711200" marT="127000" marB="1270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d. other query, query with GROUP BY"/>
          <p:cNvSpPr txBox="1"/>
          <p:nvPr>
            <p:ph type="title"/>
          </p:nvPr>
        </p:nvSpPr>
        <p:spPr>
          <a:xfrm>
            <a:off x="1206500" y="952500"/>
            <a:ext cx="21971000" cy="934779"/>
          </a:xfrm>
          <a:prstGeom prst="rect">
            <a:avLst/>
          </a:prstGeom>
        </p:spPr>
        <p:txBody>
          <a:bodyPr/>
          <a:lstStyle>
            <a:lvl1pPr defTabSz="1560536">
              <a:defRPr spc="-108" sz="5440"/>
            </a:lvl1pPr>
          </a:lstStyle>
          <a:p>
            <a:pPr/>
            <a:r>
              <a:t>d. other query, query with GROUP BY</a:t>
            </a:r>
          </a:p>
        </p:txBody>
      </p:sp>
      <p:sp>
        <p:nvSpPr>
          <p:cNvPr id="190" name="Find popular genre of artist"/>
          <p:cNvSpPr txBox="1"/>
          <p:nvPr/>
        </p:nvSpPr>
        <p:spPr>
          <a:xfrm>
            <a:off x="1082734" y="2482466"/>
            <a:ext cx="379506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Find popular genre of artist</a:t>
            </a:r>
          </a:p>
        </p:txBody>
      </p:sp>
      <p:sp>
        <p:nvSpPr>
          <p:cNvPr id="191" name="SELECT  a1.&quot;tagId&quot; , a1.&quot;totalArtist&quot;, b.&quot;name&quot;…"/>
          <p:cNvSpPr txBox="1"/>
          <p:nvPr/>
        </p:nvSpPr>
        <p:spPr>
          <a:xfrm>
            <a:off x="14339875" y="4601633"/>
            <a:ext cx="9259789" cy="353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 a1."tagId" , a1."totalArtist", b."name"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 (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SELECT 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a."tagId" ,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COUNT(*) AS "totalArtist"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FROM "public"."ArtistInGenres" a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GROUP BY "tagId"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) a1 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INNER JOIN "public"."Tag" b ON a1."tagId" = b."id"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ORDER BY  "totalArtist" DESC</a:t>
            </a:r>
          </a:p>
        </p:txBody>
      </p:sp>
      <p:graphicFrame>
        <p:nvGraphicFramePr>
          <p:cNvPr id="192" name="Table 1"/>
          <p:cNvGraphicFramePr/>
          <p:nvPr/>
        </p:nvGraphicFramePr>
        <p:xfrm>
          <a:off x="1007533" y="4607636"/>
          <a:ext cx="6350001" cy="351859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24520"/>
                <a:gridCol w="1478028"/>
                <a:gridCol w="1982324"/>
                <a:gridCol w="2165548"/>
              </a:tblGrid>
              <a:tr h="586432">
                <a:tc>
                  <a:txBody>
                    <a:bodyPr/>
                    <a:lstStyle/>
                    <a:p>
                      <a:pPr algn="r" defTabSz="457200"/>
                      <a:r>
                        <a:rPr b="1" sz="14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#</a:t>
                      </a:r>
                    </a:p>
                  </a:txBody>
                  <a:tcPr marL="203200" marR="203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b="1" sz="14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tagId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b="1" sz="14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totalArtist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b="1" sz="14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name</a:t>
                      </a:r>
                    </a:p>
                  </a:txBody>
                  <a:tcPr marL="203200" marR="711200" marT="127000" marB="127000" anchor="ctr" anchorCtr="0" horzOverflow="overflow"/>
                </a:tc>
              </a:tr>
              <a:tr h="586432">
                <a:tc>
                  <a:txBody>
                    <a:bodyPr/>
                    <a:lstStyle/>
                    <a:p>
                      <a:pPr algn="r" defTabSz="457200"/>
                      <a:r>
                        <a:rPr b="1" sz="14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203200" marR="203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185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41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hard rock</a:t>
                      </a:r>
                    </a:p>
                  </a:txBody>
                  <a:tcPr marL="203200" marR="711200" marT="127000" marB="127000" anchor="ctr" anchorCtr="0" horzOverflow="overflow"/>
                </a:tc>
              </a:tr>
              <a:tr h="586432">
                <a:tc>
                  <a:txBody>
                    <a:bodyPr/>
                    <a:lstStyle/>
                    <a:p>
                      <a:pPr algn="r" defTabSz="457200"/>
                      <a:r>
                        <a:rPr b="1" sz="14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203200" marR="203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423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35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anime</a:t>
                      </a:r>
                    </a:p>
                  </a:txBody>
                  <a:tcPr marL="203200" marR="711200" marT="127000" marB="127000" anchor="ctr" anchorCtr="0" horzOverflow="overflow"/>
                </a:tc>
              </a:tr>
              <a:tr h="586432">
                <a:tc>
                  <a:txBody>
                    <a:bodyPr/>
                    <a:lstStyle/>
                    <a:p>
                      <a:pPr algn="r" defTabSz="457200"/>
                      <a:r>
                        <a:rPr b="1" sz="14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203200" marR="203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418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34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vocaloid</a:t>
                      </a:r>
                    </a:p>
                  </a:txBody>
                  <a:tcPr marL="203200" marR="711200" marT="127000" marB="127000" anchor="ctr" anchorCtr="0" horzOverflow="overflow"/>
                </a:tc>
              </a:tr>
              <a:tr h="586432">
                <a:tc>
                  <a:txBody>
                    <a:bodyPr/>
                    <a:lstStyle/>
                    <a:p>
                      <a:pPr algn="r" defTabSz="457200"/>
                      <a:r>
                        <a:rPr b="1" sz="14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203200" marR="203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187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31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rock</a:t>
                      </a:r>
                    </a:p>
                  </a:txBody>
                  <a:tcPr marL="203200" marR="711200" marT="127000" marB="127000" anchor="ctr" anchorCtr="0" horzOverflow="overflow"/>
                </a:tc>
              </a:tr>
              <a:tr h="586432">
                <a:tc>
                  <a:txBody>
                    <a:bodyPr/>
                    <a:lstStyle/>
                    <a:p>
                      <a:pPr algn="r" defTabSz="457200"/>
                      <a:r>
                        <a:rPr b="1" sz="14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203200" marR="203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189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25</a:t>
                      </a:r>
                    </a:p>
                  </a:txBody>
                  <a:tcPr marL="203200" marR="7112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1C1C1C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metal</a:t>
                      </a:r>
                    </a:p>
                  </a:txBody>
                  <a:tcPr marL="203200" marR="711200" marT="127000" marB="1270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