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58" r:id="rId4"/>
    <p:sldId id="257" r:id="rId5"/>
    <p:sldId id="267" r:id="rId6"/>
    <p:sldId id="259" r:id="rId7"/>
    <p:sldId id="265" r:id="rId8"/>
    <p:sldId id="264" r:id="rId9"/>
    <p:sldId id="272" r:id="rId10"/>
    <p:sldId id="262" r:id="rId11"/>
    <p:sldId id="270" r:id="rId12"/>
    <p:sldId id="269" r:id="rId13"/>
    <p:sldId id="271" r:id="rId14"/>
    <p:sldId id="260" r:id="rId15"/>
    <p:sldId id="261" r:id="rId16"/>
    <p:sldId id="266" r:id="rId17"/>
    <p:sldId id="268" r:id="rId1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67" autoAdjust="0"/>
  </p:normalViewPr>
  <p:slideViewPr>
    <p:cSldViewPr>
      <p:cViewPr varScale="1">
        <p:scale>
          <a:sx n="85" d="100"/>
          <a:sy n="85" d="100"/>
        </p:scale>
        <p:origin x="-93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6" d="100"/>
        <a:sy n="136" d="100"/>
      </p:scale>
      <p:origin x="0" y="17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6984D5-6B13-4C9D-90A6-6B9E3285364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1144149-BA55-4B66-B203-72FB382E9277}">
      <dgm:prSet phldrT="[Texto]" custT="1"/>
      <dgm:spPr/>
      <dgm:t>
        <a:bodyPr/>
        <a:lstStyle/>
        <a:p>
          <a:r>
            <a:rPr lang="es-ES" sz="1200" dirty="0"/>
            <a:t>Tecnología </a:t>
          </a:r>
        </a:p>
      </dgm:t>
    </dgm:pt>
    <dgm:pt modelId="{C921F046-C91E-444E-BAB7-18E45E4996B6}" type="parTrans" cxnId="{9AF1EC29-969A-425C-B666-EFAFCF14ACAE}">
      <dgm:prSet/>
      <dgm:spPr/>
      <dgm:t>
        <a:bodyPr/>
        <a:lstStyle/>
        <a:p>
          <a:endParaRPr lang="es-ES" sz="2800"/>
        </a:p>
      </dgm:t>
    </dgm:pt>
    <dgm:pt modelId="{183AABC5-ED95-41E7-AB49-11EBE8021566}" type="sibTrans" cxnId="{9AF1EC29-969A-425C-B666-EFAFCF14ACAE}">
      <dgm:prSet/>
      <dgm:spPr/>
      <dgm:t>
        <a:bodyPr/>
        <a:lstStyle/>
        <a:p>
          <a:endParaRPr lang="es-ES" sz="2800"/>
        </a:p>
      </dgm:t>
    </dgm:pt>
    <dgm:pt modelId="{118B0230-5079-4084-9CA9-CDF7022E4FFD}">
      <dgm:prSet phldrT="[Texto]" custT="1"/>
      <dgm:spPr/>
      <dgm:t>
        <a:bodyPr/>
        <a:lstStyle/>
        <a:p>
          <a:r>
            <a:rPr lang="es-ES" sz="1200" dirty="0"/>
            <a:t>Innovación</a:t>
          </a:r>
        </a:p>
      </dgm:t>
    </dgm:pt>
    <dgm:pt modelId="{3EA50C96-3E57-406B-AE7A-77893F7A4722}" type="parTrans" cxnId="{1BE7016F-F5C9-44C7-8592-B69AA5E1024B}">
      <dgm:prSet/>
      <dgm:spPr/>
      <dgm:t>
        <a:bodyPr/>
        <a:lstStyle/>
        <a:p>
          <a:endParaRPr lang="es-ES" sz="2800"/>
        </a:p>
      </dgm:t>
    </dgm:pt>
    <dgm:pt modelId="{824FD227-604A-4542-B654-DDE9620A7FA0}" type="sibTrans" cxnId="{1BE7016F-F5C9-44C7-8592-B69AA5E1024B}">
      <dgm:prSet/>
      <dgm:spPr/>
      <dgm:t>
        <a:bodyPr/>
        <a:lstStyle/>
        <a:p>
          <a:endParaRPr lang="es-ES" sz="2800"/>
        </a:p>
      </dgm:t>
    </dgm:pt>
    <dgm:pt modelId="{62E87794-AE26-41BD-8ADC-8F9833354EE0}">
      <dgm:prSet phldrT="[Texto]" custT="1"/>
      <dgm:spPr/>
      <dgm:t>
        <a:bodyPr/>
        <a:lstStyle/>
        <a:p>
          <a:r>
            <a:rPr lang="es-ES" sz="1200" dirty="0"/>
            <a:t>Accesibilidad</a:t>
          </a:r>
        </a:p>
      </dgm:t>
    </dgm:pt>
    <dgm:pt modelId="{DEF633CE-5E38-43E3-BA07-5B1B4A193F7F}" type="parTrans" cxnId="{AEA4FD26-B95F-4B09-A50B-B752F00D1F5C}">
      <dgm:prSet/>
      <dgm:spPr/>
      <dgm:t>
        <a:bodyPr/>
        <a:lstStyle/>
        <a:p>
          <a:endParaRPr lang="es-ES" sz="2800"/>
        </a:p>
      </dgm:t>
    </dgm:pt>
    <dgm:pt modelId="{02AF7989-E41F-4661-9D15-881DAB435B5B}" type="sibTrans" cxnId="{AEA4FD26-B95F-4B09-A50B-B752F00D1F5C}">
      <dgm:prSet/>
      <dgm:spPr/>
      <dgm:t>
        <a:bodyPr/>
        <a:lstStyle/>
        <a:p>
          <a:endParaRPr lang="es-ES" sz="2800"/>
        </a:p>
      </dgm:t>
    </dgm:pt>
    <dgm:pt modelId="{7A385D27-D534-4868-B531-B4838F679891}">
      <dgm:prSet phldrT="[Texto]" custT="1"/>
      <dgm:spPr/>
      <dgm:t>
        <a:bodyPr/>
        <a:lstStyle/>
        <a:p>
          <a:r>
            <a:rPr lang="es-ES" sz="1300" dirty="0"/>
            <a:t>Big data</a:t>
          </a:r>
        </a:p>
      </dgm:t>
    </dgm:pt>
    <dgm:pt modelId="{F569EE11-8F12-4EB2-97D0-40C6F852BEBD}" type="parTrans" cxnId="{8C3CDF85-0D27-4958-8BF1-C52E5724E4E1}">
      <dgm:prSet/>
      <dgm:spPr/>
      <dgm:t>
        <a:bodyPr/>
        <a:lstStyle/>
        <a:p>
          <a:endParaRPr lang="es-ES" sz="2800"/>
        </a:p>
      </dgm:t>
    </dgm:pt>
    <dgm:pt modelId="{04246B93-10C2-4841-903A-73FCD9DB2B51}" type="sibTrans" cxnId="{8C3CDF85-0D27-4958-8BF1-C52E5724E4E1}">
      <dgm:prSet/>
      <dgm:spPr/>
      <dgm:t>
        <a:bodyPr/>
        <a:lstStyle/>
        <a:p>
          <a:endParaRPr lang="es-ES" sz="2800"/>
        </a:p>
      </dgm:t>
    </dgm:pt>
    <dgm:pt modelId="{D36C5083-AB7C-4D8F-957E-BA6C431F7775}">
      <dgm:prSet phldrT="[Texto]" custT="1"/>
      <dgm:spPr/>
      <dgm:t>
        <a:bodyPr/>
        <a:lstStyle/>
        <a:p>
          <a:r>
            <a:rPr lang="es-ES" sz="1300" dirty="0"/>
            <a:t>Real time</a:t>
          </a:r>
        </a:p>
      </dgm:t>
    </dgm:pt>
    <dgm:pt modelId="{92E3D5AD-7DB3-4E5D-8996-67FA49B17647}" type="parTrans" cxnId="{05BEA894-97A0-4001-954A-D23550855275}">
      <dgm:prSet/>
      <dgm:spPr/>
      <dgm:t>
        <a:bodyPr/>
        <a:lstStyle/>
        <a:p>
          <a:endParaRPr lang="es-ES" sz="2800"/>
        </a:p>
      </dgm:t>
    </dgm:pt>
    <dgm:pt modelId="{E07696E6-EC62-4D7F-978A-CD98F9F83501}" type="sibTrans" cxnId="{05BEA894-97A0-4001-954A-D23550855275}">
      <dgm:prSet/>
      <dgm:spPr/>
      <dgm:t>
        <a:bodyPr/>
        <a:lstStyle/>
        <a:p>
          <a:endParaRPr lang="es-ES" sz="2800"/>
        </a:p>
      </dgm:t>
    </dgm:pt>
    <dgm:pt modelId="{A7D2A65A-B056-436F-AEA0-5803EE285850}">
      <dgm:prSet phldrT="[Texto]" custT="1"/>
      <dgm:spPr/>
      <dgm:t>
        <a:bodyPr/>
        <a:lstStyle/>
        <a:p>
          <a:r>
            <a:rPr lang="es-ES" sz="1300" dirty="0"/>
            <a:t>Geolocalización</a:t>
          </a:r>
        </a:p>
      </dgm:t>
    </dgm:pt>
    <dgm:pt modelId="{7107290D-906C-4DF0-BA49-A9A03E1D86CF}" type="parTrans" cxnId="{8EA01665-D87C-40FD-BD48-C21DB6B9FB3A}">
      <dgm:prSet/>
      <dgm:spPr/>
      <dgm:t>
        <a:bodyPr/>
        <a:lstStyle/>
        <a:p>
          <a:endParaRPr lang="es-ES" sz="2800"/>
        </a:p>
      </dgm:t>
    </dgm:pt>
    <dgm:pt modelId="{CD27A34A-FB67-4412-A74F-190DAE327958}" type="sibTrans" cxnId="{8EA01665-D87C-40FD-BD48-C21DB6B9FB3A}">
      <dgm:prSet/>
      <dgm:spPr/>
      <dgm:t>
        <a:bodyPr/>
        <a:lstStyle/>
        <a:p>
          <a:endParaRPr lang="es-ES" sz="2800"/>
        </a:p>
      </dgm:t>
    </dgm:pt>
    <dgm:pt modelId="{81029E82-BCD4-4D2F-94F5-BFCDD410F73C}">
      <dgm:prSet phldrT="[Texto]" custT="1"/>
      <dgm:spPr/>
      <dgm:t>
        <a:bodyPr/>
        <a:lstStyle/>
        <a:p>
          <a:r>
            <a:rPr lang="es-ES" sz="1300" dirty="0"/>
            <a:t>Drones</a:t>
          </a:r>
        </a:p>
      </dgm:t>
    </dgm:pt>
    <dgm:pt modelId="{50152B44-4C82-4E0C-B447-7EB2848DF9AF}" type="parTrans" cxnId="{8A3FB401-B948-486D-B577-129024E8ADF3}">
      <dgm:prSet/>
      <dgm:spPr/>
      <dgm:t>
        <a:bodyPr/>
        <a:lstStyle/>
        <a:p>
          <a:endParaRPr lang="es-ES" sz="2800"/>
        </a:p>
      </dgm:t>
    </dgm:pt>
    <dgm:pt modelId="{7888B70C-5898-4E05-93F7-DEF2BBA09D1A}" type="sibTrans" cxnId="{8A3FB401-B948-486D-B577-129024E8ADF3}">
      <dgm:prSet/>
      <dgm:spPr/>
      <dgm:t>
        <a:bodyPr/>
        <a:lstStyle/>
        <a:p>
          <a:endParaRPr lang="es-ES" sz="2800"/>
        </a:p>
      </dgm:t>
    </dgm:pt>
    <dgm:pt modelId="{8CB3514A-0CD4-42B8-BECF-833BCC8E8FD7}">
      <dgm:prSet phldrT="[Texto]" custT="1"/>
      <dgm:spPr/>
      <dgm:t>
        <a:bodyPr/>
        <a:lstStyle/>
        <a:p>
          <a:r>
            <a:rPr lang="es-ES" sz="1300" dirty="0"/>
            <a:t>Gestión de flujos en real time </a:t>
          </a:r>
        </a:p>
      </dgm:t>
    </dgm:pt>
    <dgm:pt modelId="{2BC40CCB-3E65-4F58-8C51-5DB440BA2D7E}" type="parTrans" cxnId="{76D65392-5E80-467F-ABE1-82225F94CE8C}">
      <dgm:prSet/>
      <dgm:spPr/>
      <dgm:t>
        <a:bodyPr/>
        <a:lstStyle/>
        <a:p>
          <a:endParaRPr lang="es-ES" sz="2800"/>
        </a:p>
      </dgm:t>
    </dgm:pt>
    <dgm:pt modelId="{5E259D76-A539-4544-9B77-15F6E9CC21FC}" type="sibTrans" cxnId="{76D65392-5E80-467F-ABE1-82225F94CE8C}">
      <dgm:prSet/>
      <dgm:spPr/>
      <dgm:t>
        <a:bodyPr/>
        <a:lstStyle/>
        <a:p>
          <a:endParaRPr lang="es-ES" sz="2800"/>
        </a:p>
      </dgm:t>
    </dgm:pt>
    <dgm:pt modelId="{8E235B21-3AE2-4AD4-9BA4-B7269FDCE3F5}">
      <dgm:prSet phldrT="[Texto]" custT="1"/>
      <dgm:spPr/>
      <dgm:t>
        <a:bodyPr/>
        <a:lstStyle/>
        <a:p>
          <a:r>
            <a:rPr lang="es-ES" sz="1300" dirty="0" err="1"/>
            <a:t>Vaults</a:t>
          </a:r>
          <a:r>
            <a:rPr lang="es-ES" sz="1300" dirty="0"/>
            <a:t> de seguridad para viajeros</a:t>
          </a:r>
        </a:p>
      </dgm:t>
    </dgm:pt>
    <dgm:pt modelId="{6ADE14D8-9311-4223-8474-259961DB9B68}" type="parTrans" cxnId="{48D989EF-0B07-4D28-BF93-00518D583229}">
      <dgm:prSet/>
      <dgm:spPr/>
      <dgm:t>
        <a:bodyPr/>
        <a:lstStyle/>
        <a:p>
          <a:endParaRPr lang="es-ES" sz="2800"/>
        </a:p>
      </dgm:t>
    </dgm:pt>
    <dgm:pt modelId="{F951E3F0-8663-4F55-9FD4-BF70DA9236FD}" type="sibTrans" cxnId="{48D989EF-0B07-4D28-BF93-00518D583229}">
      <dgm:prSet/>
      <dgm:spPr/>
      <dgm:t>
        <a:bodyPr/>
        <a:lstStyle/>
        <a:p>
          <a:endParaRPr lang="es-ES" sz="2800"/>
        </a:p>
      </dgm:t>
    </dgm:pt>
    <dgm:pt modelId="{6C5939EA-89E2-4D86-98EE-07E3FC738D45}">
      <dgm:prSet phldrT="[Texto]" custT="1"/>
      <dgm:spPr/>
      <dgm:t>
        <a:bodyPr/>
        <a:lstStyle/>
        <a:p>
          <a:r>
            <a:rPr lang="es-ES" sz="1300" dirty="0"/>
            <a:t>Planificación en destino</a:t>
          </a:r>
        </a:p>
      </dgm:t>
    </dgm:pt>
    <dgm:pt modelId="{A256A522-E323-4685-91FD-4540CB7FA7D4}" type="parTrans" cxnId="{EDF9B4CA-7041-423A-82D1-BC3CA55FDC9C}">
      <dgm:prSet/>
      <dgm:spPr/>
      <dgm:t>
        <a:bodyPr/>
        <a:lstStyle/>
        <a:p>
          <a:endParaRPr lang="es-ES" sz="2800"/>
        </a:p>
      </dgm:t>
    </dgm:pt>
    <dgm:pt modelId="{118717EE-D73B-4215-8014-EB2FB8A8B0B5}" type="sibTrans" cxnId="{EDF9B4CA-7041-423A-82D1-BC3CA55FDC9C}">
      <dgm:prSet/>
      <dgm:spPr/>
      <dgm:t>
        <a:bodyPr/>
        <a:lstStyle/>
        <a:p>
          <a:endParaRPr lang="es-ES" sz="2800"/>
        </a:p>
      </dgm:t>
    </dgm:pt>
    <dgm:pt modelId="{4FE5681F-CB85-45D8-9FCA-53126B024C9B}">
      <dgm:prSet phldrT="[Texto]" custT="1"/>
      <dgm:spPr/>
      <dgm:t>
        <a:bodyPr/>
        <a:lstStyle/>
        <a:p>
          <a:r>
            <a:rPr lang="es-ES" sz="1300" dirty="0"/>
            <a:t>Visibilidad y contenidos destinos fuera de ruta</a:t>
          </a:r>
        </a:p>
      </dgm:t>
    </dgm:pt>
    <dgm:pt modelId="{8E8BA715-4F0F-4F53-81B6-D2BA17D54141}" type="parTrans" cxnId="{D719C4EC-2921-4A34-8E7B-56CE926D08DB}">
      <dgm:prSet/>
      <dgm:spPr/>
      <dgm:t>
        <a:bodyPr/>
        <a:lstStyle/>
        <a:p>
          <a:endParaRPr lang="es-ES" sz="2800"/>
        </a:p>
      </dgm:t>
    </dgm:pt>
    <dgm:pt modelId="{A6A41B2B-CF91-4C69-8EC9-B21C62FF785B}" type="sibTrans" cxnId="{D719C4EC-2921-4A34-8E7B-56CE926D08DB}">
      <dgm:prSet/>
      <dgm:spPr/>
      <dgm:t>
        <a:bodyPr/>
        <a:lstStyle/>
        <a:p>
          <a:endParaRPr lang="es-ES" sz="2800"/>
        </a:p>
      </dgm:t>
    </dgm:pt>
    <dgm:pt modelId="{62F20A9B-E9FC-4B3F-A279-F1E195497950}">
      <dgm:prSet phldrT="[Texto]" custT="1"/>
      <dgm:spPr/>
      <dgm:t>
        <a:bodyPr/>
        <a:lstStyle/>
        <a:p>
          <a:r>
            <a:rPr lang="es-ES" sz="1300" dirty="0"/>
            <a:t>Masificación turística (mejor experiencia, seguridad pública, limpieza y sensores de contaminación)</a:t>
          </a:r>
        </a:p>
      </dgm:t>
    </dgm:pt>
    <dgm:pt modelId="{81AD8714-A8D4-4A7D-8E4D-702F07AED53C}" type="parTrans" cxnId="{6224CCE0-40EB-477D-9238-27E4B00577F7}">
      <dgm:prSet/>
      <dgm:spPr/>
      <dgm:t>
        <a:bodyPr/>
        <a:lstStyle/>
        <a:p>
          <a:endParaRPr lang="es-ES" sz="2800"/>
        </a:p>
      </dgm:t>
    </dgm:pt>
    <dgm:pt modelId="{8ED2EF31-CBED-43E4-9B74-3F90B54425C8}" type="sibTrans" cxnId="{6224CCE0-40EB-477D-9238-27E4B00577F7}">
      <dgm:prSet/>
      <dgm:spPr/>
      <dgm:t>
        <a:bodyPr/>
        <a:lstStyle/>
        <a:p>
          <a:endParaRPr lang="es-ES" sz="2800"/>
        </a:p>
      </dgm:t>
    </dgm:pt>
    <dgm:pt modelId="{C54F93AF-CCF8-4848-B699-D520720F5EC2}">
      <dgm:prSet phldrT="[Texto]" custT="1"/>
      <dgm:spPr/>
      <dgm:t>
        <a:bodyPr/>
        <a:lstStyle/>
        <a:p>
          <a:r>
            <a:rPr lang="es-ES" sz="1300" dirty="0"/>
            <a:t>Promoción consumo km0</a:t>
          </a:r>
        </a:p>
      </dgm:t>
    </dgm:pt>
    <dgm:pt modelId="{A132860D-5D7C-4B9A-A644-06DDBBF3697E}" type="parTrans" cxnId="{0961CF30-04C2-4EDA-B8AC-1B0B52A842D7}">
      <dgm:prSet/>
      <dgm:spPr/>
      <dgm:t>
        <a:bodyPr/>
        <a:lstStyle/>
        <a:p>
          <a:endParaRPr lang="es-ES" sz="2800"/>
        </a:p>
      </dgm:t>
    </dgm:pt>
    <dgm:pt modelId="{5855FE22-C3E2-47BF-8A97-BDAC195876A8}" type="sibTrans" cxnId="{0961CF30-04C2-4EDA-B8AC-1B0B52A842D7}">
      <dgm:prSet/>
      <dgm:spPr/>
      <dgm:t>
        <a:bodyPr/>
        <a:lstStyle/>
        <a:p>
          <a:endParaRPr lang="es-ES" sz="2800"/>
        </a:p>
      </dgm:t>
    </dgm:pt>
    <dgm:pt modelId="{795E79A0-897B-4092-9B4E-5028D7C674A5}">
      <dgm:prSet phldrT="[Texto]" custT="1"/>
      <dgm:spPr/>
      <dgm:t>
        <a:bodyPr/>
        <a:lstStyle/>
        <a:p>
          <a:r>
            <a:rPr lang="es-ES" sz="1300" dirty="0"/>
            <a:t>Offline</a:t>
          </a:r>
        </a:p>
      </dgm:t>
    </dgm:pt>
    <dgm:pt modelId="{48E880BA-1E55-4884-93BD-829D8A62FAFB}" type="parTrans" cxnId="{AB543D8B-5EED-48D2-8662-884BD81A8C9B}">
      <dgm:prSet/>
      <dgm:spPr/>
      <dgm:t>
        <a:bodyPr/>
        <a:lstStyle/>
        <a:p>
          <a:endParaRPr lang="es-ES" sz="2800"/>
        </a:p>
      </dgm:t>
    </dgm:pt>
    <dgm:pt modelId="{F3D21B71-11ED-4C79-92CE-1A7EF01B8E00}" type="sibTrans" cxnId="{AB543D8B-5EED-48D2-8662-884BD81A8C9B}">
      <dgm:prSet/>
      <dgm:spPr/>
      <dgm:t>
        <a:bodyPr/>
        <a:lstStyle/>
        <a:p>
          <a:endParaRPr lang="es-ES" sz="2800"/>
        </a:p>
      </dgm:t>
    </dgm:pt>
    <dgm:pt modelId="{8BB8B978-0968-45FA-ADF7-899417BFC162}">
      <dgm:prSet phldrT="[Texto]" custT="1"/>
      <dgm:spPr/>
      <dgm:t>
        <a:bodyPr/>
        <a:lstStyle/>
        <a:p>
          <a:r>
            <a:rPr lang="es-ES" sz="1300" dirty="0"/>
            <a:t>Multiplataforma</a:t>
          </a:r>
        </a:p>
      </dgm:t>
    </dgm:pt>
    <dgm:pt modelId="{212E6EA3-0821-4124-992E-016C72F3B05F}" type="parTrans" cxnId="{F36B963D-4DF2-4116-8EDE-219CDFD3D680}">
      <dgm:prSet/>
      <dgm:spPr/>
      <dgm:t>
        <a:bodyPr/>
        <a:lstStyle/>
        <a:p>
          <a:endParaRPr lang="es-ES" sz="2800"/>
        </a:p>
      </dgm:t>
    </dgm:pt>
    <dgm:pt modelId="{39C31B88-8E92-4C26-A105-EBFC69555580}" type="sibTrans" cxnId="{F36B963D-4DF2-4116-8EDE-219CDFD3D680}">
      <dgm:prSet/>
      <dgm:spPr/>
      <dgm:t>
        <a:bodyPr/>
        <a:lstStyle/>
        <a:p>
          <a:endParaRPr lang="es-ES" sz="2800"/>
        </a:p>
      </dgm:t>
    </dgm:pt>
    <dgm:pt modelId="{07E7A8D6-F479-41E0-A549-53D9CB6C6304}">
      <dgm:prSet phldrT="[Texto]" custT="1"/>
      <dgm:spPr/>
      <dgm:t>
        <a:bodyPr/>
        <a:lstStyle/>
        <a:p>
          <a:r>
            <a:rPr lang="es-ES" sz="1300" dirty="0"/>
            <a:t>Multilenguaje</a:t>
          </a:r>
        </a:p>
      </dgm:t>
    </dgm:pt>
    <dgm:pt modelId="{409F688F-E22D-4CC7-A3BE-5536DE0CDC49}" type="parTrans" cxnId="{44CEED16-E5BA-4AF0-ACFA-8BB069C9A454}">
      <dgm:prSet/>
      <dgm:spPr/>
      <dgm:t>
        <a:bodyPr/>
        <a:lstStyle/>
        <a:p>
          <a:endParaRPr lang="es-ES" sz="2800"/>
        </a:p>
      </dgm:t>
    </dgm:pt>
    <dgm:pt modelId="{4F019F71-E2DF-4F01-8B6D-F8FDD0DD18D0}" type="sibTrans" cxnId="{44CEED16-E5BA-4AF0-ACFA-8BB069C9A454}">
      <dgm:prSet/>
      <dgm:spPr/>
      <dgm:t>
        <a:bodyPr/>
        <a:lstStyle/>
        <a:p>
          <a:endParaRPr lang="es-ES" sz="2800"/>
        </a:p>
      </dgm:t>
    </dgm:pt>
    <dgm:pt modelId="{6753D797-8863-4AC7-A7FC-6DFAB23C6AFB}">
      <dgm:prSet phldrT="[Texto]" custT="1"/>
      <dgm:spPr/>
      <dgm:t>
        <a:bodyPr/>
        <a:lstStyle/>
        <a:p>
          <a:r>
            <a:rPr lang="es-ES" sz="1300" dirty="0"/>
            <a:t>Gestión movilidad personal</a:t>
          </a:r>
        </a:p>
      </dgm:t>
    </dgm:pt>
    <dgm:pt modelId="{070E73F7-60C5-4269-9739-F2A945CE0AC0}" type="parTrans" cxnId="{2A89BD1E-8557-4AA4-BB52-9C44F2589447}">
      <dgm:prSet/>
      <dgm:spPr/>
      <dgm:t>
        <a:bodyPr/>
        <a:lstStyle/>
        <a:p>
          <a:endParaRPr lang="es-ES" sz="2800"/>
        </a:p>
      </dgm:t>
    </dgm:pt>
    <dgm:pt modelId="{2CE3263A-1FA3-4E06-BCD4-29CEBDF84D39}" type="sibTrans" cxnId="{2A89BD1E-8557-4AA4-BB52-9C44F2589447}">
      <dgm:prSet/>
      <dgm:spPr/>
      <dgm:t>
        <a:bodyPr/>
        <a:lstStyle/>
        <a:p>
          <a:endParaRPr lang="es-ES" sz="2800"/>
        </a:p>
      </dgm:t>
    </dgm:pt>
    <dgm:pt modelId="{4AFFA5E8-F25E-431E-9E89-F014D7C5498A}">
      <dgm:prSet phldrT="[Texto]" custT="1"/>
      <dgm:spPr/>
      <dgm:t>
        <a:bodyPr/>
        <a:lstStyle/>
        <a:p>
          <a:r>
            <a:rPr lang="es-ES" sz="1200"/>
            <a:t>Sostenibilidad</a:t>
          </a:r>
        </a:p>
      </dgm:t>
    </dgm:pt>
    <dgm:pt modelId="{49DB5C8C-833E-4C3A-A26B-7186E084955F}" type="parTrans" cxnId="{37380C55-AC6A-4D6D-9976-7319D2C633EE}">
      <dgm:prSet/>
      <dgm:spPr/>
      <dgm:t>
        <a:bodyPr/>
        <a:lstStyle/>
        <a:p>
          <a:endParaRPr lang="es-ES" sz="2800"/>
        </a:p>
      </dgm:t>
    </dgm:pt>
    <dgm:pt modelId="{B353A996-2346-4CF8-AE04-A94EE2330864}" type="sibTrans" cxnId="{37380C55-AC6A-4D6D-9976-7319D2C633EE}">
      <dgm:prSet/>
      <dgm:spPr/>
      <dgm:t>
        <a:bodyPr/>
        <a:lstStyle/>
        <a:p>
          <a:endParaRPr lang="es-ES" sz="2800"/>
        </a:p>
      </dgm:t>
    </dgm:pt>
    <dgm:pt modelId="{D4BC5011-68AC-4688-B827-937785C9EC51}" type="pres">
      <dgm:prSet presAssocID="{FC6984D5-6B13-4C9D-90A6-6B9E328536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4534B8A-EBA1-4EB3-97A1-B425CECB2AA7}" type="pres">
      <dgm:prSet presAssocID="{51144149-BA55-4B66-B203-72FB382E9277}" presName="composite" presStyleCnt="0"/>
      <dgm:spPr/>
    </dgm:pt>
    <dgm:pt modelId="{6F6F917D-4169-4EEF-8A17-11C72C7354A0}" type="pres">
      <dgm:prSet presAssocID="{51144149-BA55-4B66-B203-72FB382E9277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C37EF6-79D5-4BBA-9FD7-C81DDBB82A6D}" type="pres">
      <dgm:prSet presAssocID="{51144149-BA55-4B66-B203-72FB382E9277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544387-1CAE-4375-9DAF-92BC445CF0BE}" type="pres">
      <dgm:prSet presAssocID="{183AABC5-ED95-41E7-AB49-11EBE8021566}" presName="sp" presStyleCnt="0"/>
      <dgm:spPr/>
    </dgm:pt>
    <dgm:pt modelId="{2EF62324-12E4-40D2-9325-008B37F8FD07}" type="pres">
      <dgm:prSet presAssocID="{118B0230-5079-4084-9CA9-CDF7022E4FFD}" presName="composite" presStyleCnt="0"/>
      <dgm:spPr/>
    </dgm:pt>
    <dgm:pt modelId="{37C05958-5F8B-4F04-ABF1-8BFC24B1C11E}" type="pres">
      <dgm:prSet presAssocID="{118B0230-5079-4084-9CA9-CDF7022E4FFD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027AD1-2E4B-4DE4-B1D2-F5F5DAE86282}" type="pres">
      <dgm:prSet presAssocID="{118B0230-5079-4084-9CA9-CDF7022E4FFD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44E5BF-BC37-4EF5-86EA-83F3A5393294}" type="pres">
      <dgm:prSet presAssocID="{824FD227-604A-4542-B654-DDE9620A7FA0}" presName="sp" presStyleCnt="0"/>
      <dgm:spPr/>
    </dgm:pt>
    <dgm:pt modelId="{2CEBA118-B3D9-4686-AF0E-66B757FE3ABE}" type="pres">
      <dgm:prSet presAssocID="{62E87794-AE26-41BD-8ADC-8F9833354EE0}" presName="composite" presStyleCnt="0"/>
      <dgm:spPr/>
    </dgm:pt>
    <dgm:pt modelId="{17964F11-EEE5-48BB-86C6-0FDFEA39E532}" type="pres">
      <dgm:prSet presAssocID="{62E87794-AE26-41BD-8ADC-8F9833354EE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27ED6E-292B-454A-8A87-51D9DC2425DA}" type="pres">
      <dgm:prSet presAssocID="{62E87794-AE26-41BD-8ADC-8F9833354EE0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B36CE5-DDAA-4CD8-B80F-2DB9BE374627}" type="pres">
      <dgm:prSet presAssocID="{02AF7989-E41F-4661-9D15-881DAB435B5B}" presName="sp" presStyleCnt="0"/>
      <dgm:spPr/>
    </dgm:pt>
    <dgm:pt modelId="{556408D9-650F-4CA7-A2D0-B160F2282319}" type="pres">
      <dgm:prSet presAssocID="{4AFFA5E8-F25E-431E-9E89-F014D7C5498A}" presName="composite" presStyleCnt="0"/>
      <dgm:spPr/>
    </dgm:pt>
    <dgm:pt modelId="{358A0211-A977-4E1A-95D5-B32EAD4C979C}" type="pres">
      <dgm:prSet presAssocID="{4AFFA5E8-F25E-431E-9E89-F014D7C5498A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0DD7D3-EB3E-4343-BE7E-733D151C18AE}" type="pres">
      <dgm:prSet presAssocID="{4AFFA5E8-F25E-431E-9E89-F014D7C5498A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A8032E3-FC23-4C61-874B-180A1D56D545}" type="presOf" srcId="{7A385D27-D534-4868-B531-B4838F679891}" destId="{EEC37EF6-79D5-4BBA-9FD7-C81DDBB82A6D}" srcOrd="0" destOrd="0" presId="urn:microsoft.com/office/officeart/2005/8/layout/chevron2"/>
    <dgm:cxn modelId="{6224CCE0-40EB-477D-9238-27E4B00577F7}" srcId="{4AFFA5E8-F25E-431E-9E89-F014D7C5498A}" destId="{62F20A9B-E9FC-4B3F-A279-F1E195497950}" srcOrd="1" destOrd="0" parTransId="{81AD8714-A8D4-4A7D-8E4D-702F07AED53C}" sibTransId="{8ED2EF31-CBED-43E4-9B74-3F90B54425C8}"/>
    <dgm:cxn modelId="{0961CF30-04C2-4EDA-B8AC-1B0B52A842D7}" srcId="{4AFFA5E8-F25E-431E-9E89-F014D7C5498A}" destId="{C54F93AF-CCF8-4848-B699-D520720F5EC2}" srcOrd="2" destOrd="0" parTransId="{A132860D-5D7C-4B9A-A644-06DDBBF3697E}" sibTransId="{5855FE22-C3E2-47BF-8A97-BDAC195876A8}"/>
    <dgm:cxn modelId="{40B3CE47-CDB4-4171-90CB-D7B5825C906B}" type="presOf" srcId="{A7D2A65A-B056-436F-AEA0-5803EE285850}" destId="{EEC37EF6-79D5-4BBA-9FD7-C81DDBB82A6D}" srcOrd="0" destOrd="2" presId="urn:microsoft.com/office/officeart/2005/8/layout/chevron2"/>
    <dgm:cxn modelId="{F3BB03E6-2EF5-467A-96E7-68242AF3A103}" type="presOf" srcId="{C54F93AF-CCF8-4848-B699-D520720F5EC2}" destId="{260DD7D3-EB3E-4343-BE7E-733D151C18AE}" srcOrd="0" destOrd="2" presId="urn:microsoft.com/office/officeart/2005/8/layout/chevron2"/>
    <dgm:cxn modelId="{83A47CA3-03F6-470F-8C19-74EE66985D31}" type="presOf" srcId="{8E235B21-3AE2-4AD4-9BA4-B7269FDCE3F5}" destId="{E7027AD1-2E4B-4DE4-B1D2-F5F5DAE86282}" srcOrd="0" destOrd="1" presId="urn:microsoft.com/office/officeart/2005/8/layout/chevron2"/>
    <dgm:cxn modelId="{37380C55-AC6A-4D6D-9976-7319D2C633EE}" srcId="{FC6984D5-6B13-4C9D-90A6-6B9E3285364A}" destId="{4AFFA5E8-F25E-431E-9E89-F014D7C5498A}" srcOrd="3" destOrd="0" parTransId="{49DB5C8C-833E-4C3A-A26B-7186E084955F}" sibTransId="{B353A996-2346-4CF8-AE04-A94EE2330864}"/>
    <dgm:cxn modelId="{0275B5BE-C61F-4C11-A14D-A7A2D6DD1E50}" type="presOf" srcId="{D36C5083-AB7C-4D8F-957E-BA6C431F7775}" destId="{EEC37EF6-79D5-4BBA-9FD7-C81DDBB82A6D}" srcOrd="0" destOrd="1" presId="urn:microsoft.com/office/officeart/2005/8/layout/chevron2"/>
    <dgm:cxn modelId="{8DB6F61E-29EA-4545-88FB-456EBE2126E8}" type="presOf" srcId="{6C5939EA-89E2-4D86-98EE-07E3FC738D45}" destId="{E7027AD1-2E4B-4DE4-B1D2-F5F5DAE86282}" srcOrd="0" destOrd="2" presId="urn:microsoft.com/office/officeart/2005/8/layout/chevron2"/>
    <dgm:cxn modelId="{D719C4EC-2921-4A34-8E7B-56CE926D08DB}" srcId="{4AFFA5E8-F25E-431E-9E89-F014D7C5498A}" destId="{4FE5681F-CB85-45D8-9FCA-53126B024C9B}" srcOrd="0" destOrd="0" parTransId="{8E8BA715-4F0F-4F53-81B6-D2BA17D54141}" sibTransId="{A6A41B2B-CF91-4C69-8EC9-B21C62FF785B}"/>
    <dgm:cxn modelId="{9AF1EC29-969A-425C-B666-EFAFCF14ACAE}" srcId="{FC6984D5-6B13-4C9D-90A6-6B9E3285364A}" destId="{51144149-BA55-4B66-B203-72FB382E9277}" srcOrd="0" destOrd="0" parTransId="{C921F046-C91E-444E-BAB7-18E45E4996B6}" sibTransId="{183AABC5-ED95-41E7-AB49-11EBE8021566}"/>
    <dgm:cxn modelId="{ADEFE097-8FD1-400C-9D6C-D8D67BEE853E}" type="presOf" srcId="{8CB3514A-0CD4-42B8-BECF-833BCC8E8FD7}" destId="{E7027AD1-2E4B-4DE4-B1D2-F5F5DAE86282}" srcOrd="0" destOrd="0" presId="urn:microsoft.com/office/officeart/2005/8/layout/chevron2"/>
    <dgm:cxn modelId="{EB6759E1-6160-4346-A215-FED0749D23AE}" type="presOf" srcId="{FC6984D5-6B13-4C9D-90A6-6B9E3285364A}" destId="{D4BC5011-68AC-4688-B827-937785C9EC51}" srcOrd="0" destOrd="0" presId="urn:microsoft.com/office/officeart/2005/8/layout/chevron2"/>
    <dgm:cxn modelId="{7DDADD0A-5E39-45AC-B42E-74DF7E2A9147}" type="presOf" srcId="{62E87794-AE26-41BD-8ADC-8F9833354EE0}" destId="{17964F11-EEE5-48BB-86C6-0FDFEA39E532}" srcOrd="0" destOrd="0" presId="urn:microsoft.com/office/officeart/2005/8/layout/chevron2"/>
    <dgm:cxn modelId="{84DFA32E-A164-4518-80CD-027C673747DB}" type="presOf" srcId="{07E7A8D6-F479-41E0-A549-53D9CB6C6304}" destId="{E427ED6E-292B-454A-8A87-51D9DC2425DA}" srcOrd="0" destOrd="2" presId="urn:microsoft.com/office/officeart/2005/8/layout/chevron2"/>
    <dgm:cxn modelId="{2A89BD1E-8557-4AA4-BB52-9C44F2589447}" srcId="{62E87794-AE26-41BD-8ADC-8F9833354EE0}" destId="{6753D797-8863-4AC7-A7FC-6DFAB23C6AFB}" srcOrd="3" destOrd="0" parTransId="{070E73F7-60C5-4269-9739-F2A945CE0AC0}" sibTransId="{2CE3263A-1FA3-4E06-BCD4-29CEBDF84D39}"/>
    <dgm:cxn modelId="{1BE7016F-F5C9-44C7-8592-B69AA5E1024B}" srcId="{FC6984D5-6B13-4C9D-90A6-6B9E3285364A}" destId="{118B0230-5079-4084-9CA9-CDF7022E4FFD}" srcOrd="1" destOrd="0" parTransId="{3EA50C96-3E57-406B-AE7A-77893F7A4722}" sibTransId="{824FD227-604A-4542-B654-DDE9620A7FA0}"/>
    <dgm:cxn modelId="{A458D072-CF91-4F83-B37F-5A244C591A78}" type="presOf" srcId="{118B0230-5079-4084-9CA9-CDF7022E4FFD}" destId="{37C05958-5F8B-4F04-ABF1-8BFC24B1C11E}" srcOrd="0" destOrd="0" presId="urn:microsoft.com/office/officeart/2005/8/layout/chevron2"/>
    <dgm:cxn modelId="{8EA01665-D87C-40FD-BD48-C21DB6B9FB3A}" srcId="{51144149-BA55-4B66-B203-72FB382E9277}" destId="{A7D2A65A-B056-436F-AEA0-5803EE285850}" srcOrd="2" destOrd="0" parTransId="{7107290D-906C-4DF0-BA49-A9A03E1D86CF}" sibTransId="{CD27A34A-FB67-4412-A74F-190DAE327958}"/>
    <dgm:cxn modelId="{20103B48-E339-48DA-838F-04C92C3284B3}" type="presOf" srcId="{62F20A9B-E9FC-4B3F-A279-F1E195497950}" destId="{260DD7D3-EB3E-4343-BE7E-733D151C18AE}" srcOrd="0" destOrd="1" presId="urn:microsoft.com/office/officeart/2005/8/layout/chevron2"/>
    <dgm:cxn modelId="{8B1F7CD6-E2C5-425C-BAB2-B033378306F9}" type="presOf" srcId="{81029E82-BCD4-4D2F-94F5-BFCDD410F73C}" destId="{EEC37EF6-79D5-4BBA-9FD7-C81DDBB82A6D}" srcOrd="0" destOrd="3" presId="urn:microsoft.com/office/officeart/2005/8/layout/chevron2"/>
    <dgm:cxn modelId="{44CEED16-E5BA-4AF0-ACFA-8BB069C9A454}" srcId="{62E87794-AE26-41BD-8ADC-8F9833354EE0}" destId="{07E7A8D6-F479-41E0-A549-53D9CB6C6304}" srcOrd="2" destOrd="0" parTransId="{409F688F-E22D-4CC7-A3BE-5536DE0CDC49}" sibTransId="{4F019F71-E2DF-4F01-8B6D-F8FDD0DD18D0}"/>
    <dgm:cxn modelId="{CF21DA03-5522-4C0E-A991-C9DF29869521}" type="presOf" srcId="{6753D797-8863-4AC7-A7FC-6DFAB23C6AFB}" destId="{E427ED6E-292B-454A-8A87-51D9DC2425DA}" srcOrd="0" destOrd="3" presId="urn:microsoft.com/office/officeart/2005/8/layout/chevron2"/>
    <dgm:cxn modelId="{05BEA894-97A0-4001-954A-D23550855275}" srcId="{51144149-BA55-4B66-B203-72FB382E9277}" destId="{D36C5083-AB7C-4D8F-957E-BA6C431F7775}" srcOrd="1" destOrd="0" parTransId="{92E3D5AD-7DB3-4E5D-8996-67FA49B17647}" sibTransId="{E07696E6-EC62-4D7F-978A-CD98F9F83501}"/>
    <dgm:cxn modelId="{8C3CDF85-0D27-4958-8BF1-C52E5724E4E1}" srcId="{51144149-BA55-4B66-B203-72FB382E9277}" destId="{7A385D27-D534-4868-B531-B4838F679891}" srcOrd="0" destOrd="0" parTransId="{F569EE11-8F12-4EB2-97D0-40C6F852BEBD}" sibTransId="{04246B93-10C2-4841-903A-73FCD9DB2B51}"/>
    <dgm:cxn modelId="{EDF9B4CA-7041-423A-82D1-BC3CA55FDC9C}" srcId="{118B0230-5079-4084-9CA9-CDF7022E4FFD}" destId="{6C5939EA-89E2-4D86-98EE-07E3FC738D45}" srcOrd="2" destOrd="0" parTransId="{A256A522-E323-4685-91FD-4540CB7FA7D4}" sibTransId="{118717EE-D73B-4215-8014-EB2FB8A8B0B5}"/>
    <dgm:cxn modelId="{CF56EF49-81B3-4994-873F-701BCB046830}" type="presOf" srcId="{8BB8B978-0968-45FA-ADF7-899417BFC162}" destId="{E427ED6E-292B-454A-8A87-51D9DC2425DA}" srcOrd="0" destOrd="1" presId="urn:microsoft.com/office/officeart/2005/8/layout/chevron2"/>
    <dgm:cxn modelId="{8C6D3DDB-5B1B-449B-B84F-6758113BE268}" type="presOf" srcId="{4AFFA5E8-F25E-431E-9E89-F014D7C5498A}" destId="{358A0211-A977-4E1A-95D5-B32EAD4C979C}" srcOrd="0" destOrd="0" presId="urn:microsoft.com/office/officeart/2005/8/layout/chevron2"/>
    <dgm:cxn modelId="{C4A9374D-0CBA-40AC-84B4-2DEC303619A3}" type="presOf" srcId="{51144149-BA55-4B66-B203-72FB382E9277}" destId="{6F6F917D-4169-4EEF-8A17-11C72C7354A0}" srcOrd="0" destOrd="0" presId="urn:microsoft.com/office/officeart/2005/8/layout/chevron2"/>
    <dgm:cxn modelId="{F36B963D-4DF2-4116-8EDE-219CDFD3D680}" srcId="{62E87794-AE26-41BD-8ADC-8F9833354EE0}" destId="{8BB8B978-0968-45FA-ADF7-899417BFC162}" srcOrd="1" destOrd="0" parTransId="{212E6EA3-0821-4124-992E-016C72F3B05F}" sibTransId="{39C31B88-8E92-4C26-A105-EBFC69555580}"/>
    <dgm:cxn modelId="{8A3FB401-B948-486D-B577-129024E8ADF3}" srcId="{51144149-BA55-4B66-B203-72FB382E9277}" destId="{81029E82-BCD4-4D2F-94F5-BFCDD410F73C}" srcOrd="3" destOrd="0" parTransId="{50152B44-4C82-4E0C-B447-7EB2848DF9AF}" sibTransId="{7888B70C-5898-4E05-93F7-DEF2BBA09D1A}"/>
    <dgm:cxn modelId="{FB7C157A-ECF7-4494-A932-92C2D1DB321D}" type="presOf" srcId="{795E79A0-897B-4092-9B4E-5028D7C674A5}" destId="{E427ED6E-292B-454A-8A87-51D9DC2425DA}" srcOrd="0" destOrd="0" presId="urn:microsoft.com/office/officeart/2005/8/layout/chevron2"/>
    <dgm:cxn modelId="{76D65392-5E80-467F-ABE1-82225F94CE8C}" srcId="{118B0230-5079-4084-9CA9-CDF7022E4FFD}" destId="{8CB3514A-0CD4-42B8-BECF-833BCC8E8FD7}" srcOrd="0" destOrd="0" parTransId="{2BC40CCB-3E65-4F58-8C51-5DB440BA2D7E}" sibTransId="{5E259D76-A539-4544-9B77-15F6E9CC21FC}"/>
    <dgm:cxn modelId="{48D989EF-0B07-4D28-BF93-00518D583229}" srcId="{118B0230-5079-4084-9CA9-CDF7022E4FFD}" destId="{8E235B21-3AE2-4AD4-9BA4-B7269FDCE3F5}" srcOrd="1" destOrd="0" parTransId="{6ADE14D8-9311-4223-8474-259961DB9B68}" sibTransId="{F951E3F0-8663-4F55-9FD4-BF70DA9236FD}"/>
    <dgm:cxn modelId="{AEA4FD26-B95F-4B09-A50B-B752F00D1F5C}" srcId="{FC6984D5-6B13-4C9D-90A6-6B9E3285364A}" destId="{62E87794-AE26-41BD-8ADC-8F9833354EE0}" srcOrd="2" destOrd="0" parTransId="{DEF633CE-5E38-43E3-BA07-5B1B4A193F7F}" sibTransId="{02AF7989-E41F-4661-9D15-881DAB435B5B}"/>
    <dgm:cxn modelId="{51F2F48D-2295-4835-9D23-054CC3B1B7B8}" type="presOf" srcId="{4FE5681F-CB85-45D8-9FCA-53126B024C9B}" destId="{260DD7D3-EB3E-4343-BE7E-733D151C18AE}" srcOrd="0" destOrd="0" presId="urn:microsoft.com/office/officeart/2005/8/layout/chevron2"/>
    <dgm:cxn modelId="{AB543D8B-5EED-48D2-8662-884BD81A8C9B}" srcId="{62E87794-AE26-41BD-8ADC-8F9833354EE0}" destId="{795E79A0-897B-4092-9B4E-5028D7C674A5}" srcOrd="0" destOrd="0" parTransId="{48E880BA-1E55-4884-93BD-829D8A62FAFB}" sibTransId="{F3D21B71-11ED-4C79-92CE-1A7EF01B8E00}"/>
    <dgm:cxn modelId="{CFC1F389-352D-40D7-9780-9D755AA08BE6}" type="presParOf" srcId="{D4BC5011-68AC-4688-B827-937785C9EC51}" destId="{24534B8A-EBA1-4EB3-97A1-B425CECB2AA7}" srcOrd="0" destOrd="0" presId="urn:microsoft.com/office/officeart/2005/8/layout/chevron2"/>
    <dgm:cxn modelId="{9211FCBE-B34C-4526-BAE9-C87553CCC0E0}" type="presParOf" srcId="{24534B8A-EBA1-4EB3-97A1-B425CECB2AA7}" destId="{6F6F917D-4169-4EEF-8A17-11C72C7354A0}" srcOrd="0" destOrd="0" presId="urn:microsoft.com/office/officeart/2005/8/layout/chevron2"/>
    <dgm:cxn modelId="{CE21EC03-7268-43D1-BDDD-4A2157B49F1C}" type="presParOf" srcId="{24534B8A-EBA1-4EB3-97A1-B425CECB2AA7}" destId="{EEC37EF6-79D5-4BBA-9FD7-C81DDBB82A6D}" srcOrd="1" destOrd="0" presId="urn:microsoft.com/office/officeart/2005/8/layout/chevron2"/>
    <dgm:cxn modelId="{8A864466-0E1C-4CFD-8199-D45C50C45379}" type="presParOf" srcId="{D4BC5011-68AC-4688-B827-937785C9EC51}" destId="{E6544387-1CAE-4375-9DAF-92BC445CF0BE}" srcOrd="1" destOrd="0" presId="urn:microsoft.com/office/officeart/2005/8/layout/chevron2"/>
    <dgm:cxn modelId="{100750D3-2863-451F-A2CF-AB851169A740}" type="presParOf" srcId="{D4BC5011-68AC-4688-B827-937785C9EC51}" destId="{2EF62324-12E4-40D2-9325-008B37F8FD07}" srcOrd="2" destOrd="0" presId="urn:microsoft.com/office/officeart/2005/8/layout/chevron2"/>
    <dgm:cxn modelId="{60840653-9E8D-4EAB-8AEF-FEB470ECA779}" type="presParOf" srcId="{2EF62324-12E4-40D2-9325-008B37F8FD07}" destId="{37C05958-5F8B-4F04-ABF1-8BFC24B1C11E}" srcOrd="0" destOrd="0" presId="urn:microsoft.com/office/officeart/2005/8/layout/chevron2"/>
    <dgm:cxn modelId="{D3DB1FAC-179C-49A3-8017-62435EDAFF88}" type="presParOf" srcId="{2EF62324-12E4-40D2-9325-008B37F8FD07}" destId="{E7027AD1-2E4B-4DE4-B1D2-F5F5DAE86282}" srcOrd="1" destOrd="0" presId="urn:microsoft.com/office/officeart/2005/8/layout/chevron2"/>
    <dgm:cxn modelId="{5CB2E266-9A2C-40CE-87D1-BD2361C93286}" type="presParOf" srcId="{D4BC5011-68AC-4688-B827-937785C9EC51}" destId="{0544E5BF-BC37-4EF5-86EA-83F3A5393294}" srcOrd="3" destOrd="0" presId="urn:microsoft.com/office/officeart/2005/8/layout/chevron2"/>
    <dgm:cxn modelId="{31FCA92F-A72A-4B33-9909-766BB771E36A}" type="presParOf" srcId="{D4BC5011-68AC-4688-B827-937785C9EC51}" destId="{2CEBA118-B3D9-4686-AF0E-66B757FE3ABE}" srcOrd="4" destOrd="0" presId="urn:microsoft.com/office/officeart/2005/8/layout/chevron2"/>
    <dgm:cxn modelId="{2BE5D0B1-4F01-4277-B818-FDF7B9C4470F}" type="presParOf" srcId="{2CEBA118-B3D9-4686-AF0E-66B757FE3ABE}" destId="{17964F11-EEE5-48BB-86C6-0FDFEA39E532}" srcOrd="0" destOrd="0" presId="urn:microsoft.com/office/officeart/2005/8/layout/chevron2"/>
    <dgm:cxn modelId="{63000ED3-6454-4628-AC1E-2BC827C28477}" type="presParOf" srcId="{2CEBA118-B3D9-4686-AF0E-66B757FE3ABE}" destId="{E427ED6E-292B-454A-8A87-51D9DC2425DA}" srcOrd="1" destOrd="0" presId="urn:microsoft.com/office/officeart/2005/8/layout/chevron2"/>
    <dgm:cxn modelId="{F4110C0C-AAB9-404C-B96C-FC1D405410C5}" type="presParOf" srcId="{D4BC5011-68AC-4688-B827-937785C9EC51}" destId="{F7B36CE5-DDAA-4CD8-B80F-2DB9BE374627}" srcOrd="5" destOrd="0" presId="urn:microsoft.com/office/officeart/2005/8/layout/chevron2"/>
    <dgm:cxn modelId="{DEE79B13-6E1C-4937-99BE-57249A810A12}" type="presParOf" srcId="{D4BC5011-68AC-4688-B827-937785C9EC51}" destId="{556408D9-650F-4CA7-A2D0-B160F2282319}" srcOrd="6" destOrd="0" presId="urn:microsoft.com/office/officeart/2005/8/layout/chevron2"/>
    <dgm:cxn modelId="{23C9BAA5-07C0-4C6C-B5C9-05F8BCB0B11F}" type="presParOf" srcId="{556408D9-650F-4CA7-A2D0-B160F2282319}" destId="{358A0211-A977-4E1A-95D5-B32EAD4C979C}" srcOrd="0" destOrd="0" presId="urn:microsoft.com/office/officeart/2005/8/layout/chevron2"/>
    <dgm:cxn modelId="{E863A295-0E37-4739-88B2-4B1242997159}" type="presParOf" srcId="{556408D9-650F-4CA7-A2D0-B160F2282319}" destId="{260DD7D3-EB3E-4343-BE7E-733D151C18A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EDE61-E047-4D7A-93BE-A2DF222D14E9}" type="datetimeFigureOut">
              <a:rPr lang="es-ES" smtClean="0"/>
              <a:t>09/04/2019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B7A96-DCFE-476C-8C6B-A05D40280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76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 generación será la primera que no tendrá recuerdos de su infancia. Los dispositivos digitales hacen más fácil hacer fotos pero existe mucho mayor riesgo</a:t>
            </a:r>
            <a:r>
              <a:rPr lang="es-ES" baseline="0" dirty="0"/>
              <a:t> de perder los archivos.</a:t>
            </a:r>
          </a:p>
          <a:p>
            <a:r>
              <a:rPr lang="es-ES" baseline="0" dirty="0"/>
              <a:t>Cada vez viajamos más y con ello perdemos la capacidad de recordar los detalles y gestionar la información.</a:t>
            </a:r>
          </a:p>
          <a:p>
            <a:r>
              <a:rPr lang="es-ES" baseline="0" dirty="0"/>
              <a:t>Las redes sociales nos ayudan a compartir, pero sigue habiendo cosas que queremos guardar para nosotros o compartir solo con nuestros amigos.</a:t>
            </a:r>
          </a:p>
          <a:p>
            <a:r>
              <a:rPr lang="es-ES" baseline="0" dirty="0"/>
              <a:t>Viajar ya no es ver los sitios que todos ven, sino descubrir lugares nuevos en los que nadie ha estado.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B7A96-DCFE-476C-8C6B-A05D40280B3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908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DDC9-9B1F-47A8-9AF0-BE42C9AB4233}" type="datetimeFigureOut">
              <a:rPr lang="es-ES" smtClean="0"/>
              <a:t>09/04/2019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3F94-0014-4FCD-AD36-08E613E57E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62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DDC9-9B1F-47A8-9AF0-BE42C9AB4233}" type="datetimeFigureOut">
              <a:rPr lang="es-ES" smtClean="0"/>
              <a:t>09/04/2019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3F94-0014-4FCD-AD36-08E613E57E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57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DDC9-9B1F-47A8-9AF0-BE42C9AB4233}" type="datetimeFigureOut">
              <a:rPr lang="es-ES" smtClean="0"/>
              <a:t>09/04/2019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3F94-0014-4FCD-AD36-08E613E57E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03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DDC9-9B1F-47A8-9AF0-BE42C9AB4233}" type="datetimeFigureOut">
              <a:rPr lang="es-ES" smtClean="0"/>
              <a:t>09/04/2019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3F94-0014-4FCD-AD36-08E613E57E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62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DDC9-9B1F-47A8-9AF0-BE42C9AB4233}" type="datetimeFigureOut">
              <a:rPr lang="es-ES" smtClean="0"/>
              <a:t>09/04/2019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3F94-0014-4FCD-AD36-08E613E57E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38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DDC9-9B1F-47A8-9AF0-BE42C9AB4233}" type="datetimeFigureOut">
              <a:rPr lang="es-ES" smtClean="0"/>
              <a:t>09/04/2019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3F94-0014-4FCD-AD36-08E613E57E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59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DDC9-9B1F-47A8-9AF0-BE42C9AB4233}" type="datetimeFigureOut">
              <a:rPr lang="es-ES" smtClean="0"/>
              <a:t>09/04/2019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3F94-0014-4FCD-AD36-08E613E57E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27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DDC9-9B1F-47A8-9AF0-BE42C9AB4233}" type="datetimeFigureOut">
              <a:rPr lang="es-ES" smtClean="0"/>
              <a:t>09/04/2019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3F94-0014-4FCD-AD36-08E613E57E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80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DDC9-9B1F-47A8-9AF0-BE42C9AB4233}" type="datetimeFigureOut">
              <a:rPr lang="es-ES" smtClean="0"/>
              <a:t>09/04/2019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3F94-0014-4FCD-AD36-08E613E57E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86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DDC9-9B1F-47A8-9AF0-BE42C9AB4233}" type="datetimeFigureOut">
              <a:rPr lang="es-ES" smtClean="0"/>
              <a:t>09/04/2019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3F94-0014-4FCD-AD36-08E613E57E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29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DDC9-9B1F-47A8-9AF0-BE42C9AB4233}" type="datetimeFigureOut">
              <a:rPr lang="es-ES" smtClean="0"/>
              <a:t>09/04/2019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3F94-0014-4FCD-AD36-08E613E57E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52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3DDC9-9B1F-47A8-9AF0-BE42C9AB4233}" type="datetimeFigureOut">
              <a:rPr lang="es-ES" smtClean="0"/>
              <a:t>09/04/2019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63F94-0014-4FCD-AD36-08E613E57E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99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estinno%20beta%20Smarti.mp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254564"/>
            <a:ext cx="9433048" cy="707478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5274" y="249493"/>
            <a:ext cx="250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chemeClr val="bg1"/>
                </a:solidFill>
                <a:latin typeface="Poppins" pitchFamily="50" charset="0"/>
                <a:cs typeface="Poppins" pitchFamily="50" charset="0"/>
              </a:rPr>
              <a:t>DESTInno</a:t>
            </a:r>
            <a:endParaRPr lang="es-ES" sz="2400" b="1" dirty="0">
              <a:solidFill>
                <a:schemeClr val="bg1"/>
              </a:solidFill>
              <a:latin typeface="Poppins" pitchFamily="50" charset="0"/>
              <a:cs typeface="Poppins" pitchFamily="50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25" y="-213692"/>
            <a:ext cx="5784643" cy="433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8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5274" y="249493"/>
            <a:ext cx="250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rgbClr val="5E5E5E"/>
                </a:solidFill>
                <a:latin typeface="Poppins" pitchFamily="50" charset="0"/>
                <a:cs typeface="Poppins" pitchFamily="50" charset="0"/>
              </a:rPr>
              <a:t>DESTInno</a:t>
            </a:r>
            <a:endParaRPr lang="es-ES" sz="2400" b="1" dirty="0">
              <a:solidFill>
                <a:srgbClr val="5E5E5E"/>
              </a:solidFill>
              <a:latin typeface="Poppins" pitchFamily="50" charset="0"/>
              <a:cs typeface="Poppins" pitchFamily="50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60" y="-329765"/>
            <a:ext cx="2160240" cy="162018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611560" y="927760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>
                <a:solidFill>
                  <a:srgbClr val="00B050"/>
                </a:solidFill>
                <a:latin typeface="Adobe Caslon Pro" pitchFamily="18" charset="0"/>
                <a:ea typeface="Adobe Kaiti Std R" pitchFamily="18" charset="-128"/>
              </a:rPr>
              <a:t>Roadmap</a:t>
            </a:r>
            <a:endParaRPr lang="es-ES" sz="2000" b="1" dirty="0">
              <a:solidFill>
                <a:srgbClr val="00B050"/>
              </a:solidFill>
              <a:latin typeface="Adobe Caslon Pro" pitchFamily="18" charset="0"/>
              <a:ea typeface="Adobe Kaiti Std R" pitchFamily="18" charset="-128"/>
            </a:endParaRPr>
          </a:p>
          <a:p>
            <a:endParaRPr lang="es-ES" sz="2000" dirty="0">
              <a:latin typeface="Adobe Caslon Pro" pitchFamily="18" charset="0"/>
              <a:ea typeface="Adobe Kaiti Std R" pitchFamily="18" charset="-128"/>
            </a:endParaRPr>
          </a:p>
        </p:txBody>
      </p:sp>
      <p:sp>
        <p:nvSpPr>
          <p:cNvPr id="2" name="1 Elipse"/>
          <p:cNvSpPr/>
          <p:nvPr/>
        </p:nvSpPr>
        <p:spPr>
          <a:xfrm>
            <a:off x="755576" y="4227934"/>
            <a:ext cx="144016" cy="144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1691680" y="4227934"/>
            <a:ext cx="144016" cy="144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4607626" y="3424548"/>
            <a:ext cx="144016" cy="144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Elipse"/>
          <p:cNvSpPr/>
          <p:nvPr/>
        </p:nvSpPr>
        <p:spPr>
          <a:xfrm>
            <a:off x="3059832" y="4083920"/>
            <a:ext cx="144016" cy="144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Elipse"/>
          <p:cNvSpPr/>
          <p:nvPr/>
        </p:nvSpPr>
        <p:spPr>
          <a:xfrm>
            <a:off x="6411829" y="2893148"/>
            <a:ext cx="144016" cy="144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 rot="16200000">
            <a:off x="-36511" y="3081323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Hackathon</a:t>
            </a:r>
            <a:r>
              <a:rPr lang="es-ES" sz="1200" dirty="0"/>
              <a:t> </a:t>
            </a:r>
            <a:r>
              <a:rPr lang="es-ES" sz="1200" dirty="0" err="1"/>
              <a:t>Destinno</a:t>
            </a:r>
            <a:endParaRPr lang="es-ES" sz="1200" dirty="0"/>
          </a:p>
        </p:txBody>
      </p:sp>
      <p:cxnSp>
        <p:nvCxnSpPr>
          <p:cNvPr id="17" name="16 Conector recto"/>
          <p:cNvCxnSpPr>
            <a:stCxn id="2" idx="6"/>
            <a:endCxn id="9" idx="2"/>
          </p:cNvCxnSpPr>
          <p:nvPr/>
        </p:nvCxnSpPr>
        <p:spPr>
          <a:xfrm>
            <a:off x="899592" y="429994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115616" y="435220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6 meses</a:t>
            </a:r>
          </a:p>
        </p:txBody>
      </p:sp>
      <p:sp>
        <p:nvSpPr>
          <p:cNvPr id="19" name="18 CuadroTexto"/>
          <p:cNvSpPr txBox="1"/>
          <p:nvPr/>
        </p:nvSpPr>
        <p:spPr>
          <a:xfrm rot="16200000">
            <a:off x="899593" y="308132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Lanzamiento Beta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830181" y="2643758"/>
            <a:ext cx="10136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API </a:t>
            </a:r>
            <a:r>
              <a:rPr lang="es-ES" sz="1100" dirty="0" err="1"/>
              <a:t>Here</a:t>
            </a:r>
            <a:endParaRPr lang="es-E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Geolocalización y mapas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Memoria y almacenamiento básico</a:t>
            </a:r>
            <a:endParaRPr lang="es-ES" sz="1600" dirty="0"/>
          </a:p>
        </p:txBody>
      </p:sp>
      <p:cxnSp>
        <p:nvCxnSpPr>
          <p:cNvPr id="22" name="21 Conector recto"/>
          <p:cNvCxnSpPr>
            <a:stCxn id="9" idx="6"/>
            <a:endCxn id="14" idx="2"/>
          </p:cNvCxnSpPr>
          <p:nvPr/>
        </p:nvCxnSpPr>
        <p:spPr>
          <a:xfrm flipV="1">
            <a:off x="1835696" y="4155928"/>
            <a:ext cx="1224136" cy="144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 rot="16200000">
            <a:off x="2277686" y="285893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Lanamiento</a:t>
            </a:r>
            <a:r>
              <a:rPr lang="es-ES" sz="1200" dirty="0"/>
              <a:t> </a:t>
            </a:r>
            <a:r>
              <a:rPr lang="es-ES" sz="1200" dirty="0" err="1"/>
              <a:t>Smarti</a:t>
            </a:r>
            <a:r>
              <a:rPr lang="es-ES" sz="1200" dirty="0"/>
              <a:t> usuario final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285798" y="2676591"/>
            <a:ext cx="1142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API </a:t>
            </a:r>
            <a:r>
              <a:rPr lang="es-ES" sz="1100" dirty="0" err="1"/>
              <a:t>Minube</a:t>
            </a:r>
            <a:endParaRPr lang="es-E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Mejora almacena-miento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Primeras rutas</a:t>
            </a:r>
            <a:endParaRPr lang="es-ES" sz="16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507098" y="427749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12 meses</a:t>
            </a:r>
          </a:p>
        </p:txBody>
      </p:sp>
      <p:cxnSp>
        <p:nvCxnSpPr>
          <p:cNvPr id="27" name="26 Conector recto"/>
          <p:cNvCxnSpPr>
            <a:stCxn id="14" idx="6"/>
            <a:endCxn id="12" idx="3"/>
          </p:cNvCxnSpPr>
          <p:nvPr/>
        </p:nvCxnSpPr>
        <p:spPr>
          <a:xfrm flipV="1">
            <a:off x="3203848" y="3547473"/>
            <a:ext cx="1424869" cy="608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4031562" y="365187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24 meses</a:t>
            </a:r>
          </a:p>
        </p:txBody>
      </p:sp>
      <p:sp>
        <p:nvSpPr>
          <p:cNvPr id="29" name="28 CuadroTexto"/>
          <p:cNvSpPr txBox="1"/>
          <p:nvPr/>
        </p:nvSpPr>
        <p:spPr>
          <a:xfrm rot="16200000">
            <a:off x="3825480" y="219690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Smarti</a:t>
            </a:r>
            <a:r>
              <a:rPr lang="es-ES" sz="1200" dirty="0"/>
              <a:t> Administración Beta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4797966" y="2183835"/>
            <a:ext cx="1142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API </a:t>
            </a:r>
            <a:r>
              <a:rPr lang="es-ES" sz="1100" dirty="0" err="1"/>
              <a:t>Vizzuality</a:t>
            </a:r>
            <a:endParaRPr lang="es-E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Integración con drones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Analítica e informes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Publicidad</a:t>
            </a:r>
            <a:endParaRPr lang="es-ES" sz="1600" dirty="0"/>
          </a:p>
        </p:txBody>
      </p:sp>
      <p:cxnSp>
        <p:nvCxnSpPr>
          <p:cNvPr id="32" name="31 Conector recto"/>
          <p:cNvCxnSpPr>
            <a:stCxn id="12" idx="6"/>
            <a:endCxn id="15" idx="2"/>
          </p:cNvCxnSpPr>
          <p:nvPr/>
        </p:nvCxnSpPr>
        <p:spPr>
          <a:xfrm flipV="1">
            <a:off x="4751642" y="2965156"/>
            <a:ext cx="1660187" cy="53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 rot="16200000">
            <a:off x="5574596" y="1785179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Smarti</a:t>
            </a:r>
            <a:r>
              <a:rPr lang="es-ES" sz="1200" dirty="0"/>
              <a:t> v2.0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6547081" y="1408296"/>
            <a:ext cx="1817705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Almacenamiento avanzado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IA – reconocimiento de imágenes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IA – reasignación de flujos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Informes avanzados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835765" y="313578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48 meses</a:t>
            </a:r>
          </a:p>
        </p:txBody>
      </p:sp>
      <p:cxnSp>
        <p:nvCxnSpPr>
          <p:cNvPr id="42" name="41 Conector recto"/>
          <p:cNvCxnSpPr>
            <a:stCxn id="15" idx="6"/>
          </p:cNvCxnSpPr>
          <p:nvPr/>
        </p:nvCxnSpPr>
        <p:spPr>
          <a:xfrm flipV="1">
            <a:off x="6555845" y="2543876"/>
            <a:ext cx="2840691" cy="421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5964124" y="702288"/>
            <a:ext cx="0" cy="4104456"/>
          </a:xfrm>
          <a:prstGeom prst="line">
            <a:avLst/>
          </a:prstGeom>
          <a:ln w="2222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5816016" y="4431283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Punto de equilibrio</a:t>
            </a:r>
          </a:p>
        </p:txBody>
      </p:sp>
    </p:spTree>
    <p:extLst>
      <p:ext uri="{BB962C8B-B14F-4D97-AF65-F5344CB8AC3E}">
        <p14:creationId xmlns:p14="http://schemas.microsoft.com/office/powerpoint/2010/main" val="701530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5274" y="249493"/>
            <a:ext cx="250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rgbClr val="5E5E5E"/>
                </a:solidFill>
                <a:latin typeface="Poppins" pitchFamily="50" charset="0"/>
                <a:cs typeface="Poppins" pitchFamily="50" charset="0"/>
              </a:rPr>
              <a:t>DESTInno</a:t>
            </a:r>
            <a:endParaRPr lang="es-ES" sz="2400" b="1" dirty="0">
              <a:solidFill>
                <a:srgbClr val="5E5E5E"/>
              </a:solidFill>
              <a:latin typeface="Poppins" pitchFamily="50" charset="0"/>
              <a:cs typeface="Poppins" pitchFamily="50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60" y="-329765"/>
            <a:ext cx="2160240" cy="162018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755576" y="927760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B050"/>
                </a:solidFill>
                <a:latin typeface="Adobe Caslon Pro" pitchFamily="18" charset="0"/>
                <a:ea typeface="Adobe Kaiti Std R" pitchFamily="18" charset="-128"/>
              </a:rPr>
              <a:t>Plan de negocio</a:t>
            </a:r>
          </a:p>
          <a:p>
            <a:endParaRPr lang="es-ES" sz="2000" dirty="0">
              <a:latin typeface="Adobe Caslon Pro" pitchFamily="18" charset="0"/>
              <a:ea typeface="Adobe Kaiti Std R" pitchFamily="18" charset="-128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55576" y="1419622"/>
            <a:ext cx="3384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dobe Caslon Pro" pitchFamily="18" charset="0"/>
                <a:ea typeface="Adobe Kaiti Std R" pitchFamily="18" charset="-128"/>
              </a:rPr>
              <a:t>Consumidor final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Modelo </a:t>
            </a:r>
            <a:r>
              <a:rPr lang="es-ES" b="1" dirty="0" err="1">
                <a:solidFill>
                  <a:srgbClr val="0070C0"/>
                </a:solidFill>
                <a:latin typeface="Adobe Caslon Pro" pitchFamily="18" charset="0"/>
                <a:ea typeface="Adobe Kaiti Std R" pitchFamily="18" charset="-128"/>
              </a:rPr>
              <a:t>Freemium</a:t>
            </a:r>
            <a:r>
              <a:rPr lang="es-ES" dirty="0">
                <a:latin typeface="Adobe Caslon Pro" pitchFamily="18" charset="0"/>
                <a:ea typeface="Adobe Kaiti Std R" pitchFamily="18" charset="-128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Almacenamiento limitado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Publicidad asociada a la geolocalización</a:t>
            </a:r>
            <a:br>
              <a:rPr lang="es-ES" dirty="0">
                <a:latin typeface="Adobe Caslon Pro" pitchFamily="18" charset="0"/>
                <a:ea typeface="Adobe Kaiti Std R" pitchFamily="18" charset="-128"/>
              </a:rPr>
            </a:br>
            <a:endParaRPr lang="es-ES" dirty="0">
              <a:latin typeface="Adobe Caslon Pro" pitchFamily="18" charset="0"/>
              <a:ea typeface="Adobe Kaiti Std R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70C0"/>
                </a:solidFill>
                <a:latin typeface="Adobe Caslon Pro" pitchFamily="18" charset="0"/>
                <a:ea typeface="Adobe Kaiti Std R" pitchFamily="18" charset="-128"/>
              </a:rPr>
              <a:t>Suscripción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Datos ilimitados (*aplican límites)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Sin publicidad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Cuota estimada 50-100€ / año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004048" y="1419622"/>
            <a:ext cx="3384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dobe Caslon Pro" pitchFamily="18" charset="0"/>
                <a:ea typeface="Adobe Kaiti Std R" pitchFamily="18" charset="-128"/>
              </a:rPr>
              <a:t>Agentes turísticos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Cuota diaria para la gestión real de flujos en </a:t>
            </a:r>
            <a:r>
              <a:rPr lang="es-ES" b="1" dirty="0">
                <a:solidFill>
                  <a:srgbClr val="0070C0"/>
                </a:solidFill>
                <a:latin typeface="Adobe Caslon Pro" pitchFamily="18" charset="0"/>
                <a:ea typeface="Adobe Kaiti Std R" pitchFamily="18" charset="-128"/>
              </a:rPr>
              <a:t>eventos especiales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70C0"/>
                </a:solidFill>
                <a:latin typeface="Adobe Caslon Pro" pitchFamily="18" charset="0"/>
                <a:ea typeface="Adobe Kaiti Std R" pitchFamily="18" charset="-128"/>
              </a:rPr>
              <a:t>Informes</a:t>
            </a:r>
            <a:r>
              <a:rPr lang="es-ES" dirty="0">
                <a:latin typeface="Adobe Caslon Pro" pitchFamily="18" charset="0"/>
                <a:ea typeface="Adobe Kaiti Std R" pitchFamily="18" charset="-128"/>
              </a:rPr>
              <a:t> y análisis de ocupación, tendencias en destino y flujos de visitantes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Servicios de vigilancia o grabación con </a:t>
            </a:r>
            <a:r>
              <a:rPr lang="es-ES" b="1" dirty="0">
                <a:solidFill>
                  <a:srgbClr val="0070C0"/>
                </a:solidFill>
                <a:latin typeface="Adobe Caslon Pro" pitchFamily="18" charset="0"/>
                <a:ea typeface="Adobe Kaiti Std R" pitchFamily="18" charset="-128"/>
              </a:rPr>
              <a:t>drones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Servicios de </a:t>
            </a:r>
            <a:r>
              <a:rPr lang="es-ES" b="1" dirty="0">
                <a:solidFill>
                  <a:srgbClr val="0070C0"/>
                </a:solidFill>
                <a:latin typeface="Adobe Caslon Pro" pitchFamily="18" charset="0"/>
                <a:ea typeface="Adobe Kaiti Std R" pitchFamily="18" charset="-128"/>
              </a:rPr>
              <a:t>publicidad</a:t>
            </a:r>
            <a:r>
              <a:rPr lang="es-ES" dirty="0">
                <a:solidFill>
                  <a:srgbClr val="0070C0"/>
                </a:solidFill>
                <a:latin typeface="Adobe Caslon Pro" pitchFamily="18" charset="0"/>
                <a:ea typeface="Adobe Kaiti Std R" pitchFamily="18" charset="-128"/>
              </a:rPr>
              <a:t> </a:t>
            </a:r>
            <a:r>
              <a:rPr lang="es-ES" dirty="0">
                <a:latin typeface="Adobe Caslon Pro" pitchFamily="18" charset="0"/>
                <a:ea typeface="Adobe Kaiti Std R" pitchFamily="18" charset="-128"/>
              </a:rPr>
              <a:t>(administración o emprendedores) por impresión o por campañas globales</a:t>
            </a:r>
          </a:p>
        </p:txBody>
      </p:sp>
    </p:spTree>
    <p:extLst>
      <p:ext uri="{BB962C8B-B14F-4D97-AF65-F5344CB8AC3E}">
        <p14:creationId xmlns:p14="http://schemas.microsoft.com/office/powerpoint/2010/main" val="135376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5274" y="249493"/>
            <a:ext cx="250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rgbClr val="5E5E5E"/>
                </a:solidFill>
                <a:latin typeface="Poppins" pitchFamily="50" charset="0"/>
                <a:cs typeface="Poppins" pitchFamily="50" charset="0"/>
              </a:rPr>
              <a:t>DESTInno</a:t>
            </a:r>
            <a:endParaRPr lang="es-ES" sz="2400" b="1" dirty="0">
              <a:solidFill>
                <a:srgbClr val="5E5E5E"/>
              </a:solidFill>
              <a:latin typeface="Poppins" pitchFamily="50" charset="0"/>
              <a:cs typeface="Poppins" pitchFamily="50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60" y="-329765"/>
            <a:ext cx="2160240" cy="162018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755576" y="1131590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B050"/>
                </a:solidFill>
                <a:latin typeface="Adobe Caslon Pro" pitchFamily="18" charset="0"/>
                <a:ea typeface="Adobe Kaiti Std R" pitchFamily="18" charset="-128"/>
              </a:rPr>
              <a:t>Estructura de costes</a:t>
            </a:r>
          </a:p>
          <a:p>
            <a:endParaRPr lang="es-ES" sz="2000" dirty="0">
              <a:latin typeface="Adobe Caslon Pro" pitchFamily="18" charset="0"/>
              <a:ea typeface="Adobe Kaiti Std R" pitchFamily="18" charset="-128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55576" y="1851670"/>
            <a:ext cx="3384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dobe Caslon Pro" pitchFamily="18" charset="0"/>
                <a:ea typeface="Adobe Kaiti Std R" pitchFamily="18" charset="-128"/>
              </a:rPr>
              <a:t>Costes</a:t>
            </a:r>
            <a:br>
              <a:rPr lang="es-ES" dirty="0">
                <a:latin typeface="Adobe Caslon Pro" pitchFamily="18" charset="0"/>
                <a:ea typeface="Adobe Kaiti Std R" pitchFamily="18" charset="-128"/>
              </a:rPr>
            </a:br>
            <a:endParaRPr lang="es-ES" dirty="0">
              <a:latin typeface="Adobe Caslon Pro" pitchFamily="18" charset="0"/>
              <a:ea typeface="Adobe Kaiti Std R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Costes asociados al desarrollo y mantenimiento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Uso de APIS y/o licencias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Almacenamiento en la nube propio y de los clientes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Diseño y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Personal y equipos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004048" y="1851670"/>
            <a:ext cx="3384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dobe Caslon Pro" pitchFamily="18" charset="0"/>
                <a:ea typeface="Adobe Kaiti Std R" pitchFamily="18" charset="-128"/>
              </a:rPr>
              <a:t>Ingresos</a:t>
            </a:r>
            <a:br>
              <a:rPr lang="es-ES" dirty="0">
                <a:latin typeface="Adobe Caslon Pro" pitchFamily="18" charset="0"/>
                <a:ea typeface="Adobe Kaiti Std R" pitchFamily="18" charset="-128"/>
              </a:rPr>
            </a:br>
            <a:endParaRPr lang="es-ES" dirty="0">
              <a:latin typeface="Adobe Caslon Pro" pitchFamily="18" charset="0"/>
              <a:ea typeface="Adobe Kaiti Std R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Ingresos por cuotas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Análisis y consultoría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Ingresos por publicidad (</a:t>
            </a:r>
            <a:r>
              <a:rPr lang="es-ES" dirty="0" err="1">
                <a:latin typeface="Adobe Caslon Pro" pitchFamily="18" charset="0"/>
                <a:ea typeface="Adobe Kaiti Std R" pitchFamily="18" charset="-128"/>
              </a:rPr>
              <a:t>freemium</a:t>
            </a:r>
            <a:r>
              <a:rPr lang="es-ES" dirty="0">
                <a:latin typeface="Adobe Caslon Pro" pitchFamily="18" charset="0"/>
                <a:ea typeface="Adobe Kaiti Std R" pitchFamily="18" charset="-12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Servicios de drones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Otros servicios</a:t>
            </a:r>
          </a:p>
        </p:txBody>
      </p:sp>
    </p:spTree>
    <p:extLst>
      <p:ext uri="{BB962C8B-B14F-4D97-AF65-F5344CB8AC3E}">
        <p14:creationId xmlns:p14="http://schemas.microsoft.com/office/powerpoint/2010/main" val="388118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5274" y="249493"/>
            <a:ext cx="250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rgbClr val="5E5E5E"/>
                </a:solidFill>
                <a:latin typeface="Poppins" pitchFamily="50" charset="0"/>
                <a:cs typeface="Poppins" pitchFamily="50" charset="0"/>
              </a:rPr>
              <a:t>DESTInno</a:t>
            </a:r>
            <a:endParaRPr lang="es-ES" sz="2400" b="1" dirty="0">
              <a:solidFill>
                <a:srgbClr val="5E5E5E"/>
              </a:solidFill>
              <a:latin typeface="Poppins" pitchFamily="50" charset="0"/>
              <a:cs typeface="Poppins" pitchFamily="50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60" y="-329765"/>
            <a:ext cx="2160240" cy="162018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611560" y="927760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>
                <a:solidFill>
                  <a:srgbClr val="00B050"/>
                </a:solidFill>
                <a:latin typeface="Adobe Caslon Pro" pitchFamily="18" charset="0"/>
                <a:ea typeface="Adobe Kaiti Std R" pitchFamily="18" charset="-128"/>
              </a:rPr>
              <a:t>Roadmap</a:t>
            </a:r>
            <a:endParaRPr lang="es-ES" sz="2000" b="1" dirty="0">
              <a:solidFill>
                <a:srgbClr val="00B050"/>
              </a:solidFill>
              <a:latin typeface="Adobe Caslon Pro" pitchFamily="18" charset="0"/>
              <a:ea typeface="Adobe Kaiti Std R" pitchFamily="18" charset="-128"/>
            </a:endParaRPr>
          </a:p>
          <a:p>
            <a:endParaRPr lang="es-ES" sz="2000" dirty="0">
              <a:latin typeface="Adobe Caslon Pro" pitchFamily="18" charset="0"/>
              <a:ea typeface="Adobe Kaiti Std R" pitchFamily="18" charset="-128"/>
            </a:endParaRPr>
          </a:p>
        </p:txBody>
      </p:sp>
      <p:sp>
        <p:nvSpPr>
          <p:cNvPr id="2" name="1 Elipse"/>
          <p:cNvSpPr/>
          <p:nvPr/>
        </p:nvSpPr>
        <p:spPr>
          <a:xfrm>
            <a:off x="755576" y="4227934"/>
            <a:ext cx="144016" cy="144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1691680" y="4227934"/>
            <a:ext cx="144016" cy="144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4607626" y="3424548"/>
            <a:ext cx="144016" cy="144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Elipse"/>
          <p:cNvSpPr/>
          <p:nvPr/>
        </p:nvSpPr>
        <p:spPr>
          <a:xfrm>
            <a:off x="3059832" y="4083920"/>
            <a:ext cx="144016" cy="144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Elipse"/>
          <p:cNvSpPr/>
          <p:nvPr/>
        </p:nvSpPr>
        <p:spPr>
          <a:xfrm>
            <a:off x="6411829" y="2893148"/>
            <a:ext cx="144016" cy="144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 rot="16200000">
            <a:off x="-36511" y="3081323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Hackathon</a:t>
            </a:r>
            <a:r>
              <a:rPr lang="es-ES" sz="1200" dirty="0"/>
              <a:t> </a:t>
            </a:r>
            <a:r>
              <a:rPr lang="es-ES" sz="1200" dirty="0" err="1"/>
              <a:t>Destinno</a:t>
            </a:r>
            <a:endParaRPr lang="es-ES" sz="1200" dirty="0"/>
          </a:p>
        </p:txBody>
      </p:sp>
      <p:cxnSp>
        <p:nvCxnSpPr>
          <p:cNvPr id="17" name="16 Conector recto"/>
          <p:cNvCxnSpPr>
            <a:stCxn id="2" idx="6"/>
            <a:endCxn id="9" idx="2"/>
          </p:cNvCxnSpPr>
          <p:nvPr/>
        </p:nvCxnSpPr>
        <p:spPr>
          <a:xfrm>
            <a:off x="899592" y="429994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115616" y="435220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6 meses</a:t>
            </a:r>
          </a:p>
        </p:txBody>
      </p:sp>
      <p:sp>
        <p:nvSpPr>
          <p:cNvPr id="19" name="18 CuadroTexto"/>
          <p:cNvSpPr txBox="1"/>
          <p:nvPr/>
        </p:nvSpPr>
        <p:spPr>
          <a:xfrm rot="16200000">
            <a:off x="899593" y="308132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Lanzamiento Beta</a:t>
            </a:r>
          </a:p>
        </p:txBody>
      </p:sp>
      <p:cxnSp>
        <p:nvCxnSpPr>
          <p:cNvPr id="22" name="21 Conector recto"/>
          <p:cNvCxnSpPr>
            <a:stCxn id="9" idx="6"/>
            <a:endCxn id="14" idx="2"/>
          </p:cNvCxnSpPr>
          <p:nvPr/>
        </p:nvCxnSpPr>
        <p:spPr>
          <a:xfrm flipV="1">
            <a:off x="1835696" y="4155928"/>
            <a:ext cx="1224136" cy="144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 rot="16200000">
            <a:off x="2277686" y="285893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Lanamiento</a:t>
            </a:r>
            <a:r>
              <a:rPr lang="es-ES" sz="1200" dirty="0"/>
              <a:t> </a:t>
            </a:r>
            <a:r>
              <a:rPr lang="es-ES" sz="1200" dirty="0" err="1"/>
              <a:t>Smarti</a:t>
            </a:r>
            <a:r>
              <a:rPr lang="es-ES" sz="1200" dirty="0"/>
              <a:t> usuario final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2507098" y="427749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12 meses</a:t>
            </a:r>
          </a:p>
        </p:txBody>
      </p:sp>
      <p:cxnSp>
        <p:nvCxnSpPr>
          <p:cNvPr id="27" name="26 Conector recto"/>
          <p:cNvCxnSpPr>
            <a:stCxn id="14" idx="7"/>
            <a:endCxn id="12" idx="3"/>
          </p:cNvCxnSpPr>
          <p:nvPr/>
        </p:nvCxnSpPr>
        <p:spPr>
          <a:xfrm flipV="1">
            <a:off x="3182757" y="3547473"/>
            <a:ext cx="1445960" cy="55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4031562" y="365187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24 meses</a:t>
            </a:r>
          </a:p>
        </p:txBody>
      </p:sp>
      <p:sp>
        <p:nvSpPr>
          <p:cNvPr id="29" name="28 CuadroTexto"/>
          <p:cNvSpPr txBox="1"/>
          <p:nvPr/>
        </p:nvSpPr>
        <p:spPr>
          <a:xfrm rot="16200000">
            <a:off x="3825480" y="219690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Smarti</a:t>
            </a:r>
            <a:r>
              <a:rPr lang="es-ES" sz="1200" dirty="0"/>
              <a:t> Administración Beta</a:t>
            </a:r>
          </a:p>
        </p:txBody>
      </p:sp>
      <p:cxnSp>
        <p:nvCxnSpPr>
          <p:cNvPr id="32" name="31 Conector recto"/>
          <p:cNvCxnSpPr>
            <a:stCxn id="12" idx="6"/>
            <a:endCxn id="15" idx="2"/>
          </p:cNvCxnSpPr>
          <p:nvPr/>
        </p:nvCxnSpPr>
        <p:spPr>
          <a:xfrm flipV="1">
            <a:off x="4751642" y="2965156"/>
            <a:ext cx="1660187" cy="53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 rot="16200000">
            <a:off x="5574596" y="1785179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Smarti</a:t>
            </a:r>
            <a:r>
              <a:rPr lang="es-ES" sz="1200" dirty="0"/>
              <a:t> v2.0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5868144" y="303716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48 meses</a:t>
            </a:r>
          </a:p>
        </p:txBody>
      </p:sp>
      <p:cxnSp>
        <p:nvCxnSpPr>
          <p:cNvPr id="42" name="41 Conector recto"/>
          <p:cNvCxnSpPr>
            <a:stCxn id="15" idx="6"/>
          </p:cNvCxnSpPr>
          <p:nvPr/>
        </p:nvCxnSpPr>
        <p:spPr>
          <a:xfrm flipV="1">
            <a:off x="6555845" y="2543876"/>
            <a:ext cx="2840691" cy="421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5964124" y="702288"/>
            <a:ext cx="0" cy="4104456"/>
          </a:xfrm>
          <a:prstGeom prst="line">
            <a:avLst/>
          </a:prstGeom>
          <a:ln w="2222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5816016" y="4431283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rgbClr val="00B050"/>
                </a:solidFill>
              </a:rPr>
              <a:t>Punto de equilibrio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755576" y="1944280"/>
            <a:ext cx="144016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2195736" y="1944280"/>
            <a:ext cx="1176879" cy="2257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3372615" y="2170043"/>
            <a:ext cx="1547794" cy="37383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4920409" y="2543876"/>
            <a:ext cx="1043715" cy="5919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5940152" y="3135789"/>
            <a:ext cx="1515781" cy="5160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7455933" y="3651871"/>
            <a:ext cx="194060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251520" y="1646679"/>
            <a:ext cx="1074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accent2"/>
                </a:solidFill>
              </a:rPr>
              <a:t>Costes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266506" y="4382983"/>
            <a:ext cx="1074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accent1"/>
                </a:solidFill>
              </a:rPr>
              <a:t>Ingresos</a:t>
            </a:r>
          </a:p>
        </p:txBody>
      </p:sp>
    </p:spTree>
    <p:extLst>
      <p:ext uri="{BB962C8B-B14F-4D97-AF65-F5344CB8AC3E}">
        <p14:creationId xmlns:p14="http://schemas.microsoft.com/office/powerpoint/2010/main" val="3564418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4012413564"/>
              </p:ext>
            </p:extLst>
          </p:nvPr>
        </p:nvGraphicFramePr>
        <p:xfrm>
          <a:off x="2411760" y="123478"/>
          <a:ext cx="4824536" cy="491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195274" y="249493"/>
            <a:ext cx="250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rgbClr val="5E5E5E"/>
                </a:solidFill>
                <a:latin typeface="Poppins" pitchFamily="50" charset="0"/>
                <a:cs typeface="Poppins" pitchFamily="50" charset="0"/>
              </a:rPr>
              <a:t>DESTInno</a:t>
            </a:r>
            <a:endParaRPr lang="es-ES" sz="2400" b="1" dirty="0">
              <a:solidFill>
                <a:srgbClr val="5E5E5E"/>
              </a:solidFill>
              <a:latin typeface="Poppins" pitchFamily="50" charset="0"/>
              <a:cs typeface="Poppins" pitchFamily="50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60" y="-329765"/>
            <a:ext cx="2160240" cy="162018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95274" y="915565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B050"/>
                </a:solidFill>
                <a:latin typeface="Adobe Caslon Pro" pitchFamily="18" charset="0"/>
                <a:ea typeface="Adobe Kaiti Std R" pitchFamily="18" charset="-128"/>
              </a:rPr>
              <a:t>Hacia la </a:t>
            </a:r>
          </a:p>
          <a:p>
            <a:r>
              <a:rPr lang="es-ES" sz="2000" b="1" dirty="0" err="1">
                <a:solidFill>
                  <a:srgbClr val="00B050"/>
                </a:solidFill>
                <a:latin typeface="Adobe Caslon Pro" pitchFamily="18" charset="0"/>
                <a:ea typeface="Adobe Kaiti Std R" pitchFamily="18" charset="-128"/>
              </a:rPr>
              <a:t>smart</a:t>
            </a:r>
            <a:r>
              <a:rPr lang="es-ES" sz="2000" b="1" dirty="0">
                <a:solidFill>
                  <a:srgbClr val="00B050"/>
                </a:solidFill>
                <a:latin typeface="Adobe Caslon Pro" pitchFamily="18" charset="0"/>
                <a:ea typeface="Adobe Kaiti Std R" pitchFamily="18" charset="-128"/>
              </a:rPr>
              <a:t> </a:t>
            </a:r>
            <a:r>
              <a:rPr lang="es-ES" sz="2000" b="1" dirty="0" err="1">
                <a:solidFill>
                  <a:srgbClr val="00B050"/>
                </a:solidFill>
                <a:latin typeface="Adobe Caslon Pro" pitchFamily="18" charset="0"/>
                <a:ea typeface="Adobe Kaiti Std R" pitchFamily="18" charset="-128"/>
              </a:rPr>
              <a:t>destination</a:t>
            </a:r>
            <a:endParaRPr lang="es-ES" sz="2000" b="1" dirty="0">
              <a:solidFill>
                <a:srgbClr val="00B050"/>
              </a:solidFill>
              <a:latin typeface="Adobe Caslon Pro" pitchFamily="18" charset="0"/>
              <a:ea typeface="Adobe Kaiti Std R" pitchFamily="18" charset="-128"/>
            </a:endParaRPr>
          </a:p>
          <a:p>
            <a:endParaRPr lang="es-ES" sz="2000" dirty="0">
              <a:latin typeface="Adobe Caslon Pro" pitchFamily="18" charset="0"/>
              <a:ea typeface="Adobe Kaiti Std R" pitchFamily="18" charset="-128"/>
            </a:endParaRPr>
          </a:p>
          <a:p>
            <a:endParaRPr lang="es-ES" sz="2000" dirty="0">
              <a:latin typeface="Adobe Caslon Pro" pitchFamily="18" charset="0"/>
              <a:ea typeface="Adobe Kaiti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313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5274" y="249493"/>
            <a:ext cx="250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rgbClr val="5E5E5E"/>
                </a:solidFill>
                <a:latin typeface="Poppins" pitchFamily="50" charset="0"/>
                <a:cs typeface="Poppins" pitchFamily="50" charset="0"/>
              </a:rPr>
              <a:t>DESTInno</a:t>
            </a:r>
            <a:endParaRPr lang="es-ES" sz="2400" b="1" dirty="0">
              <a:solidFill>
                <a:srgbClr val="5E5E5E"/>
              </a:solidFill>
              <a:latin typeface="Poppins" pitchFamily="50" charset="0"/>
              <a:cs typeface="Poppins" pitchFamily="50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60" y="-329765"/>
            <a:ext cx="2160240" cy="162018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043608" y="915566"/>
            <a:ext cx="70202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00B050"/>
                </a:solidFill>
                <a:latin typeface="Adobe Caslon Pro" pitchFamily="18" charset="0"/>
                <a:ea typeface="Adobe Kaiti Std R" pitchFamily="18" charset="-128"/>
              </a:rPr>
              <a:t>Qué significa en la realidad</a:t>
            </a:r>
          </a:p>
          <a:p>
            <a:pPr algn="ctr"/>
            <a:endParaRPr lang="es-ES" sz="2000" dirty="0">
              <a:latin typeface="Adobe Caslon Pro" pitchFamily="18" charset="0"/>
              <a:ea typeface="Adobe Kaiti Std R" pitchFamily="18" charset="-128"/>
            </a:endParaRPr>
          </a:p>
          <a:p>
            <a:pPr marL="457200" indent="-457200">
              <a:buFontTx/>
              <a:buAutoNum type="arabicPeriod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Descubrir una ruta de senderismo brutal en </a:t>
            </a:r>
            <a:r>
              <a:rPr lang="es-ES" dirty="0" err="1">
                <a:latin typeface="Adobe Caslon Pro" pitchFamily="18" charset="0"/>
                <a:ea typeface="Adobe Kaiti Std R" pitchFamily="18" charset="-128"/>
              </a:rPr>
              <a:t>Arbo</a:t>
            </a:r>
            <a:endParaRPr lang="es-ES" dirty="0">
              <a:latin typeface="Adobe Caslon Pro" pitchFamily="18" charset="0"/>
              <a:ea typeface="Adobe Kaiti Std R" pitchFamily="18" charset="-128"/>
            </a:endParaRPr>
          </a:p>
          <a:p>
            <a:pPr marL="457200" indent="-457200">
              <a:buFontTx/>
              <a:buAutoNum type="arabicPeriod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Conocer el programa de actos / actividades en la reconquista</a:t>
            </a:r>
          </a:p>
          <a:p>
            <a:pPr marL="457200" indent="-457200">
              <a:buFontTx/>
              <a:buAutoNum type="arabicPeriod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Mejorar mi experiencia viendo o haciendo cosas que de otra manera no podría, como ver el castro de Santa </a:t>
            </a:r>
            <a:r>
              <a:rPr lang="es-ES" dirty="0" err="1">
                <a:latin typeface="Adobe Caslon Pro" pitchFamily="18" charset="0"/>
                <a:ea typeface="Adobe Kaiti Std R" pitchFamily="18" charset="-128"/>
              </a:rPr>
              <a:t>Tegra</a:t>
            </a:r>
            <a:r>
              <a:rPr lang="es-ES" dirty="0">
                <a:latin typeface="Adobe Caslon Pro" pitchFamily="18" charset="0"/>
                <a:ea typeface="Adobe Kaiti Std R" pitchFamily="18" charset="-128"/>
              </a:rPr>
              <a:t> desde el aire</a:t>
            </a:r>
          </a:p>
          <a:p>
            <a:pPr marL="457200" indent="-457200">
              <a:buFontTx/>
              <a:buAutoNum type="arabicPeriod"/>
            </a:pPr>
            <a:r>
              <a:rPr lang="es-ES" b="1" dirty="0">
                <a:solidFill>
                  <a:srgbClr val="0070C0"/>
                </a:solidFill>
                <a:latin typeface="Adobe Caslon Pro" pitchFamily="18" charset="0"/>
                <a:ea typeface="Adobe Kaiti Std R" pitchFamily="18" charset="-128"/>
              </a:rPr>
              <a:t>No hacer cola para comer un choripán en la Arribada</a:t>
            </a:r>
          </a:p>
          <a:p>
            <a:pPr marL="457200" indent="-457200">
              <a:buAutoNum type="arabicPeriod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Saber si los albergues más próximos a nosotros en el Camino ya están saturados y a dónde ir (proponer alternativas)</a:t>
            </a:r>
          </a:p>
          <a:p>
            <a:pPr marL="457200" indent="-457200">
              <a:buAutoNum type="arabicPeriod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Guardar los recuerdos de tu viaje categorizados y de forma segura </a:t>
            </a:r>
          </a:p>
          <a:p>
            <a:pPr marL="457200" indent="-457200">
              <a:buAutoNum type="arabicPeriod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Rememorar en cualquier momento tu viaje a Rías </a:t>
            </a:r>
            <a:r>
              <a:rPr lang="es-ES" dirty="0" err="1">
                <a:latin typeface="Adobe Caslon Pro" pitchFamily="18" charset="0"/>
                <a:ea typeface="Adobe Kaiti Std R" pitchFamily="18" charset="-128"/>
              </a:rPr>
              <a:t>Baixas</a:t>
            </a:r>
            <a:r>
              <a:rPr lang="es-ES" dirty="0">
                <a:latin typeface="Adobe Caslon Pro" pitchFamily="18" charset="0"/>
                <a:ea typeface="Adobe Kaiti Std R" pitchFamily="18" charset="-128"/>
              </a:rPr>
              <a:t> (lo que comiste, qué visitaste, anécdotas…) y/o compartirlo con otros</a:t>
            </a:r>
          </a:p>
        </p:txBody>
      </p:sp>
    </p:spTree>
    <p:extLst>
      <p:ext uri="{BB962C8B-B14F-4D97-AF65-F5344CB8AC3E}">
        <p14:creationId xmlns:p14="http://schemas.microsoft.com/office/powerpoint/2010/main" val="3195568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5274" y="249493"/>
            <a:ext cx="250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rgbClr val="5E5E5E"/>
                </a:solidFill>
                <a:latin typeface="Poppins" pitchFamily="50" charset="0"/>
                <a:cs typeface="Poppins" pitchFamily="50" charset="0"/>
              </a:rPr>
              <a:t>DESTInno</a:t>
            </a:r>
            <a:endParaRPr lang="es-ES" sz="2400" b="1" dirty="0">
              <a:solidFill>
                <a:srgbClr val="5E5E5E"/>
              </a:solidFill>
              <a:latin typeface="Poppins" pitchFamily="50" charset="0"/>
              <a:cs typeface="Poppins" pitchFamily="50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60" y="-329765"/>
            <a:ext cx="2160240" cy="162018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043608" y="915566"/>
            <a:ext cx="70202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00B050"/>
                </a:solidFill>
                <a:latin typeface="Adobe Caslon Pro" pitchFamily="18" charset="0"/>
                <a:ea typeface="Adobe Kaiti Std R" pitchFamily="18" charset="-128"/>
              </a:rPr>
              <a:t>Qué significa en la realidad</a:t>
            </a:r>
          </a:p>
          <a:p>
            <a:pPr algn="ctr"/>
            <a:endParaRPr lang="es-ES" sz="2000" dirty="0">
              <a:latin typeface="Adobe Caslon Pro" pitchFamily="18" charset="0"/>
              <a:ea typeface="Adobe Kaiti Std R" pitchFamily="18" charset="-128"/>
            </a:endParaRPr>
          </a:p>
          <a:p>
            <a:pPr marL="457200" indent="-457200">
              <a:buFontTx/>
              <a:buAutoNum type="arabicPeriod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Que los turistas en la zona sepan que hay un nuevo museo</a:t>
            </a:r>
          </a:p>
          <a:p>
            <a:pPr marL="457200" indent="-457200">
              <a:buFontTx/>
              <a:buAutoNum type="arabicPeriod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Tener una oficina de información abierta 24/7</a:t>
            </a:r>
          </a:p>
          <a:p>
            <a:pPr marL="457200" indent="-457200">
              <a:buFontTx/>
              <a:buAutoNum type="arabicPeriod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Canal de promoción directa para los viajeros que planifican y los que YA están en el destino o cerca de él.</a:t>
            </a:r>
          </a:p>
          <a:p>
            <a:pPr marL="457200" indent="-457200">
              <a:buFontTx/>
              <a:buAutoNum type="arabicPeriod"/>
            </a:pPr>
            <a:r>
              <a:rPr lang="es-ES" b="1" dirty="0">
                <a:solidFill>
                  <a:srgbClr val="0070C0"/>
                </a:solidFill>
                <a:latin typeface="Adobe Caslon Pro" pitchFamily="18" charset="0"/>
                <a:ea typeface="Adobe Kaiti Std R" pitchFamily="18" charset="-128"/>
              </a:rPr>
              <a:t>Saber qué sitios están saturados en tiempo real y poder enviar a la gente a otros o por otras rutas</a:t>
            </a:r>
          </a:p>
          <a:p>
            <a:pPr marL="457200" indent="-457200">
              <a:buFontTx/>
              <a:buAutoNum type="arabicPeriod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Mejorar la seguridad ciudadana, detectando flujos de visitas, masificaciones y otros problemas</a:t>
            </a:r>
          </a:p>
          <a:p>
            <a:pPr marL="457200" indent="-457200">
              <a:buFontTx/>
              <a:buAutoNum type="arabicPeriod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Mejor gestión y uso de los recursos públicos (limpieza durante y post-evento, horarios de atención, apertura de museos)</a:t>
            </a:r>
          </a:p>
        </p:txBody>
      </p:sp>
    </p:spTree>
    <p:extLst>
      <p:ext uri="{BB962C8B-B14F-4D97-AF65-F5344CB8AC3E}">
        <p14:creationId xmlns:p14="http://schemas.microsoft.com/office/powerpoint/2010/main" val="325329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254564"/>
            <a:ext cx="9433048" cy="707478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5274" y="249493"/>
            <a:ext cx="250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chemeClr val="bg1"/>
                </a:solidFill>
                <a:latin typeface="Poppins" pitchFamily="50" charset="0"/>
                <a:cs typeface="Poppins" pitchFamily="50" charset="0"/>
              </a:rPr>
              <a:t>DESTInno</a:t>
            </a:r>
            <a:endParaRPr lang="es-ES" sz="2400" b="1" dirty="0">
              <a:solidFill>
                <a:schemeClr val="bg1"/>
              </a:solidFill>
              <a:latin typeface="Poppins" pitchFamily="50" charset="0"/>
              <a:cs typeface="Poppins" pitchFamily="50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567347"/>
            <a:ext cx="5168815" cy="3876611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691680" y="4443958"/>
            <a:ext cx="5832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itchFamily="50" charset="0"/>
                <a:ea typeface="Adobe Kaiti Std R" pitchFamily="18" charset="-128"/>
                <a:cs typeface="Poppins" pitchFamily="50" charset="0"/>
              </a:rPr>
              <a:t>Una memoria virtual para ayudar a los viajeros a recordar sus viajes durante toda la vida.</a:t>
            </a:r>
            <a:b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itchFamily="50" charset="0"/>
                <a:ea typeface="Adobe Kaiti Std R" pitchFamily="18" charset="-128"/>
                <a:cs typeface="Poppins" pitchFamily="50" charset="0"/>
              </a:rPr>
            </a:br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itchFamily="50" charset="0"/>
              <a:ea typeface="Adobe Kaiti Std R" pitchFamily="18" charset="-128"/>
              <a:cs typeface="Poppins" pitchFamily="50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619672" y="1144118"/>
            <a:ext cx="5832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  <a:latin typeface="Poppins" pitchFamily="50" charset="0"/>
                <a:ea typeface="Adobe Kaiti Std R" pitchFamily="18" charset="-128"/>
                <a:cs typeface="Poppins" pitchFamily="50" charset="0"/>
              </a:rPr>
              <a:t>Alejandro |  Leticia |  Manuel  | </a:t>
            </a:r>
            <a:r>
              <a:rPr lang="es-ES" sz="2000" dirty="0" err="1">
                <a:solidFill>
                  <a:schemeClr val="bg1"/>
                </a:solidFill>
                <a:latin typeface="Poppins" pitchFamily="50" charset="0"/>
                <a:ea typeface="Adobe Kaiti Std R" pitchFamily="18" charset="-128"/>
                <a:cs typeface="Poppins" pitchFamily="50" charset="0"/>
              </a:rPr>
              <a:t>Nuno</a:t>
            </a:r>
            <a:endParaRPr lang="es-ES" sz="2000" dirty="0">
              <a:solidFill>
                <a:schemeClr val="bg1"/>
              </a:solidFill>
              <a:latin typeface="Poppins" pitchFamily="50" charset="0"/>
              <a:ea typeface="Adobe Kaiti Std R" pitchFamily="18" charset="-128"/>
              <a:cs typeface="Poppi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254564"/>
            <a:ext cx="9433048" cy="707478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5274" y="249493"/>
            <a:ext cx="250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chemeClr val="bg1"/>
                </a:solidFill>
                <a:latin typeface="Poppins" pitchFamily="50" charset="0"/>
                <a:cs typeface="Poppins" pitchFamily="50" charset="0"/>
              </a:rPr>
              <a:t>DESTInno</a:t>
            </a:r>
            <a:endParaRPr lang="es-ES" sz="2400" b="1" dirty="0">
              <a:solidFill>
                <a:schemeClr val="bg1"/>
              </a:solidFill>
              <a:latin typeface="Poppins" pitchFamily="50" charset="0"/>
              <a:cs typeface="Poppins" pitchFamily="50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755576" y="1763980"/>
            <a:ext cx="77768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itchFamily="50" charset="0"/>
                <a:ea typeface="Adobe Kaiti Std R" pitchFamily="18" charset="-128"/>
                <a:cs typeface="Poppins" pitchFamily="50" charset="0"/>
              </a:rPr>
              <a:t>Una memoria virtual para ayudar a los viajeros a recordar sus viajes durante toda la vida.</a:t>
            </a:r>
            <a:b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itchFamily="50" charset="0"/>
                <a:ea typeface="Adobe Kaiti Std R" pitchFamily="18" charset="-128"/>
                <a:cs typeface="Poppins" pitchFamily="50" charset="0"/>
              </a:rPr>
            </a:br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itchFamily="50" charset="0"/>
              <a:ea typeface="Adobe Kaiti Std R" pitchFamily="18" charset="-128"/>
              <a:cs typeface="Poppins" pitchFamily="50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60" y="-329765"/>
            <a:ext cx="2160240" cy="16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0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5274" y="249493"/>
            <a:ext cx="250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rgbClr val="5E5E5E"/>
                </a:solidFill>
                <a:latin typeface="Poppins" pitchFamily="50" charset="0"/>
                <a:cs typeface="Poppins" pitchFamily="50" charset="0"/>
              </a:rPr>
              <a:t>DESTInno</a:t>
            </a:r>
            <a:endParaRPr lang="es-ES" sz="2400" b="1" dirty="0">
              <a:solidFill>
                <a:srgbClr val="5E5E5E"/>
              </a:solidFill>
              <a:latin typeface="Poppins" pitchFamily="50" charset="0"/>
              <a:cs typeface="Poppins" pitchFamily="50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60" y="-329765"/>
            <a:ext cx="2160240" cy="162018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513578" y="987574"/>
            <a:ext cx="6048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00B050"/>
                </a:solidFill>
                <a:latin typeface="Adobe Caslon Pro" pitchFamily="18" charset="0"/>
                <a:ea typeface="Adobe Kaiti Std R" pitchFamily="18" charset="-128"/>
              </a:rPr>
              <a:t>Qué es </a:t>
            </a:r>
            <a:r>
              <a:rPr lang="es-ES" sz="2000" b="1" dirty="0" err="1">
                <a:solidFill>
                  <a:srgbClr val="00B050"/>
                </a:solidFill>
                <a:latin typeface="Adobe Caslon Pro" pitchFamily="18" charset="0"/>
                <a:ea typeface="Adobe Kaiti Std R" pitchFamily="18" charset="-128"/>
              </a:rPr>
              <a:t>Smarti</a:t>
            </a:r>
            <a:endParaRPr lang="es-ES" sz="2000" b="1" dirty="0">
              <a:solidFill>
                <a:srgbClr val="00B050"/>
              </a:solidFill>
              <a:latin typeface="Adobe Caslon Pro" pitchFamily="18" charset="0"/>
              <a:ea typeface="Adobe Kaiti Std R" pitchFamily="18" charset="-128"/>
            </a:endParaRPr>
          </a:p>
          <a:p>
            <a:pPr algn="ctr"/>
            <a:endParaRPr lang="es-ES" sz="2000" dirty="0">
              <a:latin typeface="Adobe Caslon Pro" pitchFamily="18" charset="0"/>
              <a:ea typeface="Adobe Kaiti Std R" pitchFamily="18" charset="-128"/>
            </a:endParaRPr>
          </a:p>
          <a:p>
            <a:pPr algn="ctr"/>
            <a:r>
              <a:rPr lang="es-ES" sz="2000" dirty="0">
                <a:latin typeface="Adobe Caslon Pro" pitchFamily="18" charset="0"/>
                <a:ea typeface="Adobe Kaiti Std R" pitchFamily="18" charset="-128"/>
              </a:rPr>
              <a:t>Una </a:t>
            </a:r>
            <a:r>
              <a:rPr lang="es-ES" sz="2000" b="1" dirty="0">
                <a:solidFill>
                  <a:srgbClr val="0070C0"/>
                </a:solidFill>
                <a:latin typeface="Adobe Caslon Pro" pitchFamily="18" charset="0"/>
                <a:ea typeface="Adobe Kaiti Std R" pitchFamily="18" charset="-128"/>
              </a:rPr>
              <a:t>app + web </a:t>
            </a:r>
            <a:r>
              <a:rPr lang="es-ES" sz="2000" dirty="0">
                <a:latin typeface="Adobe Caslon Pro" pitchFamily="18" charset="0"/>
                <a:ea typeface="Adobe Kaiti Std R" pitchFamily="18" charset="-128"/>
              </a:rPr>
              <a:t>para gestionar el turismo de la provincia de Pontevedra.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755576" y="2499742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dobe Caslon Pro" pitchFamily="18" charset="0"/>
                <a:ea typeface="Adobe Kaiti Std R" pitchFamily="18" charset="-128"/>
              </a:rPr>
              <a:t>Que ayuda a turistas / visitantes a…</a:t>
            </a:r>
          </a:p>
          <a:p>
            <a:endParaRPr lang="es-ES" dirty="0">
              <a:latin typeface="Adobe Caslon Pro" pitchFamily="18" charset="0"/>
              <a:ea typeface="Adobe Kaiti Std R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Viajar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recordar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y descubrir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004048" y="2499742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dobe Caslon Pro" pitchFamily="18" charset="0"/>
                <a:ea typeface="Adobe Kaiti Std R" pitchFamily="18" charset="-128"/>
              </a:rPr>
              <a:t>Que ayuda a los destinos a…</a:t>
            </a:r>
          </a:p>
          <a:p>
            <a:endParaRPr lang="es-ES" dirty="0">
              <a:latin typeface="Adobe Caslon Pro" pitchFamily="18" charset="0"/>
              <a:ea typeface="Adobe Kaiti Std R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Promocionar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Gestionar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Conocer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461676" y="4485312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Adobe Caslon Pro" pitchFamily="18" charset="0"/>
                <a:ea typeface="Adobe Kaiti Std R" pitchFamily="18" charset="-128"/>
              </a:rPr>
              <a:t>*Modelo escalable y exportable a otros destinos</a:t>
            </a:r>
          </a:p>
        </p:txBody>
      </p:sp>
    </p:spTree>
    <p:extLst>
      <p:ext uri="{BB962C8B-B14F-4D97-AF65-F5344CB8AC3E}">
        <p14:creationId xmlns:p14="http://schemas.microsoft.com/office/powerpoint/2010/main" val="86697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5274" y="249493"/>
            <a:ext cx="250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rgbClr val="5E5E5E"/>
                </a:solidFill>
                <a:latin typeface="Poppins" pitchFamily="50" charset="0"/>
                <a:cs typeface="Poppins" pitchFamily="50" charset="0"/>
              </a:rPr>
              <a:t>DESTInno</a:t>
            </a:r>
            <a:endParaRPr lang="es-ES" sz="2400" b="1" dirty="0">
              <a:solidFill>
                <a:srgbClr val="5E5E5E"/>
              </a:solidFill>
              <a:latin typeface="Poppins" pitchFamily="50" charset="0"/>
              <a:cs typeface="Poppins" pitchFamily="50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60" y="-329765"/>
            <a:ext cx="2160240" cy="162018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513578" y="1563638"/>
            <a:ext cx="60486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latin typeface="Adobe Caslon Pro" pitchFamily="18" charset="0"/>
                <a:ea typeface="Adobe Kaiti Std R" pitchFamily="18" charset="-128"/>
              </a:rPr>
              <a:t>Smr̥ti</a:t>
            </a:r>
            <a:r>
              <a:rPr lang="es-ES" sz="2000" dirty="0">
                <a:latin typeface="Adobe Caslon Pro" pitchFamily="18" charset="0"/>
                <a:ea typeface="Adobe Kaiti Std R" pitchFamily="18" charset="-128"/>
              </a:rPr>
              <a:t>  =  Memoria (bengalí)</a:t>
            </a:r>
          </a:p>
          <a:p>
            <a:pPr algn="ctr"/>
            <a:endParaRPr lang="es-ES" sz="2000" dirty="0">
              <a:latin typeface="Adobe Caslon Pro" pitchFamily="18" charset="0"/>
              <a:ea typeface="Adobe Kaiti Std R" pitchFamily="18" charset="-128"/>
            </a:endParaRPr>
          </a:p>
          <a:p>
            <a:pPr algn="ctr"/>
            <a:r>
              <a:rPr lang="es-ES" sz="2000" dirty="0" err="1">
                <a:latin typeface="Adobe Caslon Pro" pitchFamily="18" charset="0"/>
                <a:ea typeface="Adobe Kaiti Std R" pitchFamily="18" charset="-128"/>
              </a:rPr>
              <a:t>Smarti</a:t>
            </a:r>
            <a:r>
              <a:rPr lang="es-ES" sz="2000" dirty="0">
                <a:latin typeface="Adobe Caslon Pro" pitchFamily="18" charset="0"/>
                <a:ea typeface="Adobe Kaiti Std R" pitchFamily="18" charset="-128"/>
              </a:rPr>
              <a:t> = SMART+ </a:t>
            </a:r>
            <a:r>
              <a:rPr lang="es-ES" sz="2000" dirty="0" err="1">
                <a:latin typeface="Adobe Caslon Pro" pitchFamily="18" charset="0"/>
                <a:ea typeface="Adobe Kaiti Std R" pitchFamily="18" charset="-128"/>
              </a:rPr>
              <a:t>Tourism</a:t>
            </a:r>
            <a:r>
              <a:rPr lang="es-ES" sz="2000" dirty="0">
                <a:latin typeface="Adobe Caslon Pro" pitchFamily="18" charset="0"/>
                <a:ea typeface="Adobe Kaiti Std R" pitchFamily="18" charset="-128"/>
              </a:rPr>
              <a:t> + </a:t>
            </a:r>
            <a:r>
              <a:rPr lang="es-ES" sz="2000" dirty="0" err="1">
                <a:latin typeface="Adobe Caslon Pro" pitchFamily="18" charset="0"/>
                <a:ea typeface="Adobe Kaiti Std R" pitchFamily="18" charset="-128"/>
              </a:rPr>
              <a:t>Innovation</a:t>
            </a:r>
            <a:endParaRPr lang="es-ES" sz="2000" dirty="0">
              <a:latin typeface="Adobe Caslon Pro" pitchFamily="18" charset="0"/>
              <a:ea typeface="Adobe Kaiti Std R" pitchFamily="18" charset="-128"/>
            </a:endParaRPr>
          </a:p>
          <a:p>
            <a:pPr algn="ctr"/>
            <a:endParaRPr lang="es-ES" sz="2000" dirty="0">
              <a:latin typeface="Adobe Caslon Pro" pitchFamily="18" charset="0"/>
              <a:ea typeface="Adobe Kaiti Std R" pitchFamily="18" charset="-128"/>
            </a:endParaRPr>
          </a:p>
          <a:p>
            <a:pPr algn="ctr"/>
            <a:r>
              <a:rPr lang="es-ES" sz="2000" dirty="0">
                <a:latin typeface="Adobe Caslon Pro" pitchFamily="18" charset="0"/>
                <a:ea typeface="Adobe Kaiti Std R" pitchFamily="18" charset="-128"/>
              </a:rPr>
              <a:t>Geolocalización + Interior y costa (azul y verde)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3" y="3907703"/>
            <a:ext cx="1584177" cy="107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2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5274" y="249493"/>
            <a:ext cx="250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rgbClr val="5E5E5E"/>
                </a:solidFill>
                <a:latin typeface="Poppins" pitchFamily="50" charset="0"/>
                <a:cs typeface="Poppins" pitchFamily="50" charset="0"/>
              </a:rPr>
              <a:t>DESTInno</a:t>
            </a:r>
            <a:endParaRPr lang="es-ES" sz="2400" b="1" dirty="0">
              <a:solidFill>
                <a:srgbClr val="5E5E5E"/>
              </a:solidFill>
              <a:latin typeface="Poppins" pitchFamily="50" charset="0"/>
              <a:cs typeface="Poppins" pitchFamily="50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60" y="-329765"/>
            <a:ext cx="2160240" cy="1620180"/>
          </a:xfrm>
          <a:prstGeom prst="rect">
            <a:avLst/>
          </a:prstGeom>
        </p:spPr>
      </p:pic>
      <p:sp>
        <p:nvSpPr>
          <p:cNvPr id="6" name="5 CuadroTexto">
            <a:hlinkClick r:id="rId3" action="ppaction://hlinkfile"/>
          </p:cNvPr>
          <p:cNvSpPr txBox="1"/>
          <p:nvPr/>
        </p:nvSpPr>
        <p:spPr>
          <a:xfrm>
            <a:off x="1513578" y="2067694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Adobe Caslon Pro" pitchFamily="18" charset="0"/>
                <a:ea typeface="Adobe Kaiti Std R" pitchFamily="18" charset="-128"/>
              </a:rPr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178347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5274" y="249493"/>
            <a:ext cx="250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rgbClr val="5E5E5E"/>
                </a:solidFill>
                <a:latin typeface="Poppins" pitchFamily="50" charset="0"/>
                <a:cs typeface="Poppins" pitchFamily="50" charset="0"/>
              </a:rPr>
              <a:t>DESTInno</a:t>
            </a:r>
            <a:endParaRPr lang="es-ES" sz="2400" b="1" dirty="0">
              <a:solidFill>
                <a:srgbClr val="5E5E5E"/>
              </a:solidFill>
              <a:latin typeface="Poppins" pitchFamily="50" charset="0"/>
              <a:cs typeface="Poppins" pitchFamily="50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60" y="-329765"/>
            <a:ext cx="2160240" cy="1620180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2845726" y="1290415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0B050"/>
                </a:solidFill>
                <a:latin typeface="Adobe Caslon Pro" pitchFamily="18" charset="0"/>
                <a:ea typeface="Adobe Kaiti Std R" pitchFamily="18" charset="-128"/>
              </a:rPr>
              <a:t>2 target: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690314" y="1823437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dirty="0">
              <a:latin typeface="Adobe Caslon Pro" pitchFamily="18" charset="0"/>
              <a:ea typeface="Adobe Kaiti Std R" pitchFamily="18" charset="-128"/>
            </a:endParaRPr>
          </a:p>
          <a:p>
            <a:pPr algn="ctr"/>
            <a:endParaRPr lang="es-ES" dirty="0">
              <a:latin typeface="Adobe Caslon Pro" pitchFamily="18" charset="0"/>
              <a:ea typeface="Adobe Kaiti Std R" pitchFamily="18" charset="-128"/>
            </a:endParaRPr>
          </a:p>
          <a:p>
            <a:pPr algn="ctr"/>
            <a:r>
              <a:rPr lang="es-ES" dirty="0">
                <a:latin typeface="Adobe Caslon Pro" pitchFamily="18" charset="0"/>
                <a:ea typeface="Adobe Kaiti Std R" pitchFamily="18" charset="-128"/>
              </a:rPr>
              <a:t>Gestores de destino (administración, mancomunidades, organismos independientes, etc.)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755576" y="1823437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dobe Caslon Pro" pitchFamily="18" charset="0"/>
                <a:ea typeface="Adobe Kaiti Std R" pitchFamily="18" charset="-128"/>
              </a:rPr>
              <a:t> </a:t>
            </a:r>
          </a:p>
          <a:p>
            <a:pPr algn="ctr"/>
            <a:endParaRPr lang="es-ES" dirty="0">
              <a:latin typeface="Adobe Caslon Pro" pitchFamily="18" charset="0"/>
              <a:ea typeface="Adobe Kaiti Std R" pitchFamily="18" charset="-128"/>
            </a:endParaRPr>
          </a:p>
          <a:p>
            <a:pPr algn="ctr"/>
            <a:r>
              <a:rPr lang="es-ES" dirty="0">
                <a:latin typeface="Adobe Caslon Pro" pitchFamily="18" charset="0"/>
                <a:ea typeface="Adobe Kaiti Std R" pitchFamily="18" charset="-128"/>
              </a:rPr>
              <a:t>Turistas y visitantes en el destino (ocasionales y frecuentes)</a:t>
            </a:r>
          </a:p>
          <a:p>
            <a:pPr algn="ctr"/>
            <a:endParaRPr lang="es-ES" dirty="0">
              <a:latin typeface="Adobe Caslon Pro" pitchFamily="18" charset="0"/>
              <a:ea typeface="Adobe Kaiti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2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5274" y="249493"/>
            <a:ext cx="250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rgbClr val="5E5E5E"/>
                </a:solidFill>
                <a:latin typeface="Poppins" pitchFamily="50" charset="0"/>
                <a:cs typeface="Poppins" pitchFamily="50" charset="0"/>
              </a:rPr>
              <a:t>DESTInno</a:t>
            </a:r>
            <a:endParaRPr lang="es-ES" sz="2400" b="1" dirty="0">
              <a:solidFill>
                <a:srgbClr val="5E5E5E"/>
              </a:solidFill>
              <a:latin typeface="Poppins" pitchFamily="50" charset="0"/>
              <a:cs typeface="Poppins" pitchFamily="50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60" y="-329765"/>
            <a:ext cx="2160240" cy="1620180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755576" y="1779662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dobe Caslon Pro" pitchFamily="18" charset="0"/>
                <a:ea typeface="Adobe Kaiti Std R" pitchFamily="18" charset="-128"/>
              </a:rPr>
              <a:t>2 target: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Turistas y visitantes en el destino (ocasionales y frecuentes)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139952" y="1779662"/>
            <a:ext cx="4248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Conocer </a:t>
            </a:r>
            <a:r>
              <a:rPr lang="es-ES" b="1" dirty="0">
                <a:solidFill>
                  <a:srgbClr val="0070C0"/>
                </a:solidFill>
                <a:latin typeface="Adobe Caslon Pro" pitchFamily="18" charset="0"/>
                <a:ea typeface="Adobe Kaiti Std R" pitchFamily="18" charset="-128"/>
              </a:rPr>
              <a:t>todos los recursos </a:t>
            </a:r>
            <a:r>
              <a:rPr lang="es-ES" dirty="0">
                <a:latin typeface="Adobe Caslon Pro" pitchFamily="18" charset="0"/>
                <a:ea typeface="Adobe Kaiti Std R" pitchFamily="18" charset="-128"/>
              </a:rPr>
              <a:t>disponibles en el destino y enriquecer su viaje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70C0"/>
                </a:solidFill>
                <a:latin typeface="Adobe Caslon Pro" pitchFamily="18" charset="0"/>
                <a:ea typeface="Adobe Kaiti Std R" pitchFamily="18" charset="-128"/>
              </a:rPr>
              <a:t>Planificar</a:t>
            </a:r>
            <a:r>
              <a:rPr lang="es-ES" dirty="0">
                <a:solidFill>
                  <a:srgbClr val="0070C0"/>
                </a:solidFill>
                <a:latin typeface="Adobe Caslon Pro" pitchFamily="18" charset="0"/>
                <a:ea typeface="Adobe Kaiti Std R" pitchFamily="18" charset="-128"/>
              </a:rPr>
              <a:t> </a:t>
            </a:r>
            <a:r>
              <a:rPr lang="es-ES" dirty="0">
                <a:latin typeface="Adobe Caslon Pro" pitchFamily="18" charset="0"/>
                <a:ea typeface="Adobe Kaiti Std R" pitchFamily="18" charset="-128"/>
              </a:rPr>
              <a:t>y crear rutas visitables del destino a visitar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Viajes más seguros (</a:t>
            </a:r>
            <a:r>
              <a:rPr lang="es-ES" b="1" dirty="0">
                <a:solidFill>
                  <a:srgbClr val="0070C0"/>
                </a:solidFill>
                <a:latin typeface="Adobe Caslon Pro" pitchFamily="18" charset="0"/>
                <a:ea typeface="Adobe Kaiti Std R" pitchFamily="18" charset="-128"/>
              </a:rPr>
              <a:t>botón del pánico</a:t>
            </a:r>
            <a:r>
              <a:rPr lang="es-ES" dirty="0">
                <a:latin typeface="Adobe Caslon Pro" pitchFamily="18" charset="0"/>
                <a:ea typeface="Adobe Kaiti Std R" pitchFamily="18" charset="-12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Guardar una </a:t>
            </a:r>
            <a:r>
              <a:rPr lang="es-ES" b="1" dirty="0">
                <a:solidFill>
                  <a:srgbClr val="0070C0"/>
                </a:solidFill>
                <a:latin typeface="Adobe Caslon Pro" pitchFamily="18" charset="0"/>
                <a:ea typeface="Adobe Kaiti Std R" pitchFamily="18" charset="-128"/>
              </a:rPr>
              <a:t>memoria virtual </a:t>
            </a:r>
            <a:r>
              <a:rPr lang="es-ES" dirty="0">
                <a:latin typeface="Adobe Caslon Pro" pitchFamily="18" charset="0"/>
                <a:ea typeface="Adobe Kaiti Std R" pitchFamily="18" charset="-128"/>
              </a:rPr>
              <a:t>(visitas, rutas, fotos) y permanente de TUS viajes, </a:t>
            </a:r>
            <a:r>
              <a:rPr lang="es-ES" b="1" dirty="0">
                <a:solidFill>
                  <a:srgbClr val="0070C0"/>
                </a:solidFill>
                <a:latin typeface="Adobe Caslon Pro" pitchFamily="18" charset="0"/>
                <a:ea typeface="Adobe Kaiti Std R" pitchFamily="18" charset="-128"/>
              </a:rPr>
              <a:t>compartible, accesible y descargable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dobe Caslon Pro" pitchFamily="18" charset="0"/>
              <a:ea typeface="Adobe Kaiti Std R" pitchFamily="18" charset="-128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55576" y="1203598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B050"/>
                </a:solidFill>
                <a:latin typeface="Adobe Caslon Pro" pitchFamily="18" charset="0"/>
                <a:ea typeface="Adobe Kaiti Std R" pitchFamily="18" charset="-128"/>
              </a:rPr>
              <a:t>Por qué</a:t>
            </a:r>
          </a:p>
        </p:txBody>
      </p:sp>
    </p:spTree>
    <p:extLst>
      <p:ext uri="{BB962C8B-B14F-4D97-AF65-F5344CB8AC3E}">
        <p14:creationId xmlns:p14="http://schemas.microsoft.com/office/powerpoint/2010/main" val="21649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5274" y="249493"/>
            <a:ext cx="250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rgbClr val="5E5E5E"/>
                </a:solidFill>
                <a:latin typeface="Poppins" pitchFamily="50" charset="0"/>
                <a:cs typeface="Poppins" pitchFamily="50" charset="0"/>
              </a:rPr>
              <a:t>DESTInno</a:t>
            </a:r>
            <a:endParaRPr lang="es-ES" sz="2400" b="1" dirty="0">
              <a:solidFill>
                <a:srgbClr val="5E5E5E"/>
              </a:solidFill>
              <a:latin typeface="Poppins" pitchFamily="50" charset="0"/>
              <a:cs typeface="Poppins" pitchFamily="50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60" y="-329765"/>
            <a:ext cx="2160240" cy="162018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736453" y="1205963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B050"/>
                </a:solidFill>
                <a:latin typeface="Adobe Caslon Pro" pitchFamily="18" charset="0"/>
                <a:ea typeface="Adobe Kaiti Std R" pitchFamily="18" charset="-128"/>
              </a:rPr>
              <a:t>Por qué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755576" y="1779662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dobe Caslon Pro" pitchFamily="18" charset="0"/>
                <a:ea typeface="Adobe Kaiti Std R" pitchFamily="18" charset="-128"/>
              </a:rPr>
              <a:t>2 target: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Gestores de destino (administración, mancomunidades, organismos independientes, etc.)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139952" y="1779662"/>
            <a:ext cx="42484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Mayor </a:t>
            </a:r>
            <a:r>
              <a:rPr lang="es-ES" b="1" dirty="0">
                <a:solidFill>
                  <a:srgbClr val="0070C0"/>
                </a:solidFill>
                <a:latin typeface="Adobe Caslon Pro" pitchFamily="18" charset="0"/>
                <a:ea typeface="Adobe Kaiti Std R" pitchFamily="18" charset="-128"/>
              </a:rPr>
              <a:t>visibilidad</a:t>
            </a:r>
            <a:r>
              <a:rPr lang="es-ES" dirty="0">
                <a:solidFill>
                  <a:srgbClr val="0070C0"/>
                </a:solidFill>
                <a:latin typeface="Adobe Caslon Pro" pitchFamily="18" charset="0"/>
                <a:ea typeface="Adobe Kaiti Std R" pitchFamily="18" charset="-128"/>
              </a:rPr>
              <a:t> </a:t>
            </a:r>
            <a:r>
              <a:rPr lang="es-ES" dirty="0">
                <a:latin typeface="Adobe Caslon Pro" pitchFamily="18" charset="0"/>
                <a:ea typeface="Adobe Kaiti Std R" pitchFamily="18" charset="-128"/>
              </a:rPr>
              <a:t>del destino (rutas o visitas de interés de manera sencilla)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Herramienta de </a:t>
            </a:r>
            <a:r>
              <a:rPr lang="es-ES" b="1" dirty="0">
                <a:solidFill>
                  <a:srgbClr val="0070C0"/>
                </a:solidFill>
                <a:latin typeface="Adobe Caslon Pro" pitchFamily="18" charset="0"/>
                <a:ea typeface="Adobe Kaiti Std R" pitchFamily="18" charset="-128"/>
              </a:rPr>
              <a:t>promoción</a:t>
            </a:r>
            <a:r>
              <a:rPr lang="es-ES" dirty="0">
                <a:solidFill>
                  <a:srgbClr val="0070C0"/>
                </a:solidFill>
                <a:latin typeface="Adobe Caslon Pro" pitchFamily="18" charset="0"/>
                <a:ea typeface="Adobe Kaiti Std R" pitchFamily="18" charset="-128"/>
              </a:rPr>
              <a:t> </a:t>
            </a:r>
            <a:r>
              <a:rPr lang="es-ES" dirty="0">
                <a:latin typeface="Adobe Caslon Pro" pitchFamily="18" charset="0"/>
                <a:ea typeface="Adobe Kaiti Std R" pitchFamily="18" charset="-128"/>
              </a:rPr>
              <a:t>turística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0070C0"/>
                </a:solidFill>
                <a:latin typeface="Adobe Caslon Pro" pitchFamily="18" charset="0"/>
                <a:ea typeface="Adobe Kaiti Std R" pitchFamily="18" charset="-128"/>
              </a:rPr>
              <a:t>Retroalimentación</a:t>
            </a:r>
            <a:r>
              <a:rPr lang="es-ES" dirty="0">
                <a:solidFill>
                  <a:srgbClr val="0070C0"/>
                </a:solidFill>
                <a:latin typeface="Adobe Caslon Pro" pitchFamily="18" charset="0"/>
                <a:ea typeface="Adobe Kaiti Std R" pitchFamily="18" charset="-128"/>
              </a:rPr>
              <a:t> </a:t>
            </a:r>
            <a:r>
              <a:rPr lang="es-ES" dirty="0">
                <a:latin typeface="Adobe Caslon Pro" pitchFamily="18" charset="0"/>
                <a:ea typeface="Adobe Kaiti Std R" pitchFamily="18" charset="-128"/>
              </a:rPr>
              <a:t>sobre los usos y tendencias para una gestión turística más eficiente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dobe Caslon Pro" pitchFamily="18" charset="0"/>
                <a:ea typeface="Adobe Kaiti Std R" pitchFamily="18" charset="-128"/>
              </a:rPr>
              <a:t>Gestión de la </a:t>
            </a:r>
            <a:r>
              <a:rPr lang="es-ES" b="1" dirty="0">
                <a:solidFill>
                  <a:srgbClr val="0070C0"/>
                </a:solidFill>
                <a:latin typeface="Adobe Caslon Pro" pitchFamily="18" charset="0"/>
                <a:ea typeface="Adobe Kaiti Std R" pitchFamily="18" charset="-128"/>
              </a:rPr>
              <a:t>capacidad de carga </a:t>
            </a:r>
            <a:r>
              <a:rPr lang="es-ES" dirty="0">
                <a:latin typeface="Adobe Caslon Pro" pitchFamily="18" charset="0"/>
                <a:ea typeface="Adobe Kaiti Std R" pitchFamily="18" charset="-128"/>
              </a:rPr>
              <a:t>en tiempo real (registros y drones), incidencias de seguridad (personal, medioambiental, sanitaria) y redirección de flujos</a:t>
            </a:r>
          </a:p>
        </p:txBody>
      </p:sp>
    </p:spTree>
    <p:extLst>
      <p:ext uri="{BB962C8B-B14F-4D97-AF65-F5344CB8AC3E}">
        <p14:creationId xmlns:p14="http://schemas.microsoft.com/office/powerpoint/2010/main" val="35444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5274" y="249493"/>
            <a:ext cx="250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rgbClr val="5E5E5E"/>
                </a:solidFill>
                <a:latin typeface="Poppins" pitchFamily="50" charset="0"/>
                <a:cs typeface="Poppins" pitchFamily="50" charset="0"/>
              </a:rPr>
              <a:t>DESTInno</a:t>
            </a:r>
            <a:endParaRPr lang="es-ES" sz="2400" b="1" dirty="0">
              <a:solidFill>
                <a:srgbClr val="5E5E5E"/>
              </a:solidFill>
              <a:latin typeface="Poppins" pitchFamily="50" charset="0"/>
              <a:cs typeface="Poppins" pitchFamily="50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60" y="-329765"/>
            <a:ext cx="2160240" cy="162018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736453" y="1205963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B050"/>
                </a:solidFill>
                <a:latin typeface="Adobe Caslon Pro" pitchFamily="18" charset="0"/>
                <a:ea typeface="Adobe Kaiti Std R" pitchFamily="18" charset="-128"/>
              </a:rPr>
              <a:t>Cómo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755576" y="1779662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dobe Caslon Pro" pitchFamily="18" charset="0"/>
                <a:ea typeface="Adobe Kaiti Std R" pitchFamily="18" charset="-128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dobe Caslon Pro" pitchFamily="18" charset="0"/>
                <a:ea typeface="Adobe Kaiti Std R" pitchFamily="18" charset="-128"/>
              </a:rPr>
              <a:t>Minube</a:t>
            </a:r>
            <a:endParaRPr lang="es-ES" dirty="0">
              <a:latin typeface="Adobe Caslon Pro" pitchFamily="18" charset="0"/>
              <a:ea typeface="Adobe Kaiti Std R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dobe Caslon Pro" pitchFamily="18" charset="0"/>
                <a:ea typeface="Adobe Kaiti Std R" pitchFamily="18" charset="-128"/>
              </a:rPr>
              <a:t>Here</a:t>
            </a:r>
            <a:endParaRPr lang="es-ES" dirty="0">
              <a:latin typeface="Adobe Caslon Pro" pitchFamily="18" charset="0"/>
              <a:ea typeface="Adobe Kaiti Std R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dobe Caslon Pro" pitchFamily="18" charset="0"/>
                <a:ea typeface="Adobe Kaiti Std R" pitchFamily="18" charset="-128"/>
              </a:rPr>
              <a:t>Vizzuality</a:t>
            </a:r>
            <a:r>
              <a:rPr lang="es-ES" dirty="0">
                <a:latin typeface="Adobe Caslon Pro" pitchFamily="18" charset="0"/>
                <a:ea typeface="Adobe Kaiti Std R" pitchFamily="18" charset="-128"/>
              </a:rPr>
              <a:t> (futuro)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F22A3279-71BF-4B70-B582-E136D395C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704991"/>
            <a:ext cx="4197460" cy="314809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DDF5F7C2-BCE5-4ECB-8D51-9C7A7CE526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41" y="2317786"/>
            <a:ext cx="4283968" cy="24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56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838</Words>
  <Application>Microsoft Office PowerPoint</Application>
  <PresentationFormat>Presentación en pantalla (16:9)</PresentationFormat>
  <Paragraphs>173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Leticia</dc:creator>
  <cp:lastModifiedBy>Leticia</cp:lastModifiedBy>
  <cp:revision>37</cp:revision>
  <dcterms:created xsi:type="dcterms:W3CDTF">2019-04-08T11:34:28Z</dcterms:created>
  <dcterms:modified xsi:type="dcterms:W3CDTF">2019-04-09T11:23:32Z</dcterms:modified>
</cp:coreProperties>
</file>