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0" r:id="rId5"/>
  </p:sldMasterIdLst>
  <p:notesMasterIdLst>
    <p:notesMasterId r:id="rId17"/>
  </p:notesMasterIdLst>
  <p:sldIdLst>
    <p:sldId id="434" r:id="rId6"/>
    <p:sldId id="329" r:id="rId7"/>
    <p:sldId id="475" r:id="rId8"/>
    <p:sldId id="474" r:id="rId9"/>
    <p:sldId id="464" r:id="rId10"/>
    <p:sldId id="480" r:id="rId11"/>
    <p:sldId id="481" r:id="rId12"/>
    <p:sldId id="483" r:id="rId13"/>
    <p:sldId id="482" r:id="rId14"/>
    <p:sldId id="463" r:id="rId15"/>
    <p:sldId id="473" r:id="rId16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85662"/>
  </p:normalViewPr>
  <p:slideViewPr>
    <p:cSldViewPr snapToObjects="1">
      <p:cViewPr varScale="1">
        <p:scale>
          <a:sx n="133" d="100"/>
          <a:sy n="133" d="100"/>
        </p:scale>
        <p:origin x="888" y="192"/>
      </p:cViewPr>
      <p:guideLst>
        <p:guide orient="horz" pos="18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B9148A-4418-D644-A57C-3285DC390B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77B29-8260-924C-9190-5CBB6E5B5B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87528D-03BF-BC4D-A0BF-BA48931BDCD3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86AB583-2901-E24C-8474-72BB055E9F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3976379-803D-5846-9CA5-6C139340C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56F6-64F7-C64A-BBA8-7FFF18A95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5999-3D14-7743-AE5A-762F6E941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10188A-A620-CE49-A3EF-1A277598C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10188A-A620-CE49-A3EF-1A277598C19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49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E00DEA11-DF46-6B49-9547-2C5121C80F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82D4C089-D962-A942-AE10-76894CE09F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AE0846D4-F4F8-8F43-81DE-D5A3BD4B7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ADBC7E3-FBF7-0B42-B0C8-8CB50A1632C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5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16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1F02D6CF-52D3-F841-B204-2B033290CF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A4F80056-9376-EC4F-BEC9-BAFCB5F409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B7DBE9C2-8715-2040-BFFC-A9022CD18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34D27A02-6F34-AA45-A2E5-D368F6A90F9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10188A-A620-CE49-A3EF-1A277598C19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44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10188A-A620-CE49-A3EF-1A277598C19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44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D112417B-13C6-A641-8F24-0E0CFD54C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21146F06-3A30-5340-B952-A7C7CC8A21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1484CCF-CF56-5D4A-9EA6-FDFBE4003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5F4E90-5669-E74F-92AB-C5287BB46BE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32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D112417B-13C6-A641-8F24-0E0CFD54C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21146F06-3A30-5340-B952-A7C7CC8A21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1484CCF-CF56-5D4A-9EA6-FDFBE4003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5F4E90-5669-E74F-92AB-C5287BB46BE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6x9_BG-02.jpg">
            <a:extLst>
              <a:ext uri="{FF2B5EF4-FFF2-40B4-BE49-F238E27FC236}">
                <a16:creationId xmlns:a16="http://schemas.microsoft.com/office/drawing/2014/main" id="{E58D2E4A-28FE-CC45-B7DC-CC1FAFB64D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5C6A4025-1DB3-9242-BB2A-4A89D15528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3D4A6C0-3EFE-DE4B-A7D2-D76EDB1031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8EC52DB9-6454-7C42-BC1E-19F40BD38C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352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638B2F-8032-A743-9D9A-5C42CF29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C2FF8-3571-3B4B-884A-EA66760D6E38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E23790-CCC5-9049-8F12-79EA5E01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F7B92-3504-3C4A-ADDA-81478BB6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69CC-1734-9F43-80E5-7EE5943F1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68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22154C-F0FB-7D44-B071-873E7BE3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600B-06C2-4D47-97C5-E0EE29DAAD6F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6D7907-50F9-DA4A-919E-25DD562A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484C58-40BB-E442-A35E-EF4152B4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47A3-C5C2-6941-9C9E-8F4AAC823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26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0293-F2E6-3D46-BB30-35ECC24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0A07A-A2B6-A24D-B069-9F17AA458B32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2CD39-28B6-7F4F-9871-89166D64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4682A-6392-0144-8566-353DBA7A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E19F6-9C3A-B14A-B999-735047B9AE8C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8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989936-20A0-5945-AC9F-089589C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C142A-D9BF-FA45-BCD6-8C911BA3D3E3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0ABB3A-FD25-7D4E-9C52-F9C749D3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353B62-A67C-EF42-BD74-AA82288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D1FED-1D10-7C4C-868C-1D4E39C18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27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BAB6-C6C4-224F-AB3D-A5544983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F78D4-CB78-9247-81D5-73A0BD5CA631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F52A-DC89-6848-AE83-AAC6E5C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68DD-1FA3-2D4F-9B5D-F9E86370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835CE-C293-9B4F-8B3C-C3DC2727F1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8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B458-9ABE-9443-8EC5-4A54788D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AE4EA-B685-0642-B7D4-CC03D613144B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0364-A018-5745-AB7A-D1BA39FB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B7F9-ABAA-1E49-97EA-093D7274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362C8-571F-AD48-AC08-A1DE072B8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51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346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172200" cy="4616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9150"/>
            <a:ext cx="396240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-13716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332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6x9_BG-02.jpg">
            <a:extLst>
              <a:ext uri="{FF2B5EF4-FFF2-40B4-BE49-F238E27FC236}">
                <a16:creationId xmlns:a16="http://schemas.microsoft.com/office/drawing/2014/main" id="{1204B6B9-935E-2745-8456-CE7724ED4C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20E1EE-AABC-9345-82AD-20F4D0B922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19581B1-1FD3-EE41-993F-FCF03D50D9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ECB661F-E968-3746-A00F-522449A89D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59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B9DB-00E8-644B-AB0B-E9282E00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566B026-8FDB-6049-BE65-A9ABD5F99F5B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BA8A-CA6C-DF41-81F6-2CFDD0C5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F6C5-B1C7-AC43-917B-CEB3EE65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E63A5A9-09E6-EC4D-94D9-CA39C882F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0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BG-02.jpg">
            <a:extLst>
              <a:ext uri="{FF2B5EF4-FFF2-40B4-BE49-F238E27FC236}">
                <a16:creationId xmlns:a16="http://schemas.microsoft.com/office/drawing/2014/main" id="{371CF1F0-9CB9-7E44-A3F6-8187EE9F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6E513D8E-7899-B84A-A411-4ED358938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EA9DD43-FC27-A24C-9E97-6F3AD8BC7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A18C705E-2546-7149-8187-F76FAD395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638300"/>
            <a:ext cx="9144000" cy="1416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i="1">
                <a:solidFill>
                  <a:schemeClr val="bg1"/>
                </a:solidFill>
              </a:rPr>
              <a:t>Presentation Title Presentation Title</a:t>
            </a: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Presentation Subtitle Presentation Subtitle</a:t>
            </a:r>
          </a:p>
          <a:p>
            <a:pPr algn="ctr" eaLnBrk="1" hangingPunct="1">
              <a:defRPr/>
            </a:pP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By  Presenter Name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06AC896-9BA3-294E-9C43-38623DE8EC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  <p:extLst>
      <p:ext uri="{BB962C8B-B14F-4D97-AF65-F5344CB8AC3E}">
        <p14:creationId xmlns:p14="http://schemas.microsoft.com/office/powerpoint/2010/main" val="3938308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2216-AECC-3A4D-A38C-CAE4AC36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A19981F-C253-3442-A842-98952F8E2C4D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0340-468E-C546-A51A-1E4D967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434F-A5E1-094E-904E-3E2100F9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0CBBB2E-A0BD-8347-8F13-53BCFF5B0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196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69D2-5CC1-454F-A2AF-6CFC82DA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2E00960-F145-6046-8D5E-ABCF2E6B35D8}" type="datetime1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751E-96A5-DF45-9F8F-0540AA64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6D08-FAB4-6D45-AC9C-7719DF98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D12761C-405D-F74F-9100-7F73BF2A2E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380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B127-4F42-D64C-935C-64655604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75057C0-CC88-B447-92AA-18236326FA1E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52F7-8D1A-C445-9065-BDC05CA6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8C23-A4BA-9742-853E-B264FAA9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1DD753D-AFEC-7144-AAAC-E4F6A3B28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268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F9E53-37BA-4549-A249-A08157C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09BDCED-157E-E346-9464-66704BCBD83B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36DE-8C83-D946-9737-76DDD9E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BD30F-0150-0645-B961-034F459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AF5C4F8-0F08-DF4A-87FE-C06B514CE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768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42E1-0C34-174B-977A-521BC2AC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1C75D10-B4B7-D94F-A9E1-6F7117CC22EC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DEB0-E2A0-4849-9936-5F06AA56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8CA07-26DA-C34F-A6C2-377FE04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073FA70-005B-364B-80E2-5E3CE3B4AA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883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0DC27-950B-534F-9DBE-B22C182C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A5E7E43-CC69-B54E-B197-C4AB00B5C129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A3B7A-7352-1E40-994F-1448B94C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8AFBC-1C41-154F-9D78-5B3E5325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199279B-6A35-494C-B344-6D52F2CD7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188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35F1A-E731-8644-9829-03745A4D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2B740F0-65A3-5D4B-8C8A-BA0F47C74988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D3897-27AE-044B-AD88-2222356C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89FF8-4A7F-BD4B-B945-4FE3858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A20FD62-2DCD-3A4E-AB79-8F5E305F3C77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D784-355C-424B-BF40-A298C4B9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6384808-C249-E14D-B24D-AFC191D79B7D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0920-9819-8E40-99A7-2D98B27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40E49-21E0-6A43-82E4-97D9BCEB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B85F59C-D769-1340-95EE-9324A5F09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394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D7DC-9529-4948-8B29-F06F00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5737643-08E8-2444-B590-7898CD68DDB5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2B80-560F-6E49-AEB4-6266024B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62AB-8EAF-B348-A396-58DB8402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D347E05-8B29-E84C-847C-5D7D1DAA9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027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F8A9-9819-BD40-ABC7-74CBBDF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BCF170A-9F14-A040-BA62-2485121C9941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F35D-7FD1-EF46-A07B-19488B11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987B-9718-1C4C-A4A4-5200247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B3814F0-5443-444A-82F3-7DD50A2F20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57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grey.jpg">
            <a:extLst>
              <a:ext uri="{FF2B5EF4-FFF2-40B4-BE49-F238E27FC236}">
                <a16:creationId xmlns:a16="http://schemas.microsoft.com/office/drawing/2014/main" id="{A6EE448D-4198-3749-B34E-D5A6B2FD15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9DAE8002-BE6C-A940-8937-A9D40000B5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5F9872D-61BF-304B-816B-3022498CE2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7C0B76A6-F511-D94F-9D48-DB7AA92C29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733550"/>
            <a:ext cx="9144000" cy="8620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i="1">
                <a:solidFill>
                  <a:schemeClr val="bg1"/>
                </a:solidFill>
              </a:rPr>
              <a:t>Section Title Section Title </a:t>
            </a: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Section Subtitle Section Subtitle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24721492-5EE7-D54B-98F4-2B0BA1DACA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FD063347-F7BF-3E43-B94E-379ACE2959CD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916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2E597D0-D247-1844-9B25-68552C53B4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7A24438-BA92-DF48-A978-CC2047458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177E7C33-20D2-154A-B0C9-E1FD303F3A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635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7774D301-1AC5-2946-B168-187BB789DE01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</a:rPr>
              <a:t>Astrology and Personality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58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D5940D2-3B3E-9340-824D-3988268AD57F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46386CC-19F5-5C4A-80E5-5471FE8C6B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6D53C81-0E48-F740-9705-99D5A4B0B5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1F420C0-02AA-F54F-A811-536B7E8518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C28A3A87-50CA-8B48-8606-ADD4C10B51DF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</a:rPr>
              <a:t>Integrated Air Quality Predictor with Universal Differential Equations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19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 algn="l"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0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4506E35-7235-9640-A17C-23B8A378CC7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6DAE7F-A7A0-EE44-A49B-AF9F01D51B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EE54B56-C30C-184B-B14F-7EE7C2610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9FDA7B88-A285-0B47-A169-D629CA6970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DDDEDC7D-F122-8440-8EEA-C0F25AF2B27A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2521"/>
          </a:xfrm>
          <a:prstGeom prst="rect">
            <a:avLst/>
          </a:prstGeom>
        </p:spPr>
        <p:txBody>
          <a:bodyPr wrap="none" rtlCol="0" anchor="t">
            <a:spAutoFit/>
          </a:bodyPr>
          <a:lstStyle>
            <a:lvl1pPr algn="l">
              <a:defRPr sz="24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3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9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54642A-E35A-C340-AC9F-86DCAD1C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640E-5658-874C-B567-40F7E8DDC475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16932B-B0D2-694A-90BD-6F35C47B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3C3B79-CEE3-A941-A2D3-D19A5BE4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11697-9868-0846-98A9-1D8E247D72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40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89DEF6-1CB6-D34A-ADB7-62CE01C4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5C5C-062D-814D-8204-FE65DCB95168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D9C74F-2B77-3A4D-837D-3970D1C5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BB3EE7-5E5F-0042-831A-02BC1F9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0E80-F8BB-3A4B-8654-3AB9AB695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86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1BD3C35-714A-4E45-BB94-7AD5776345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E7F3F1B-E91D-4C4B-90A8-1EE960B9DA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93C7-451C-F449-AEBD-916DDCD34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861F40-73EE-0D4F-8363-E33DD7F39358}" type="datetimeFigureOut">
              <a:rPr lang="en-US" altLang="zh-CN"/>
              <a:pPr>
                <a:defRPr/>
              </a:pPr>
              <a:t>12/14/21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46F8-9403-9B41-B52B-1A47FA5C0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15-D6E6-0E4D-857D-985534E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11469C-D68B-1F41-8BB4-2B5C8985A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13" r:id="rId1"/>
    <p:sldLayoutId id="2147493614" r:id="rId2"/>
    <p:sldLayoutId id="2147493615" r:id="rId3"/>
    <p:sldLayoutId id="2147493616" r:id="rId4"/>
    <p:sldLayoutId id="2147493617" r:id="rId5"/>
    <p:sldLayoutId id="2147493618" r:id="rId6"/>
    <p:sldLayoutId id="2147493619" r:id="rId7"/>
    <p:sldLayoutId id="2147493604" r:id="rId8"/>
    <p:sldLayoutId id="2147493605" r:id="rId9"/>
    <p:sldLayoutId id="2147493606" r:id="rId10"/>
    <p:sldLayoutId id="2147493607" r:id="rId11"/>
    <p:sldLayoutId id="2147493620" r:id="rId12"/>
    <p:sldLayoutId id="2147493608" r:id="rId13"/>
    <p:sldLayoutId id="2147493609" r:id="rId14"/>
    <p:sldLayoutId id="2147493610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BD48E2-3E28-4446-8151-598100E048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16387" name="Picture 7">
            <a:extLst>
              <a:ext uri="{FF2B5EF4-FFF2-40B4-BE49-F238E27FC236}">
                <a16:creationId xmlns:a16="http://schemas.microsoft.com/office/drawing/2014/main" id="{08B2BADA-9E14-6245-899E-05A418470B3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8">
            <a:extLst>
              <a:ext uri="{FF2B5EF4-FFF2-40B4-BE49-F238E27FC236}">
                <a16:creationId xmlns:a16="http://schemas.microsoft.com/office/drawing/2014/main" id="{DCC055D0-5581-A745-A989-15CBC99E46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5CCE6FC2-CBCE-7C43-98EB-7359D3ECDAF3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Transcending Disciplines, Transforming Lives, Educating Leaders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11" r:id="rId1"/>
    <p:sldLayoutId id="2147493612" r:id="rId2"/>
    <p:sldLayoutId id="2147493621" r:id="rId3"/>
    <p:sldLayoutId id="2147493622" r:id="rId4"/>
    <p:sldLayoutId id="2147493623" r:id="rId5"/>
    <p:sldLayoutId id="2147493624" r:id="rId6"/>
    <p:sldLayoutId id="2147493625" r:id="rId7"/>
    <p:sldLayoutId id="2147493626" r:id="rId8"/>
    <p:sldLayoutId id="2147493627" r:id="rId9"/>
    <p:sldLayoutId id="2147493628" r:id="rId10"/>
    <p:sldLayoutId id="2147493629" r:id="rId11"/>
    <p:sldLayoutId id="2147493630" r:id="rId12"/>
    <p:sldLayoutId id="2147493631" r:id="rId13"/>
    <p:sldLayoutId id="2147493632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ml.a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16x9_campus5.jpg">
            <a:extLst>
              <a:ext uri="{FF2B5EF4-FFF2-40B4-BE49-F238E27FC236}">
                <a16:creationId xmlns:a16="http://schemas.microsoft.com/office/drawing/2014/main" id="{706A5FC4-3BE2-A24A-9C6A-9586AFAC9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7">
            <a:extLst>
              <a:ext uri="{FF2B5EF4-FFF2-40B4-BE49-F238E27FC236}">
                <a16:creationId xmlns:a16="http://schemas.microsoft.com/office/drawing/2014/main" id="{AB196FAF-B99E-7248-835C-9460629C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2250"/>
            <a:ext cx="9144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 dirty="0">
                <a:solidFill>
                  <a:srgbClr val="1A2C64"/>
                </a:solidFill>
              </a:rPr>
              <a:t>Integrated Air Quality Predictor with Universal Differential Equations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1A2C64"/>
                </a:solidFill>
              </a:rPr>
              <a:t>Final Project Proposal for EAEE4000 Machine Learning course</a:t>
            </a:r>
            <a:endParaRPr lang="en-US" altLang="zh-CN" sz="2000" i="1" dirty="0">
              <a:solidFill>
                <a:srgbClr val="1A2C64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1A2C64"/>
                </a:solidFill>
              </a:rPr>
              <a:t>Presenter: Tianxiao Shen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CCECE-4FA6-7146-8004-BC022459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34820" name="Picture 8">
            <a:extLst>
              <a:ext uri="{FF2B5EF4-FFF2-40B4-BE49-F238E27FC236}">
                <a16:creationId xmlns:a16="http://schemas.microsoft.com/office/drawing/2014/main" id="{E23F50B1-B4CC-094A-BD8C-6BFEFAA42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5">
            <a:extLst>
              <a:ext uri="{FF2B5EF4-FFF2-40B4-BE49-F238E27FC236}">
                <a16:creationId xmlns:a16="http://schemas.microsoft.com/office/drawing/2014/main" id="{F0E7D448-6ABF-F947-BB40-CCFE47A8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1200" i="1" dirty="0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7">
            <a:extLst>
              <a:ext uri="{FF2B5EF4-FFF2-40B4-BE49-F238E27FC236}">
                <a16:creationId xmlns:a16="http://schemas.microsoft.com/office/drawing/2014/main" id="{7BDE0592-7244-3748-92A2-6B1B6191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4619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Plan for Project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37890" name="Text Placeholder 9">
            <a:extLst>
              <a:ext uri="{FF2B5EF4-FFF2-40B4-BE49-F238E27FC236}">
                <a16:creationId xmlns:a16="http://schemas.microsoft.com/office/drawing/2014/main" id="{D7A0BC52-FB4C-614E-988D-79A3B45E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819150"/>
            <a:ext cx="8317942" cy="3227037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/>
              <a:t>Use the data in NYC as example, conduct the UDEs for Integrated Air Quality Predictor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/>
              <a:t>Conduct RNN with same data used in UDEs to compare their efficiencies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/>
              <a:t>Conduct RNN with only weather and historical AQI data, to derive the accuracy improvement of implementing UDEs and prior knowledge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/>
              <a:t>(Train the UDEs with extreme data, and test its ability to react to extreme situations)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/>
              <a:t>(Add random errors</a:t>
            </a:r>
            <a:r>
              <a:rPr lang="zh-CN" altLang="en-US" sz="1800" dirty="0"/>
              <a:t> </a:t>
            </a:r>
            <a:r>
              <a:rPr lang="en-US" altLang="zh-CN" sz="1800" dirty="0"/>
              <a:t>to the training</a:t>
            </a:r>
            <a:r>
              <a:rPr lang="en" altLang="zh-CN" sz="18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Placeholder 9">
            <a:extLst>
              <a:ext uri="{FF2B5EF4-FFF2-40B4-BE49-F238E27FC236}">
                <a16:creationId xmlns:a16="http://schemas.microsoft.com/office/drawing/2014/main" id="{E0AB4F0B-CAD0-2140-9057-3142583C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500" y="971550"/>
            <a:ext cx="7239000" cy="83747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zh-CN" sz="3600" b="1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Introduction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34EEAA-97D8-064D-9B11-8F2013FA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790" y="1114134"/>
            <a:ext cx="3962400" cy="3225498"/>
          </a:xfrm>
        </p:spPr>
        <p:txBody>
          <a:bodyPr/>
          <a:lstStyle/>
          <a:p>
            <a:r>
              <a:rPr kumimoji="1" lang="en-US" altLang="zh-CN" b="1" dirty="0"/>
              <a:t>Air Quality Index (AQI)</a:t>
            </a:r>
          </a:p>
          <a:p>
            <a:r>
              <a:rPr kumimoji="1" lang="en-US" altLang="zh-CN" sz="1800" dirty="0"/>
              <a:t>Important indicator for air quality</a:t>
            </a:r>
          </a:p>
          <a:p>
            <a:r>
              <a:rPr kumimoji="1" lang="en-US" altLang="zh-CN" sz="1800" dirty="0"/>
              <a:t>Contains three major aspects:</a:t>
            </a:r>
          </a:p>
          <a:p>
            <a:r>
              <a:rPr kumimoji="1" lang="en-US" altLang="zh-CN" sz="1800" dirty="0"/>
              <a:t>	– Particulate Matter (PM2.5/PM10)</a:t>
            </a:r>
          </a:p>
          <a:p>
            <a:r>
              <a:rPr kumimoji="1" lang="en-US" altLang="zh-CN" sz="1800" dirty="0"/>
              <a:t>	– SO</a:t>
            </a:r>
            <a:r>
              <a:rPr kumimoji="1" lang="en-US" altLang="zh-CN" sz="1800" baseline="-25000" dirty="0"/>
              <a:t>2</a:t>
            </a:r>
          </a:p>
          <a:p>
            <a:r>
              <a:rPr kumimoji="1" lang="en-US" altLang="zh-CN" sz="1800" dirty="0"/>
              <a:t>	– NO</a:t>
            </a:r>
            <a:r>
              <a:rPr kumimoji="1" lang="en-US" altLang="zh-CN" sz="1800" baseline="-25000" dirty="0"/>
              <a:t>x</a:t>
            </a:r>
            <a:r>
              <a:rPr kumimoji="1" lang="en-US" altLang="zh-CN" sz="1800" dirty="0"/>
              <a:t>	</a:t>
            </a:r>
          </a:p>
          <a:p>
            <a:r>
              <a:rPr kumimoji="1" lang="en-US" altLang="zh-CN" sz="1800" dirty="0"/>
              <a:t>The pollutant in the highest category is chosen to be the principle pollutant, which decides the value of AQI.</a:t>
            </a:r>
            <a:endParaRPr kumimoji="1" lang="zh-CN" altLang="en-US" sz="1800" dirty="0"/>
          </a:p>
        </p:txBody>
      </p:sp>
      <p:pic>
        <p:nvPicPr>
          <p:cNvPr id="1028" name="Picture 4" descr="Air Quality Index-New Delhi | Kaggle">
            <a:extLst>
              <a:ext uri="{FF2B5EF4-FFF2-40B4-BE49-F238E27FC236}">
                <a16:creationId xmlns:a16="http://schemas.microsoft.com/office/drawing/2014/main" id="{05AA9DBB-9800-664F-8F76-0C77A449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82384"/>
            <a:ext cx="3962400" cy="284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Introduction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C522496B-FE61-1A45-ABD7-6F9C5B705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790" y="819150"/>
            <a:ext cx="3843020" cy="701731"/>
          </a:xfrm>
        </p:spPr>
        <p:txBody>
          <a:bodyPr/>
          <a:lstStyle/>
          <a:p>
            <a:r>
              <a:rPr kumimoji="1" lang="en-US" altLang="zh-CN" sz="1800" b="1" dirty="0"/>
              <a:t>Current AQI Forecast with ML</a:t>
            </a:r>
          </a:p>
          <a:p>
            <a:endParaRPr kumimoji="1" lang="zh-CN" altLang="en-US" sz="1800" dirty="0"/>
          </a:p>
        </p:txBody>
      </p:sp>
      <p:pic>
        <p:nvPicPr>
          <p:cNvPr id="2050" name="Picture 2" descr="What are Neural Networks? | IBM">
            <a:extLst>
              <a:ext uri="{FF2B5EF4-FFF2-40B4-BE49-F238E27FC236}">
                <a16:creationId xmlns:a16="http://schemas.microsoft.com/office/drawing/2014/main" id="{1D0FB392-8ABE-4F4D-AF84-76FFE3F59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/>
          <a:stretch/>
        </p:blipFill>
        <p:spPr bwMode="auto">
          <a:xfrm>
            <a:off x="2436250" y="1532311"/>
            <a:ext cx="3771120" cy="23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9B89F0E1-2708-1B4E-9CCC-EAB76BD08EBB}"/>
              </a:ext>
            </a:extLst>
          </p:cNvPr>
          <p:cNvSpPr txBox="1">
            <a:spLocks/>
          </p:cNvSpPr>
          <p:nvPr/>
        </p:nvSpPr>
        <p:spPr bwMode="auto">
          <a:xfrm>
            <a:off x="152400" y="2374021"/>
            <a:ext cx="1981200" cy="70173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dirty="0"/>
              <a:t>Historical AQI Data</a:t>
            </a:r>
          </a:p>
          <a:p>
            <a:pPr algn="ctr"/>
            <a:r>
              <a:rPr kumimoji="1" lang="en-US" altLang="zh-CN" sz="1800" dirty="0"/>
              <a:t>Weather Data</a:t>
            </a:r>
            <a:endParaRPr kumimoji="1" lang="zh-CN" altLang="en-US" sz="18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7E8BEE44-84D1-D340-9DD7-77977000499B}"/>
              </a:ext>
            </a:extLst>
          </p:cNvPr>
          <p:cNvCxnSpPr>
            <a:cxnSpLocks/>
          </p:cNvCxnSpPr>
          <p:nvPr/>
        </p:nvCxnSpPr>
        <p:spPr>
          <a:xfrm flipV="1">
            <a:off x="2133600" y="2083726"/>
            <a:ext cx="533400" cy="41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6103AC7-FA15-A14A-85B8-1530CB10988F}"/>
              </a:ext>
            </a:extLst>
          </p:cNvPr>
          <p:cNvCxnSpPr>
            <a:cxnSpLocks/>
          </p:cNvCxnSpPr>
          <p:nvPr/>
        </p:nvCxnSpPr>
        <p:spPr>
          <a:xfrm flipV="1">
            <a:off x="2133600" y="2374021"/>
            <a:ext cx="533400" cy="22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7FDCEC6-1317-7649-9A3F-F3DC48751FB3}"/>
              </a:ext>
            </a:extLst>
          </p:cNvPr>
          <p:cNvCxnSpPr>
            <a:cxnSpLocks/>
          </p:cNvCxnSpPr>
          <p:nvPr/>
        </p:nvCxnSpPr>
        <p:spPr>
          <a:xfrm>
            <a:off x="2133600" y="2724888"/>
            <a:ext cx="533400" cy="7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E5E2D56-E906-C241-B000-A2363086E14B}"/>
              </a:ext>
            </a:extLst>
          </p:cNvPr>
          <p:cNvCxnSpPr>
            <a:cxnSpLocks/>
          </p:cNvCxnSpPr>
          <p:nvPr/>
        </p:nvCxnSpPr>
        <p:spPr>
          <a:xfrm>
            <a:off x="2133600" y="2811781"/>
            <a:ext cx="533400" cy="36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A0D15D1-CFE7-4042-A549-8E70950908CD}"/>
              </a:ext>
            </a:extLst>
          </p:cNvPr>
          <p:cNvCxnSpPr>
            <a:cxnSpLocks/>
          </p:cNvCxnSpPr>
          <p:nvPr/>
        </p:nvCxnSpPr>
        <p:spPr>
          <a:xfrm>
            <a:off x="2133600" y="2928981"/>
            <a:ext cx="533400" cy="63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5">
            <a:extLst>
              <a:ext uri="{FF2B5EF4-FFF2-40B4-BE49-F238E27FC236}">
                <a16:creationId xmlns:a16="http://schemas.microsoft.com/office/drawing/2014/main" id="{7F596F9A-2B23-854D-B030-7E1D7C40642F}"/>
              </a:ext>
            </a:extLst>
          </p:cNvPr>
          <p:cNvSpPr txBox="1">
            <a:spLocks/>
          </p:cNvSpPr>
          <p:nvPr/>
        </p:nvSpPr>
        <p:spPr bwMode="auto">
          <a:xfrm>
            <a:off x="6324600" y="2226661"/>
            <a:ext cx="916940" cy="36933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dirty="0"/>
              <a:t>PM2.5</a:t>
            </a:r>
            <a:endParaRPr kumimoji="1" lang="zh-CN" altLang="en-US" sz="1800" dirty="0"/>
          </a:p>
        </p:txBody>
      </p:sp>
      <p:sp>
        <p:nvSpPr>
          <p:cNvPr id="34" name="文本占位符 5">
            <a:extLst>
              <a:ext uri="{FF2B5EF4-FFF2-40B4-BE49-F238E27FC236}">
                <a16:creationId xmlns:a16="http://schemas.microsoft.com/office/drawing/2014/main" id="{FBF1EC97-A643-8547-A0EC-0F2263C547A5}"/>
              </a:ext>
            </a:extLst>
          </p:cNvPr>
          <p:cNvSpPr txBox="1">
            <a:spLocks/>
          </p:cNvSpPr>
          <p:nvPr/>
        </p:nvSpPr>
        <p:spPr bwMode="auto">
          <a:xfrm>
            <a:off x="6324600" y="2627115"/>
            <a:ext cx="916940" cy="36933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dirty="0"/>
              <a:t>SO</a:t>
            </a:r>
            <a:r>
              <a:rPr kumimoji="1" lang="en-US" altLang="zh-CN" sz="1800" baseline="-25000" dirty="0"/>
              <a:t>2</a:t>
            </a:r>
            <a:endParaRPr kumimoji="1" lang="zh-CN" altLang="en-US" sz="1800" baseline="-25000" dirty="0"/>
          </a:p>
        </p:txBody>
      </p:sp>
      <p:sp>
        <p:nvSpPr>
          <p:cNvPr id="35" name="文本占位符 5">
            <a:extLst>
              <a:ext uri="{FF2B5EF4-FFF2-40B4-BE49-F238E27FC236}">
                <a16:creationId xmlns:a16="http://schemas.microsoft.com/office/drawing/2014/main" id="{A1276464-A669-604A-A62D-8290A95CB4BC}"/>
              </a:ext>
            </a:extLst>
          </p:cNvPr>
          <p:cNvSpPr txBox="1">
            <a:spLocks/>
          </p:cNvSpPr>
          <p:nvPr/>
        </p:nvSpPr>
        <p:spPr bwMode="auto">
          <a:xfrm>
            <a:off x="6324600" y="3013348"/>
            <a:ext cx="916940" cy="36933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dirty="0"/>
              <a:t>NO</a:t>
            </a:r>
            <a:r>
              <a:rPr kumimoji="1" lang="en-US" altLang="zh-CN" sz="1800" baseline="-25000" dirty="0"/>
              <a:t>x</a:t>
            </a:r>
            <a:endParaRPr kumimoji="1" lang="zh-CN" altLang="en-US" sz="18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8B1F2C7-0404-FF4F-BFD3-44CF9DCE720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019800" y="241132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EEFA50F-13EA-D347-9AFC-2BFB25A4C68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019800" y="281178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8121CF96-BE8B-8049-8837-8E3D00C13ABA}"/>
              </a:ext>
            </a:extLst>
          </p:cNvPr>
          <p:cNvCxnSpPr>
            <a:cxnSpLocks/>
          </p:cNvCxnSpPr>
          <p:nvPr/>
        </p:nvCxnSpPr>
        <p:spPr>
          <a:xfrm>
            <a:off x="6019800" y="3198014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5">
            <a:extLst>
              <a:ext uri="{FF2B5EF4-FFF2-40B4-BE49-F238E27FC236}">
                <a16:creationId xmlns:a16="http://schemas.microsoft.com/office/drawing/2014/main" id="{999E55D5-B1D4-BE4A-8D01-FB0F87A05A2F}"/>
              </a:ext>
            </a:extLst>
          </p:cNvPr>
          <p:cNvSpPr txBox="1">
            <a:spLocks/>
          </p:cNvSpPr>
          <p:nvPr/>
        </p:nvSpPr>
        <p:spPr bwMode="auto">
          <a:xfrm>
            <a:off x="7792720" y="2449484"/>
            <a:ext cx="1122680" cy="70173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dirty="0"/>
              <a:t>Predicted</a:t>
            </a:r>
          </a:p>
          <a:p>
            <a:pPr algn="ctr"/>
            <a:r>
              <a:rPr kumimoji="1" lang="en-US" altLang="zh-CN" sz="1800" dirty="0"/>
              <a:t>AQI Data</a:t>
            </a:r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C6F30EEA-A246-D944-9C64-F3DDF8C3C5E1}"/>
              </a:ext>
            </a:extLst>
          </p:cNvPr>
          <p:cNvSpPr/>
          <p:nvPr/>
        </p:nvSpPr>
        <p:spPr>
          <a:xfrm>
            <a:off x="7327900" y="2627115"/>
            <a:ext cx="378460" cy="3885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E42EA2E-2A78-DB44-8BC8-064B191686D7}"/>
              </a:ext>
            </a:extLst>
          </p:cNvPr>
          <p:cNvSpPr txBox="1"/>
          <p:nvPr/>
        </p:nvSpPr>
        <p:spPr>
          <a:xfrm>
            <a:off x="228600" y="3764722"/>
            <a:ext cx="220765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600" b="1" dirty="0">
                <a:latin typeface="+mn-lt"/>
              </a:rPr>
              <a:t>Only able to explain the diffusion of pollutants</a:t>
            </a:r>
          </a:p>
        </p:txBody>
      </p:sp>
    </p:spTree>
    <p:extLst>
      <p:ext uri="{BB962C8B-B14F-4D97-AF65-F5344CB8AC3E}">
        <p14:creationId xmlns:p14="http://schemas.microsoft.com/office/powerpoint/2010/main" val="33762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Introduction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CE4539-905A-0C44-BF34-F7BEBB79E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599" y="819150"/>
            <a:ext cx="3770314" cy="3539430"/>
          </a:xfrm>
        </p:spPr>
        <p:txBody>
          <a:bodyPr/>
          <a:lstStyle/>
          <a:p>
            <a:r>
              <a:rPr kumimoji="1" lang="en-US" altLang="zh-CN" dirty="0"/>
              <a:t>Actually, the air quality model should contain four important aspects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pollutants: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Diffusion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Emission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Atmospheric Photochemical Reaction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Transportation</a:t>
            </a:r>
          </a:p>
          <a:p>
            <a:endParaRPr kumimoji="1" lang="en-US" altLang="zh-CN" b="1" dirty="0"/>
          </a:p>
          <a:p>
            <a:r>
              <a:rPr kumimoji="1" lang="en-US" altLang="zh-CN" sz="1800" dirty="0"/>
              <a:t>To apply these known mechanics,</a:t>
            </a:r>
          </a:p>
        </p:txBody>
      </p:sp>
      <p:pic>
        <p:nvPicPr>
          <p:cNvPr id="3074" name="Picture 2" descr="5 Major Air Pollution Sources in the Atmosphere - Earth How">
            <a:extLst>
              <a:ext uri="{FF2B5EF4-FFF2-40B4-BE49-F238E27FC236}">
                <a16:creationId xmlns:a16="http://schemas.microsoft.com/office/drawing/2014/main" id="{59C96D12-26BB-8742-B1D3-5777BC1B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819150"/>
            <a:ext cx="5334000" cy="356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3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7">
            <a:extLst>
              <a:ext uri="{FF2B5EF4-FFF2-40B4-BE49-F238E27FC236}">
                <a16:creationId xmlns:a16="http://schemas.microsoft.com/office/drawing/2014/main" id="{6195BD82-C029-5E42-A596-861C3669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461665"/>
          </a:xfrm>
        </p:spPr>
        <p:txBody>
          <a:bodyPr/>
          <a:lstStyle/>
          <a:p>
            <a:pPr eaLnBrk="1" hangingPunct="1"/>
            <a:r>
              <a:rPr lang="en-US" altLang="zh-CN" dirty="0"/>
              <a:t>Method</a:t>
            </a:r>
          </a:p>
        </p:txBody>
      </p:sp>
      <p:sp>
        <p:nvSpPr>
          <p:cNvPr id="26627" name="Text Placeholder 9">
            <a:extLst>
              <a:ext uri="{FF2B5EF4-FFF2-40B4-BE49-F238E27FC236}">
                <a16:creationId xmlns:a16="http://schemas.microsoft.com/office/drawing/2014/main" id="{BBC471C4-58CD-0343-BFE6-7448FA57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666750"/>
            <a:ext cx="6705600" cy="369332"/>
          </a:xfrm>
        </p:spPr>
        <p:txBody>
          <a:bodyPr/>
          <a:lstStyle/>
          <a:p>
            <a:pPr eaLnBrk="1" hangingPunct="1">
              <a:defRPr/>
            </a:pPr>
            <a:r>
              <a:rPr lang="en" altLang="zh-CN" sz="1800" b="1" dirty="0"/>
              <a:t>Universal Differential Equations (UDEs) 	</a:t>
            </a:r>
            <a:r>
              <a:rPr lang="en" altLang="zh-CN" sz="1800" b="1" dirty="0">
                <a:hlinkClick r:id="rId3"/>
              </a:rPr>
              <a:t>https://sciml.ai/</a:t>
            </a:r>
            <a:endParaRPr lang="en" altLang="zh-CN" sz="1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9CA911-04B5-4E4C-BE6E-367CD574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47750"/>
            <a:ext cx="4204316" cy="3343302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A606400-77B5-014B-93F9-8977E790B563}"/>
              </a:ext>
            </a:extLst>
          </p:cNvPr>
          <p:cNvSpPr txBox="1">
            <a:spLocks/>
          </p:cNvSpPr>
          <p:nvPr/>
        </p:nvSpPr>
        <p:spPr bwMode="auto">
          <a:xfrm>
            <a:off x="4890116" y="4215910"/>
            <a:ext cx="21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1400" i="1" dirty="0"/>
              <a:t>(M. Reichstein et al., 2019)</a:t>
            </a:r>
            <a:endParaRPr lang="en" altLang="zh-CN" sz="1400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5BFCFD-4FB6-9543-B381-45FBE282FB09}"/>
              </a:ext>
            </a:extLst>
          </p:cNvPr>
          <p:cNvSpPr txBox="1"/>
          <p:nvPr/>
        </p:nvSpPr>
        <p:spPr>
          <a:xfrm>
            <a:off x="4827232" y="1122104"/>
            <a:ext cx="4011968" cy="1900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+mn-lt"/>
              </a:rPr>
              <a:t>A flexible combination of neural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+mn-lt"/>
              </a:rPr>
              <a:t>Applies all possible prior knowledge to reduce the demand for training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+mn-lt"/>
              </a:rPr>
              <a:t>Uses differentiable programming to minimize the calculation workload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5722B8-42CF-1046-941A-049DA2872E6E}"/>
              </a:ext>
            </a:extLst>
          </p:cNvPr>
          <p:cNvSpPr txBox="1"/>
          <p:nvPr/>
        </p:nvSpPr>
        <p:spPr>
          <a:xfrm>
            <a:off x="4890116" y="3194751"/>
            <a:ext cx="4011968" cy="79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600" b="1" dirty="0">
                <a:latin typeface="+mn-lt"/>
              </a:rPr>
              <a:t>Capable of explaining various mechanisms in a single ML framework.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4A22F2-F9B0-5D44-9475-576277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4724400" cy="461665"/>
          </a:xfrm>
        </p:spPr>
        <p:txBody>
          <a:bodyPr/>
          <a:lstStyle/>
          <a:p>
            <a:r>
              <a:rPr kumimoji="1" lang="en-US" altLang="zh-CN" dirty="0"/>
              <a:t>UDEs Structure and Involved Data </a:t>
            </a:r>
            <a:endParaRPr kumimoji="1" lang="zh-CN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63C6580-A179-BE47-B207-25E86F6605F3}"/>
              </a:ext>
            </a:extLst>
          </p:cNvPr>
          <p:cNvSpPr txBox="1">
            <a:spLocks/>
          </p:cNvSpPr>
          <p:nvPr/>
        </p:nvSpPr>
        <p:spPr bwMode="auto">
          <a:xfrm>
            <a:off x="2951956" y="1230087"/>
            <a:ext cx="2401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" altLang="zh-CN" sz="1600" dirty="0"/>
              <a:t>Effect of sources and sinks</a:t>
            </a:r>
            <a:endParaRPr lang="zh-CN" altLang="zh-CN" sz="160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FAC2CC8-E98C-9A44-89DA-E0EDCCDDD239}"/>
              </a:ext>
            </a:extLst>
          </p:cNvPr>
          <p:cNvSpPr txBox="1">
            <a:spLocks/>
          </p:cNvSpPr>
          <p:nvPr/>
        </p:nvSpPr>
        <p:spPr bwMode="auto">
          <a:xfrm>
            <a:off x="6419056" y="1246965"/>
            <a:ext cx="2496344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" altLang="zh-CN" sz="1600" dirty="0"/>
              <a:t>Effect of changing </a:t>
            </a:r>
          </a:p>
          <a:p>
            <a:pPr algn="ctr" eaLnBrk="1" hangingPunct="1"/>
            <a:r>
              <a:rPr lang="en" altLang="zh-CN" sz="1600" dirty="0"/>
              <a:t>diffusion condition</a:t>
            </a:r>
            <a:endParaRPr lang="zh-CN" altLang="zh-CN" sz="16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3F7746C-1F57-7C42-A69C-F541EBE97D17}"/>
              </a:ext>
            </a:extLst>
          </p:cNvPr>
          <p:cNvSpPr txBox="1">
            <a:spLocks/>
          </p:cNvSpPr>
          <p:nvPr/>
        </p:nvSpPr>
        <p:spPr bwMode="auto">
          <a:xfrm>
            <a:off x="228600" y="2038350"/>
            <a:ext cx="40386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" altLang="zh-CN" sz="1800" b="1" i="1" dirty="0" err="1"/>
              <a:t>Q</a:t>
            </a:r>
            <a:r>
              <a:rPr lang="en" altLang="zh-CN" sz="1800" b="1" i="1" baseline="-25000" dirty="0" err="1"/>
              <a:t>Emission</a:t>
            </a:r>
            <a:endParaRPr lang="en" altLang="zh-CN" sz="1800" b="1" i="1" baseline="-25000" dirty="0"/>
          </a:p>
          <a:p>
            <a:pPr eaLnBrk="1" hangingPunct="1"/>
            <a:r>
              <a:rPr lang="en" altLang="zh-CN" sz="1600" dirty="0"/>
              <a:t>A neural network representing emission of pollutants</a:t>
            </a:r>
          </a:p>
          <a:p>
            <a:pPr eaLnBrk="1" hangingPunct="1"/>
            <a:r>
              <a:rPr lang="en" altLang="zh-CN" sz="1600" b="1" i="1" dirty="0"/>
              <a:t>Input data: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Automated Traffic Volume Counts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Emission factor of factories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Electricity and gas consumption</a:t>
            </a:r>
            <a:endParaRPr lang="zh-CN" altLang="zh-CN" sz="1600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442CBC-D0C5-454D-A9D8-4AD27F9F65E3}"/>
              </a:ext>
            </a:extLst>
          </p:cNvPr>
          <p:cNvSpPr txBox="1">
            <a:spLocks/>
          </p:cNvSpPr>
          <p:nvPr/>
        </p:nvSpPr>
        <p:spPr bwMode="auto">
          <a:xfrm>
            <a:off x="4343400" y="2038350"/>
            <a:ext cx="45720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" altLang="zh-CN" sz="1800" b="1" i="1" dirty="0" err="1"/>
              <a:t>Q</a:t>
            </a:r>
            <a:r>
              <a:rPr lang="en" altLang="zh-CN" sz="1800" b="1" i="1" baseline="-25000" dirty="0" err="1"/>
              <a:t>Transportation</a:t>
            </a:r>
            <a:endParaRPr lang="en" altLang="zh-CN" sz="1800" b="1" i="1" baseline="-25000" dirty="0"/>
          </a:p>
          <a:p>
            <a:pPr eaLnBrk="1" hangingPunct="1"/>
            <a:r>
              <a:rPr lang="en" altLang="zh-CN" sz="1600" dirty="0"/>
              <a:t>A neural network representing importation and exportation of pollutants</a:t>
            </a:r>
          </a:p>
          <a:p>
            <a:pPr eaLnBrk="1" hangingPunct="1"/>
            <a:r>
              <a:rPr lang="en" altLang="zh-CN" sz="1600" b="1" i="1" dirty="0"/>
              <a:t>Input data: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Concentration of air pollutants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Wind speed and wind direction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AQI, direction and distance of surrounding aeras</a:t>
            </a:r>
            <a:endParaRPr lang="zh-CN" altLang="zh-CN" sz="1600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3838ED6-A362-C84C-9117-D1B230829160}"/>
              </a:ext>
            </a:extLst>
          </p:cNvPr>
          <p:cNvCxnSpPr>
            <a:cxnSpLocks/>
          </p:cNvCxnSpPr>
          <p:nvPr/>
        </p:nvCxnSpPr>
        <p:spPr>
          <a:xfrm>
            <a:off x="1828800" y="120015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E80BFBF-A83E-434B-B156-42DD98AA81AF}"/>
              </a:ext>
            </a:extLst>
          </p:cNvPr>
          <p:cNvCxnSpPr>
            <a:cxnSpLocks/>
          </p:cNvCxnSpPr>
          <p:nvPr/>
        </p:nvCxnSpPr>
        <p:spPr>
          <a:xfrm>
            <a:off x="6553200" y="120015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0DB5425-3C16-2E48-9742-AD96E4D7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566959"/>
            <a:ext cx="8153400" cy="6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4A22F2-F9B0-5D44-9475-576277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4724400" cy="461665"/>
          </a:xfrm>
        </p:spPr>
        <p:txBody>
          <a:bodyPr/>
          <a:lstStyle/>
          <a:p>
            <a:r>
              <a:rPr kumimoji="1" lang="en-US" altLang="zh-CN" dirty="0"/>
              <a:t>UDEs Structure and Involved Data 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76F9F6D-923E-3746-8A74-C8B565223B85}"/>
              </a:ext>
            </a:extLst>
          </p:cNvPr>
          <p:cNvCxnSpPr>
            <a:cxnSpLocks/>
          </p:cNvCxnSpPr>
          <p:nvPr/>
        </p:nvCxnSpPr>
        <p:spPr>
          <a:xfrm>
            <a:off x="1828800" y="120015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7567AF1-13B9-6C49-B78D-42E64627AD93}"/>
              </a:ext>
            </a:extLst>
          </p:cNvPr>
          <p:cNvCxnSpPr>
            <a:cxnSpLocks/>
          </p:cNvCxnSpPr>
          <p:nvPr/>
        </p:nvCxnSpPr>
        <p:spPr>
          <a:xfrm>
            <a:off x="6553200" y="120015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63C6580-A179-BE47-B207-25E86F6605F3}"/>
              </a:ext>
            </a:extLst>
          </p:cNvPr>
          <p:cNvSpPr txBox="1">
            <a:spLocks/>
          </p:cNvSpPr>
          <p:nvPr/>
        </p:nvSpPr>
        <p:spPr bwMode="auto">
          <a:xfrm>
            <a:off x="2951956" y="1230087"/>
            <a:ext cx="2401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" altLang="zh-CN" sz="1600" dirty="0"/>
              <a:t>Effect of sources and sinks</a:t>
            </a:r>
            <a:endParaRPr lang="zh-CN" altLang="zh-CN" sz="160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FAC2CC8-E98C-9A44-89DA-E0EDCCDDD239}"/>
              </a:ext>
            </a:extLst>
          </p:cNvPr>
          <p:cNvSpPr txBox="1">
            <a:spLocks/>
          </p:cNvSpPr>
          <p:nvPr/>
        </p:nvSpPr>
        <p:spPr bwMode="auto">
          <a:xfrm>
            <a:off x="6419056" y="1246965"/>
            <a:ext cx="2496344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" altLang="zh-CN" sz="1600" dirty="0"/>
              <a:t>Effect of changing </a:t>
            </a:r>
          </a:p>
          <a:p>
            <a:pPr algn="ctr" eaLnBrk="1" hangingPunct="1"/>
            <a:r>
              <a:rPr lang="en" altLang="zh-CN" sz="1600" dirty="0"/>
              <a:t>diffusion condition</a:t>
            </a:r>
            <a:endParaRPr lang="zh-CN" altLang="zh-CN" sz="16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3F7746C-1F57-7C42-A69C-F541EBE97D17}"/>
              </a:ext>
            </a:extLst>
          </p:cNvPr>
          <p:cNvSpPr txBox="1">
            <a:spLocks/>
          </p:cNvSpPr>
          <p:nvPr/>
        </p:nvSpPr>
        <p:spPr bwMode="auto">
          <a:xfrm>
            <a:off x="228600" y="2038350"/>
            <a:ext cx="41148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" altLang="zh-CN" sz="1800" b="1" i="1" dirty="0" err="1"/>
              <a:t>Q</a:t>
            </a:r>
            <a:r>
              <a:rPr lang="en" altLang="zh-CN" sz="1800" b="1" i="1" baseline="-25000" dirty="0" err="1"/>
              <a:t>Reaction</a:t>
            </a:r>
            <a:endParaRPr lang="en" altLang="zh-CN" sz="1800" b="1" i="1" baseline="-25000" dirty="0"/>
          </a:p>
          <a:p>
            <a:pPr eaLnBrk="1" hangingPunct="1"/>
            <a:r>
              <a:rPr lang="en" altLang="zh-CN" sz="1600" dirty="0"/>
              <a:t>A neural network representing the photochemical reaction in the atmosphere</a:t>
            </a:r>
          </a:p>
          <a:p>
            <a:pPr eaLnBrk="1" hangingPunct="1"/>
            <a:r>
              <a:rPr lang="en" altLang="zh-CN" sz="1600" b="1" i="1" dirty="0"/>
              <a:t>Input data: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Solar radiation and cloud cover ratio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Concentration of air pollutants and precursors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Potential reaction mechanisms</a:t>
            </a:r>
            <a:endParaRPr lang="zh-CN" altLang="zh-CN" sz="1600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442CBC-D0C5-454D-A9D8-4AD27F9F65E3}"/>
              </a:ext>
            </a:extLst>
          </p:cNvPr>
          <p:cNvSpPr txBox="1">
            <a:spLocks/>
          </p:cNvSpPr>
          <p:nvPr/>
        </p:nvSpPr>
        <p:spPr bwMode="auto">
          <a:xfrm>
            <a:off x="4343400" y="2038350"/>
            <a:ext cx="45720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" altLang="zh-CN" sz="1800" b="1" i="1" dirty="0" err="1"/>
              <a:t>E</a:t>
            </a:r>
            <a:r>
              <a:rPr lang="en" altLang="zh-CN" sz="1800" b="1" i="1" baseline="-25000" dirty="0" err="1"/>
              <a:t>Diffusion</a:t>
            </a:r>
            <a:endParaRPr lang="en" altLang="zh-CN" sz="1800" b="1" i="1" baseline="-25000" dirty="0"/>
          </a:p>
          <a:p>
            <a:pPr eaLnBrk="1" hangingPunct="1"/>
            <a:r>
              <a:rPr lang="en" altLang="zh-CN" sz="1600" dirty="0"/>
              <a:t>A neural network representing the diffusion coefficient of the air</a:t>
            </a:r>
          </a:p>
          <a:p>
            <a:pPr eaLnBrk="1" hangingPunct="1"/>
            <a:r>
              <a:rPr lang="en" altLang="zh-CN" sz="1600" b="1" i="1" dirty="0"/>
              <a:t>Input data: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Weather conditions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Atmospheric stability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" altLang="zh-CN" sz="1600" dirty="0"/>
              <a:t>Height of boundary layer</a:t>
            </a:r>
            <a:endParaRPr lang="zh-CN" altLang="zh-CN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0151AB8-9193-8249-BA9D-67CFDA34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66959"/>
            <a:ext cx="8153400" cy="6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4A22F2-F9B0-5D44-9475-576277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4724400" cy="461665"/>
          </a:xfrm>
        </p:spPr>
        <p:txBody>
          <a:bodyPr/>
          <a:lstStyle/>
          <a:p>
            <a:r>
              <a:rPr kumimoji="1" lang="en-US" altLang="zh-CN" dirty="0"/>
              <a:t>UDEs Structure and Involved Data </a:t>
            </a:r>
            <a:endParaRPr kumimoji="1" lang="zh-CN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442CBC-D0C5-454D-A9D8-4AD27F9F65E3}"/>
              </a:ext>
            </a:extLst>
          </p:cNvPr>
          <p:cNvSpPr txBox="1">
            <a:spLocks/>
          </p:cNvSpPr>
          <p:nvPr/>
        </p:nvSpPr>
        <p:spPr bwMode="auto">
          <a:xfrm>
            <a:off x="228600" y="1200150"/>
            <a:ext cx="4038600" cy="32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" altLang="zh-CN" sz="1800" b="1" i="1" dirty="0"/>
              <a:t>Variables</a:t>
            </a:r>
          </a:p>
          <a:p>
            <a:pPr eaLnBrk="1" hangingPunct="1"/>
            <a:r>
              <a:rPr lang="en" altLang="zh-CN" sz="1400" i="1" dirty="0"/>
              <a:t>  C</a:t>
            </a:r>
            <a:r>
              <a:rPr lang="en" altLang="zh-CN" sz="1400" i="1" baseline="-25000" dirty="0"/>
              <a:t>P</a:t>
            </a:r>
            <a:r>
              <a:rPr lang="en" altLang="zh-CN" sz="1400" i="1" dirty="0"/>
              <a:t> 	</a:t>
            </a:r>
            <a:r>
              <a:rPr lang="en" altLang="zh-CN" sz="1400" dirty="0"/>
              <a:t>Concentrations of three pollutants in AQI</a:t>
            </a:r>
          </a:p>
          <a:p>
            <a:pPr eaLnBrk="1" hangingPunct="1"/>
            <a:r>
              <a:rPr lang="en" altLang="zh-CN" sz="1400" i="1" dirty="0"/>
              <a:t>  </a:t>
            </a:r>
          </a:p>
          <a:p>
            <a:pPr eaLnBrk="1" hangingPunct="1"/>
            <a:r>
              <a:rPr lang="en" altLang="zh-CN" sz="1400" i="1" dirty="0"/>
              <a:t>  W  	</a:t>
            </a:r>
            <a:r>
              <a:rPr lang="en" altLang="zh-CN" sz="1400" dirty="0"/>
              <a:t>Weather Conditions</a:t>
            </a:r>
          </a:p>
          <a:p>
            <a:pPr eaLnBrk="1" hangingPunct="1"/>
            <a:endParaRPr lang="en" altLang="zh-CN" sz="1400" dirty="0"/>
          </a:p>
          <a:p>
            <a:pPr eaLnBrk="1" hangingPunct="1"/>
            <a:r>
              <a:rPr lang="en" altLang="zh-CN" sz="1400" i="1" dirty="0"/>
              <a:t>  S    	</a:t>
            </a:r>
            <a:r>
              <a:rPr lang="en" altLang="zh-CN" sz="1400" dirty="0"/>
              <a:t>Solar Radiation Conditions</a:t>
            </a:r>
          </a:p>
          <a:p>
            <a:pPr eaLnBrk="1" hangingPunct="1"/>
            <a:endParaRPr lang="en" altLang="zh-CN" sz="1400" dirty="0"/>
          </a:p>
          <a:p>
            <a:pPr eaLnBrk="1" hangingPunct="1"/>
            <a:r>
              <a:rPr lang="en" altLang="zh-CN" sz="1400" i="1" dirty="0"/>
              <a:t>  X</a:t>
            </a:r>
            <a:r>
              <a:rPr lang="en" altLang="zh-CN" sz="1400" i="1" baseline="-25000" dirty="0"/>
              <a:t>E</a:t>
            </a:r>
            <a:r>
              <a:rPr lang="en" altLang="zh-CN" sz="1400" i="1" dirty="0"/>
              <a:t> 	</a:t>
            </a:r>
            <a:r>
              <a:rPr lang="en" altLang="zh-CN" sz="1400" dirty="0"/>
              <a:t>Indicators of Emissions</a:t>
            </a:r>
          </a:p>
          <a:p>
            <a:pPr eaLnBrk="1" hangingPunct="1"/>
            <a:endParaRPr lang="en" altLang="zh-CN" sz="1400" dirty="0"/>
          </a:p>
          <a:p>
            <a:pPr eaLnBrk="1" hangingPunct="1"/>
            <a:endParaRPr lang="en" altLang="zh-CN" sz="1400" dirty="0"/>
          </a:p>
          <a:p>
            <a:pPr eaLnBrk="1" hangingPunct="1"/>
            <a:endParaRPr lang="zh-CN" altLang="zh-CN" sz="1400" dirty="0"/>
          </a:p>
          <a:p>
            <a:pPr eaLnBrk="1" hangingPunct="1"/>
            <a:r>
              <a:rPr lang="en" altLang="zh-CN" sz="1400" i="1" dirty="0"/>
              <a:t>  X</a:t>
            </a:r>
            <a:r>
              <a:rPr lang="en" altLang="zh-CN" sz="1400" i="1" baseline="-25000" dirty="0"/>
              <a:t>Q</a:t>
            </a:r>
            <a:r>
              <a:rPr lang="en" altLang="zh-CN" sz="1400" i="1" dirty="0"/>
              <a:t>  	</a:t>
            </a:r>
            <a:r>
              <a:rPr lang="en" altLang="zh-CN" sz="1400" dirty="0"/>
              <a:t>Pollutant Concentrations in Surrounding Aeras</a:t>
            </a:r>
            <a:endParaRPr lang="en-US" altLang="zh-CN" sz="1400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3F46621-F174-8A40-AD05-C7FC34713407}"/>
              </a:ext>
            </a:extLst>
          </p:cNvPr>
          <p:cNvSpPr txBox="1">
            <a:spLocks/>
          </p:cNvSpPr>
          <p:nvPr/>
        </p:nvSpPr>
        <p:spPr bwMode="auto">
          <a:xfrm>
            <a:off x="4267200" y="1200150"/>
            <a:ext cx="4648200" cy="373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" altLang="zh-CN" sz="1800" b="1" i="1" dirty="0"/>
              <a:t>Datasets and Sources</a:t>
            </a:r>
          </a:p>
          <a:p>
            <a:pPr eaLnBrk="1" hangingPunct="1"/>
            <a:r>
              <a:rPr lang="en" altLang="zh-CN" sz="1400" dirty="0"/>
              <a:t>AQI and Principal Pollutants of NYC from 2012 to 2019 </a:t>
            </a:r>
          </a:p>
          <a:p>
            <a:pPr eaLnBrk="1" hangingPunct="1"/>
            <a:r>
              <a:rPr lang="en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USEPA and NYC Open Data</a:t>
            </a:r>
          </a:p>
          <a:p>
            <a:pPr eaLnBrk="1" hangingPunct="1"/>
            <a:r>
              <a:rPr lang="en" altLang="zh-CN" sz="1400" dirty="0"/>
              <a:t>Historical Hourly Weather Data of NYC from 2012 to 2017 </a:t>
            </a:r>
          </a:p>
          <a:p>
            <a:pPr eaLnBrk="1" hangingPunct="1"/>
            <a:r>
              <a:rPr lang="en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Kaggle</a:t>
            </a:r>
          </a:p>
          <a:p>
            <a:pPr eaLnBrk="1" hangingPunct="1"/>
            <a:r>
              <a:rPr lang="en" altLang="zh-CN" sz="1400" dirty="0"/>
              <a:t>Physical Solar Model (PSM) version 3 from 2010 to 2017</a:t>
            </a:r>
          </a:p>
          <a:p>
            <a:pPr eaLnBrk="1" hangingPunct="1"/>
            <a:r>
              <a:rPr lang="en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National Solar Radiation Database</a:t>
            </a:r>
          </a:p>
          <a:p>
            <a:pPr eaLnBrk="1" hangingPunct="1"/>
            <a:r>
              <a:rPr lang="en" altLang="zh-CN" sz="1400" dirty="0"/>
              <a:t>Automated Traffic Volume Counts of NYC from 2011 to 2020</a:t>
            </a:r>
          </a:p>
          <a:p>
            <a:pPr eaLnBrk="1" hangingPunct="1"/>
            <a:r>
              <a:rPr lang="en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York City Department of Transportation</a:t>
            </a:r>
          </a:p>
          <a:p>
            <a:pPr eaLnBrk="1" hangingPunct="1"/>
            <a:r>
              <a:rPr lang="en" altLang="zh-CN" sz="1400" dirty="0"/>
              <a:t>Hourly Energy Consumption in NYC from 2010 to 2021</a:t>
            </a:r>
          </a:p>
          <a:p>
            <a:pPr eaLnBrk="1" hangingPunct="1"/>
            <a:r>
              <a:rPr lang="en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 Department of Energy</a:t>
            </a:r>
          </a:p>
          <a:p>
            <a:pPr eaLnBrk="1" hangingPunct="1"/>
            <a:r>
              <a:rPr lang="en" altLang="zh-CN" sz="1400" dirty="0"/>
              <a:t>Historical Pollutant Concentration in sites in New York State </a:t>
            </a:r>
          </a:p>
          <a:p>
            <a:pPr eaLnBrk="1" hangingPunct="1"/>
            <a:r>
              <a:rPr lang="en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USEPA</a:t>
            </a:r>
          </a:p>
          <a:p>
            <a:pPr eaLnBrk="1" hangingPunct="1"/>
            <a:endParaRPr lang="en" altLang="zh-CN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FF206-BEB0-154B-B8F1-F31B4D5A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3" y="590550"/>
            <a:ext cx="7579713" cy="6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7">
            <a:extLst>
              <a:ext uri="{FF2B5EF4-FFF2-40B4-BE49-F238E27FC236}">
                <a16:creationId xmlns:a16="http://schemas.microsoft.com/office/drawing/2014/main" id="{7BDE0592-7244-3748-92A2-6B1B6191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4619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Objective for the project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37890" name="Text Placeholder 9">
            <a:extLst>
              <a:ext uri="{FF2B5EF4-FFF2-40B4-BE49-F238E27FC236}">
                <a16:creationId xmlns:a16="http://schemas.microsoft.com/office/drawing/2014/main" id="{D7A0BC52-FB4C-614E-988D-79A3B45E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819150"/>
            <a:ext cx="8317942" cy="2075953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Data and calculation efficiency of UDEs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Improvement in accuracy of AQI forecasts by UDEs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(Ability to predict extreme AQI values and early warn air pollution events)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(Robustness to certain stochastic error)</a:t>
            </a:r>
          </a:p>
        </p:txBody>
      </p:sp>
    </p:spTree>
    <p:extLst>
      <p:ext uri="{BB962C8B-B14F-4D97-AF65-F5344CB8AC3E}">
        <p14:creationId xmlns:p14="http://schemas.microsoft.com/office/powerpoint/2010/main" val="243606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indent="137160">
          <a:spcAft>
            <a:spcPts val="600"/>
          </a:spcAft>
          <a:buFont typeface="Arial" panose="020B0604020202020204" pitchFamily="34" charset="0"/>
          <a:buChar char="•"/>
          <a:defRPr sz="2000" dirty="0" smtClean="0">
            <a:solidFill>
              <a:schemeClr val="bg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4147</TotalTime>
  <Words>580</Words>
  <Application>Microsoft Macintosh PowerPoint</Application>
  <PresentationFormat>全屏显示(16:9)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PowerPoint 演示文稿</vt:lpstr>
      <vt:lpstr>Introduction</vt:lpstr>
      <vt:lpstr>Introduction</vt:lpstr>
      <vt:lpstr>Introduction</vt:lpstr>
      <vt:lpstr>Method</vt:lpstr>
      <vt:lpstr>UDEs Structure and Involved Data </vt:lpstr>
      <vt:lpstr>UDEs Structure and Involved Data </vt:lpstr>
      <vt:lpstr>UDEs Structure and Involved Data </vt:lpstr>
      <vt:lpstr>Objective for the project</vt:lpstr>
      <vt:lpstr>Plan for Project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沈 天啸</cp:lastModifiedBy>
  <cp:revision>343</cp:revision>
  <dcterms:created xsi:type="dcterms:W3CDTF">2010-04-12T23:12:02Z</dcterms:created>
  <dcterms:modified xsi:type="dcterms:W3CDTF">2021-12-14T18:27:23Z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