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8"/>
  </p:notes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57" r:id="rId13"/>
    <p:sldId id="288" r:id="rId14"/>
    <p:sldId id="258" r:id="rId15"/>
    <p:sldId id="260" r:id="rId16"/>
    <p:sldId id="277" r:id="rId17"/>
    <p:sldId id="266" r:id="rId18"/>
    <p:sldId id="261" r:id="rId19"/>
    <p:sldId id="262" r:id="rId20"/>
    <p:sldId id="263" r:id="rId21"/>
    <p:sldId id="264" r:id="rId22"/>
    <p:sldId id="265" r:id="rId23"/>
    <p:sldId id="289" r:id="rId24"/>
    <p:sldId id="290" r:id="rId25"/>
    <p:sldId id="278" r:id="rId26"/>
    <p:sldId id="276" r:id="rId27"/>
  </p:sldIdLst>
  <p:sldSz cx="12187238" cy="6859588"/>
  <p:notesSz cx="6858000" cy="9144000"/>
  <p:defaultTextStyle>
    <a:defPPr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15" autoAdjust="0"/>
  </p:normalViewPr>
  <p:slideViewPr>
    <p:cSldViewPr>
      <p:cViewPr varScale="1">
        <p:scale>
          <a:sx n="83" d="100"/>
          <a:sy n="83" d="100"/>
        </p:scale>
        <p:origin x="-198" y="-96"/>
      </p:cViewPr>
      <p:guideLst>
        <p:guide orient="horz" pos="216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793DB-8309-40D8-A268-CB579C57C034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22E0D-94C0-4102-9B55-40E3B1C23C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ee/tech/index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94288" y="0"/>
            <a:ext cx="10580688" cy="5956300"/>
          </a:xfrm>
        </p:spPr>
      </p:sp>
      <p:sp>
        <p:nvSpPr>
          <p:cNvPr id="7171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88938" y="1560513"/>
            <a:ext cx="7748587" cy="439578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/>
              <a:t>Key points:</a:t>
            </a:r>
            <a:endParaRPr lang="zh-CN" altLang="en-US"/>
          </a:p>
          <a:p>
            <a:r>
              <a:rPr lang="en-US"/>
              <a:t>1, weighting of the parts;</a:t>
            </a:r>
            <a:endParaRPr lang="zh-CN" altLang="en-US"/>
          </a:p>
          <a:p>
            <a:r>
              <a:rPr lang="en-US"/>
              <a:t>2, what will learn in each parts and the outcomes;</a:t>
            </a:r>
            <a:endParaRPr lang="zh-CN" altLang="en-US"/>
          </a:p>
          <a:p>
            <a:r>
              <a:rPr lang="en-US"/>
              <a:t>3, 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94288" y="0"/>
            <a:ext cx="10580688" cy="5956300"/>
          </a:xfrm>
        </p:spPr>
      </p:sp>
      <p:sp>
        <p:nvSpPr>
          <p:cNvPr id="7171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88938" y="1560513"/>
            <a:ext cx="7748587" cy="439578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/>
              <a:t>Key points:</a:t>
            </a:r>
            <a:endParaRPr lang="zh-CN" altLang="en-US"/>
          </a:p>
          <a:p>
            <a:r>
              <a:rPr lang="en-US"/>
              <a:t>1, weighting of the parts;</a:t>
            </a:r>
            <a:endParaRPr lang="zh-CN" altLang="en-US"/>
          </a:p>
          <a:p>
            <a:r>
              <a:rPr lang="en-US"/>
              <a:t>2, what will learn in each parts and the outcomes;</a:t>
            </a:r>
            <a:endParaRPr lang="zh-CN" altLang="en-US"/>
          </a:p>
          <a:p>
            <a:r>
              <a:rPr lang="en-US"/>
              <a:t>3, 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Sample: https://github.com/FredJul/Flym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5426F-B186-40B7-AB62-E82471B52EE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https://www.oracle.com/technetwork/java/javaee/tech/index.html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list the features and apis of Java EE 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22E0D-94C0-4102-9B55-40E3B1C23C2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 bwMode="auto">
          <a:xfrm>
            <a:off x="304681" y="2889921"/>
            <a:ext cx="11476316" cy="201660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043" y="685959"/>
            <a:ext cx="10359152" cy="2127742"/>
          </a:xfrm>
        </p:spPr>
        <p:txBody>
          <a:bodyPr/>
          <a:lstStyle>
            <a:lvl1pPr algn="ctr">
              <a:defRPr sz="77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086" y="3271006"/>
            <a:ext cx="8531067" cy="2210312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000"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362" y="6249847"/>
            <a:ext cx="2843689" cy="457306"/>
          </a:xfrm>
        </p:spPr>
        <p:txBody>
          <a:bodyPr/>
          <a:lstStyle>
            <a:lvl1pPr>
              <a:defRPr/>
            </a:lvl1pPr>
          </a:lstStyle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4187" y="6249847"/>
            <a:ext cx="2843689" cy="457306"/>
          </a:xfrm>
        </p:spPr>
        <p:txBody>
          <a:bodyPr/>
          <a:lstStyle>
            <a:lvl1pPr>
              <a:defRPr/>
            </a:lvl1pPr>
          </a:lstStyle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5747" y="277878"/>
            <a:ext cx="2742129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362" y="277878"/>
            <a:ext cx="8023265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215" y="1905441"/>
            <a:ext cx="9142809" cy="2667618"/>
          </a:xfrm>
        </p:spPr>
        <p:txBody>
          <a:bodyPr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215" y="5106582"/>
            <a:ext cx="9142809" cy="106704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4" name="line"/>
          <p:cNvGrpSpPr/>
          <p:nvPr/>
        </p:nvGrpSpPr>
        <p:grpSpPr bwMode="invGray">
          <a:xfrm>
            <a:off x="1584690" y="4725494"/>
            <a:ext cx="8630812" cy="64023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216" y="1514827"/>
            <a:ext cx="10568199" cy="64023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18" y="274702"/>
            <a:ext cx="9142808" cy="10209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31392">
              <a:defRPr/>
            </a:lvl2pPr>
            <a:lvl3pPr marL="1036139">
              <a:defRPr/>
            </a:lvl3pPr>
            <a:lvl4pPr marL="1340885">
              <a:defRPr/>
            </a:lvl4pPr>
            <a:lvl5pPr marL="1645632">
              <a:defRPr/>
            </a:lvl5pPr>
            <a:lvl6pPr marL="1950379">
              <a:defRPr baseline="0"/>
            </a:lvl6pPr>
            <a:lvl7pPr marL="2255125">
              <a:defRPr baseline="0"/>
            </a:lvl7pPr>
            <a:lvl8pPr marL="2559872">
              <a:defRPr baseline="0"/>
            </a:lvl8pPr>
            <a:lvl9pPr marL="2864619">
              <a:defRPr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84690" y="4725494"/>
            <a:ext cx="8630812" cy="64023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15" y="1905441"/>
            <a:ext cx="9142809" cy="2667618"/>
          </a:xfrm>
        </p:spPr>
        <p:txBody>
          <a:bodyPr anchor="b">
            <a:noAutofit/>
          </a:bodyPr>
          <a:lstStyle>
            <a:lvl1pPr algn="l">
              <a:defRPr sz="5900" b="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215" y="5103708"/>
            <a:ext cx="9142809" cy="10699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2/27/2020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line"/>
          <p:cNvGrpSpPr/>
          <p:nvPr/>
        </p:nvGrpSpPr>
        <p:grpSpPr bwMode="invGray">
          <a:xfrm>
            <a:off x="1522216" y="1514827"/>
            <a:ext cx="10568199" cy="64023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18" y="274702"/>
            <a:ext cx="9142808" cy="10209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215" y="1905441"/>
            <a:ext cx="4419024" cy="42681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 marL="2608631">
              <a:defRPr sz="2100"/>
            </a:lvl6pPr>
            <a:lvl7pPr marL="2608631">
              <a:defRPr sz="2100" baseline="0"/>
            </a:lvl7pPr>
            <a:lvl8pPr marL="2608631">
              <a:defRPr sz="2100" baseline="0"/>
            </a:lvl8pPr>
            <a:lvl9pPr marL="2608631">
              <a:defRPr sz="21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002" y="1905441"/>
            <a:ext cx="4419023" cy="42681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 marL="2608631">
              <a:defRPr sz="2100"/>
            </a:lvl6pPr>
            <a:lvl7pPr marL="2608631">
              <a:defRPr sz="2100"/>
            </a:lvl7pPr>
            <a:lvl8pPr marL="2608631">
              <a:defRPr sz="2100" baseline="0"/>
            </a:lvl8pPr>
            <a:lvl9pPr marL="2608631">
              <a:defRPr sz="21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line"/>
          <p:cNvGrpSpPr/>
          <p:nvPr/>
        </p:nvGrpSpPr>
        <p:grpSpPr bwMode="invGray">
          <a:xfrm>
            <a:off x="1522216" y="1514827"/>
            <a:ext cx="10568199" cy="64023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18" y="274702"/>
            <a:ext cx="9142808" cy="102099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218" y="1905441"/>
            <a:ext cx="4415977" cy="762176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200" b="0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218" y="2820053"/>
            <a:ext cx="4415977" cy="335357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 marL="2608631">
              <a:defRPr sz="2100"/>
            </a:lvl6pPr>
            <a:lvl7pPr marL="2608631">
              <a:defRPr sz="2100" baseline="0"/>
            </a:lvl7pPr>
            <a:lvl8pPr marL="2608631">
              <a:defRPr sz="2100" baseline="0"/>
            </a:lvl8pPr>
            <a:lvl9pPr marL="2608631">
              <a:defRPr sz="21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050" y="1905441"/>
            <a:ext cx="4415977" cy="762176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200" b="0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050" y="2820053"/>
            <a:ext cx="4415977" cy="335357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 marL="2608631">
              <a:defRPr sz="2100"/>
            </a:lvl5pPr>
            <a:lvl6pPr marL="2608631">
              <a:defRPr sz="2100"/>
            </a:lvl6pPr>
            <a:lvl7pPr marL="2608631">
              <a:defRPr sz="2100"/>
            </a:lvl7pPr>
            <a:lvl8pPr marL="2608631">
              <a:defRPr sz="2100"/>
            </a:lvl8pPr>
            <a:lvl9pPr marL="2608631"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line"/>
          <p:cNvGrpSpPr/>
          <p:nvPr/>
        </p:nvGrpSpPr>
        <p:grpSpPr bwMode="invGray">
          <a:xfrm>
            <a:off x="1522216" y="1514827"/>
            <a:ext cx="10568199" cy="64023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frame"/>
          <p:cNvGrpSpPr/>
          <p:nvPr/>
        </p:nvGrpSpPr>
        <p:grpSpPr bwMode="invGray">
          <a:xfrm>
            <a:off x="4417263" y="1631200"/>
            <a:ext cx="6290209" cy="4576945"/>
            <a:chOff x="4417839" y="1630821"/>
            <a:chExt cx="6291028" cy="4575885"/>
          </a:xfrm>
        </p:grpSpPr>
        <p:grpSp>
          <p:nvGrpSpPr>
            <p:cNvPr id="9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18" y="274702"/>
            <a:ext cx="9142808" cy="1020999"/>
          </a:xfrm>
        </p:spPr>
        <p:txBody>
          <a:bodyPr anchor="b">
            <a:noAutofit/>
          </a:bodyPr>
          <a:lstStyle>
            <a:lvl1pPr algn="l">
              <a:defRPr sz="43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408" y="1905441"/>
            <a:ext cx="5668542" cy="403953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 baseline="0"/>
            </a:lvl7pPr>
            <a:lvl8pPr>
              <a:defRPr sz="2100" baseline="0"/>
            </a:lvl8pPr>
            <a:lvl9pPr>
              <a:defRPr sz="21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215" y="3429794"/>
            <a:ext cx="2742843" cy="2743835"/>
          </a:xfrm>
        </p:spPr>
        <p:txBody>
          <a:bodyPr anchor="b">
            <a:normAutofit/>
          </a:bodyPr>
          <a:lstStyle>
            <a:lvl1pPr marL="0" indent="0">
              <a:spcBef>
                <a:spcPts val="1600"/>
              </a:spcBef>
              <a:buNone/>
              <a:defRPr sz="21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2/27/2020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frame"/>
          <p:cNvGrpSpPr/>
          <p:nvPr/>
        </p:nvGrpSpPr>
        <p:grpSpPr bwMode="invGray">
          <a:xfrm flipH="1">
            <a:off x="1447312" y="1631200"/>
            <a:ext cx="6290209" cy="4576945"/>
            <a:chOff x="4417839" y="1630821"/>
            <a:chExt cx="6291028" cy="4575885"/>
          </a:xfrm>
        </p:grpSpPr>
        <p:grpSp>
          <p:nvGrpSpPr>
            <p:cNvPr id="9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18" y="274702"/>
            <a:ext cx="9142808" cy="1020999"/>
          </a:xfrm>
        </p:spPr>
        <p:txBody>
          <a:bodyPr anchor="b">
            <a:noAutofit/>
          </a:bodyPr>
          <a:lstStyle>
            <a:lvl1pPr algn="l">
              <a:defRPr sz="43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610" y="1884747"/>
            <a:ext cx="5668542" cy="4042584"/>
          </a:xfrm>
          <a:solidFill>
            <a:schemeClr val="bg1"/>
          </a:solidFill>
        </p:spPr>
        <p:txBody>
          <a:bodyPr tIns="1218987">
            <a:normAutofit/>
          </a:bodyPr>
          <a:lstStyle>
            <a:lvl1pPr marL="0" indent="0" algn="ctr">
              <a:buNone/>
              <a:defRPr sz="32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4930" y="3412538"/>
            <a:ext cx="2742843" cy="2743835"/>
          </a:xfrm>
        </p:spPr>
        <p:txBody>
          <a:bodyPr anchor="b">
            <a:normAutofit/>
          </a:bodyPr>
          <a:lstStyle>
            <a:lvl1pPr marL="0" indent="0">
              <a:spcBef>
                <a:spcPts val="1600"/>
              </a:spcBef>
              <a:buNone/>
              <a:defRPr sz="21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2/27/2020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216" y="1514827"/>
            <a:ext cx="10568199" cy="64023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08631">
              <a:defRPr/>
            </a:lvl6pPr>
            <a:lvl7pPr marL="2608631">
              <a:defRPr/>
            </a:lvl7pPr>
            <a:lvl8pPr marL="2608631">
              <a:defRPr/>
            </a:lvl8pPr>
            <a:lvl9pPr marL="2608631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2344" y="3473416"/>
            <a:ext cx="6493743" cy="64000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0263" y="274704"/>
            <a:ext cx="1371421" cy="590311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934" y="277879"/>
            <a:ext cx="9142810" cy="5899939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4407923"/>
            <a:ext cx="10359152" cy="1362391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08" y="2907386"/>
            <a:ext cx="10359152" cy="150053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493" indent="0">
              <a:buNone/>
              <a:defRPr sz="2400"/>
            </a:lvl2pPr>
            <a:lvl3pPr marL="1218987" indent="0">
              <a:buNone/>
              <a:defRPr sz="2100"/>
            </a:lvl3pPr>
            <a:lvl4pPr marL="1828480" indent="0">
              <a:buNone/>
              <a:defRPr sz="1900"/>
            </a:lvl4pPr>
            <a:lvl5pPr marL="2437973" indent="0">
              <a:buNone/>
              <a:defRPr sz="1900"/>
            </a:lvl5pPr>
            <a:lvl6pPr marL="3047467" indent="0">
              <a:buNone/>
              <a:defRPr sz="1900"/>
            </a:lvl6pPr>
            <a:lvl7pPr marL="3656960" indent="0">
              <a:buNone/>
              <a:defRPr sz="1900"/>
            </a:lvl7pPr>
            <a:lvl8pPr marL="4266453" indent="0">
              <a:buNone/>
              <a:defRPr sz="1900"/>
            </a:lvl8pPr>
            <a:lvl9pPr marL="4875947" indent="0">
              <a:buNone/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362" y="1600572"/>
            <a:ext cx="5382697" cy="453177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179" y="1600572"/>
            <a:ext cx="5382697" cy="453177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2" y="274701"/>
            <a:ext cx="10968514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362" y="1535469"/>
            <a:ext cx="5384813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362" y="2175378"/>
            <a:ext cx="5384813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0951" y="1535469"/>
            <a:ext cx="5386928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0951" y="2175378"/>
            <a:ext cx="5386928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5" y="273114"/>
            <a:ext cx="4009517" cy="1162320"/>
          </a:xfrm>
        </p:spPr>
        <p:txBody>
          <a:bodyPr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4871" y="273114"/>
            <a:ext cx="6813005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65" y="1435434"/>
            <a:ext cx="4009517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784" y="4801712"/>
            <a:ext cx="7312343" cy="566870"/>
          </a:xfrm>
        </p:spPr>
        <p:txBody>
          <a:bodyPr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8784" y="612916"/>
            <a:ext cx="7312343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784" y="5368581"/>
            <a:ext cx="7312343" cy="805048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362" y="277878"/>
            <a:ext cx="10765394" cy="11400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362" y="1600572"/>
            <a:ext cx="10968514" cy="453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34327" y="6554717"/>
            <a:ext cx="1523405" cy="3048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899" tIns="60949" rIns="121899" bIns="60949" numCol="1" anchor="t" anchorCtr="0" compatLnSpc="1"/>
          <a:lstStyle>
            <a:lvl1pPr eaLnBrk="1" hangingPunct="1">
              <a:defRPr sz="1300"/>
            </a:lvl1pPr>
          </a:lstStyle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3549" y="6554717"/>
            <a:ext cx="2843689" cy="3048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899" tIns="60949" rIns="121899" bIns="60949" numCol="1" anchor="t" anchorCtr="0" compatLnSpc="1"/>
          <a:lstStyle>
            <a:lvl1pPr algn="r" eaLnBrk="1" hangingPunct="1">
              <a:defRPr sz="1300">
                <a:ea typeface="宋体" panose="02010600030101010101" pitchFamily="2" charset="-122"/>
              </a:defRPr>
            </a:lvl1pPr>
          </a:lstStyle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0"/>
            <a:ext cx="304681" cy="228652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lIns="121899" tIns="60949" rIns="121899" bIns="60949" anchor="ctr"/>
          <a:lstStyle/>
          <a:p>
            <a:pPr algn="ctr" eaLnBrk="1" hangingPunct="1"/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09362" y="1448135"/>
            <a:ext cx="1076539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  <p:txBody>
          <a:bodyPr lIns="121899" tIns="60949" rIns="121899" bIns="60949"/>
          <a:lstStyle/>
          <a:p>
            <a:pPr>
              <a:defRPr/>
            </a:pPr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2286530"/>
            <a:ext cx="304681" cy="228652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lIns="121899" tIns="60949" rIns="121899" bIns="60949" anchor="ctr"/>
          <a:lstStyle/>
          <a:p>
            <a:pPr algn="ctr" eaLnBrk="1" hangingPunct="1"/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4573059"/>
            <a:ext cx="304681" cy="228652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none" lIns="121899" tIns="60949" rIns="121899" bIns="60949" anchor="ctr"/>
          <a:lstStyle/>
          <a:p>
            <a:pPr algn="ctr" eaLnBrk="1" hangingPunct="1"/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Garamond" pitchFamily="18" charset="0"/>
        </a:defRPr>
      </a:lvl5pPr>
      <a:lvl6pPr marL="609493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Garamond" pitchFamily="18" charset="0"/>
        </a:defRPr>
      </a:lvl6pPr>
      <a:lvl7pPr marL="1218987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Garamond" pitchFamily="18" charset="0"/>
        </a:defRPr>
      </a:lvl7pPr>
      <a:lvl8pPr marL="1828480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Garamond" pitchFamily="18" charset="0"/>
        </a:defRPr>
      </a:lvl8pPr>
      <a:lvl9pPr marL="2437973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Garamond" pitchFamily="18" charset="0"/>
        </a:defRPr>
      </a:lvl9pPr>
    </p:titleStyle>
    <p:bodyStyle>
      <a:lvl1pPr marL="457120" indent="-45712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</a:defRPr>
      </a:lvl2pPr>
      <a:lvl3pPr marL="1523733" indent="-30474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700">
          <a:solidFill>
            <a:schemeClr val="tx1"/>
          </a:solidFill>
          <a:latin typeface="+mn-lt"/>
        </a:defRPr>
      </a:lvl3pPr>
      <a:lvl4pPr marL="2133227" indent="-304747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742720" indent="-304747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3352213" indent="-304747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3961707" indent="-304747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4571200" indent="-304747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5180693" indent="-304747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218" y="274702"/>
            <a:ext cx="9142808" cy="1020999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216" y="1905441"/>
            <a:ext cx="9142809" cy="42681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4564" y="6402284"/>
            <a:ext cx="1243697" cy="276289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F748B-2838-48CB-8C0E-AF92DFFE2C53}" type="datetimeFigureOut">
              <a:rPr lang="zh-CN" altLang="en-US" smtClean="0"/>
              <a:pPr/>
              <a:t>2020-02-27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218" y="6402284"/>
            <a:ext cx="6323776" cy="276289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2175" y="6402284"/>
            <a:ext cx="1142853" cy="276289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58F4-731B-4D31-B709-F3FED446C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696" indent="-365696" algn="l" defTabSz="1218987" rtl="0" eaLnBrk="1" latinLnBrk="0" hangingPunct="1">
        <a:lnSpc>
          <a:spcPct val="90000"/>
        </a:lnSpc>
        <a:spcBef>
          <a:spcPts val="2400"/>
        </a:spcBef>
        <a:buSzPct val="100000"/>
        <a:buFont typeface="Arial" pitchFamily="34" charset="0"/>
        <a:buChar char="▪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67962" indent="-365696" algn="l" defTabSz="1218987" rtl="0" eaLnBrk="1" latinLnBrk="0" hangingPunct="1">
        <a:lnSpc>
          <a:spcPct val="90000"/>
        </a:lnSpc>
        <a:spcBef>
          <a:spcPts val="800"/>
        </a:spcBef>
        <a:buSzPct val="100000"/>
        <a:buFont typeface="Consolas" pitchFamily="49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708" indent="-304747" algn="l" defTabSz="1218987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7455" indent="-304747" algn="l" defTabSz="1218987" rtl="0" eaLnBrk="1" latinLnBrk="0" hangingPunct="1">
        <a:lnSpc>
          <a:spcPct val="90000"/>
        </a:lnSpc>
        <a:spcBef>
          <a:spcPts val="800"/>
        </a:spcBef>
        <a:buSzPct val="100000"/>
        <a:buFont typeface="Consolas" pitchFamily="49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682202" indent="-304747" algn="l" defTabSz="1218987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986948" indent="-304747" algn="l" defTabSz="1218987" rtl="0" eaLnBrk="1" latinLnBrk="0" hangingPunct="1">
        <a:lnSpc>
          <a:spcPct val="90000"/>
        </a:lnSpc>
        <a:spcBef>
          <a:spcPts val="800"/>
        </a:spcBef>
        <a:buSzPct val="100000"/>
        <a:buFont typeface="Consolas" pitchFamily="49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291695" indent="-304747" algn="l" defTabSz="1218987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596442" indent="-304747" algn="l" defTabSz="1218987" rtl="0" eaLnBrk="1" latinLnBrk="0" hangingPunct="1">
        <a:lnSpc>
          <a:spcPct val="90000"/>
        </a:lnSpc>
        <a:spcBef>
          <a:spcPts val="800"/>
        </a:spcBef>
        <a:buSzPct val="100000"/>
        <a:buFont typeface="Consolas" pitchFamily="49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188" indent="-304747" algn="l" defTabSz="1218987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gzeng@bjtu.edu.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discomput_zeng@126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oracle.com/technetwork/java/javaee/tech/index.html" TargetMode="External"/><Relationship Id="rId4" Type="http://schemas.openxmlformats.org/officeDocument/2006/relationships/hyperlink" Target="https://jakarta.e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-ee-glance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-ee-glance.html" TargetMode="External"/><Relationship Id="rId2" Type="http://schemas.openxmlformats.org/officeDocument/2006/relationships/hyperlink" Target="https://jakarta.e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pring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85107" y="1845618"/>
            <a:ext cx="9142809" cy="2667618"/>
          </a:xfrm>
        </p:spPr>
        <p:txBody>
          <a:bodyPr/>
          <a:lstStyle/>
          <a:p>
            <a:r>
              <a:rPr lang="en-US" altLang="zh-CN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Enterprise Java</a:t>
            </a:r>
            <a:br>
              <a:rPr lang="en-US" altLang="zh-CN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en-US" altLang="zh-CN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Introduction</a:t>
            </a:r>
            <a:endParaRPr lang="zh-CN" alt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BJTU 2020-</a:t>
            </a:r>
            <a:r>
              <a:rPr lang="en-US" altLang="zh-CN" sz="2000" dirty="0" smtClean="0"/>
              <a:t>spring semester</a:t>
            </a:r>
            <a:endParaRPr lang="zh-CN" alt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216" y="1905441"/>
            <a:ext cx="8603851" cy="4268188"/>
          </a:xfrm>
        </p:spPr>
        <p:txBody>
          <a:bodyPr>
            <a:normAutofit/>
          </a:bodyPr>
          <a:lstStyle/>
          <a:p>
            <a:r>
              <a:rPr lang="en-US" altLang="zh-CN" sz="3800" dirty="0" smtClean="0"/>
              <a:t>Email: </a:t>
            </a:r>
            <a:r>
              <a:rPr lang="en-US" altLang="zh-CN" sz="3800" dirty="0" smtClean="0">
                <a:hlinkClick r:id="rId3"/>
              </a:rPr>
              <a:t>lgzeng@bjtu.edu.cn</a:t>
            </a:r>
            <a:endParaRPr lang="en-US" altLang="zh-CN" sz="3800" dirty="0" smtClean="0"/>
          </a:p>
          <a:p>
            <a:r>
              <a:rPr lang="en-US" altLang="zh-CN" sz="3800" dirty="0" smtClean="0"/>
              <a:t>              </a:t>
            </a:r>
            <a:r>
              <a:rPr lang="en-US" altLang="zh-CN" sz="3800" dirty="0" smtClean="0">
                <a:hlinkClick r:id="rId4"/>
              </a:rPr>
              <a:t>discomput_zeng@126.com</a:t>
            </a:r>
            <a:endParaRPr lang="en-US" altLang="zh-CN" sz="3800" dirty="0" smtClean="0"/>
          </a:p>
          <a:p>
            <a:endParaRPr lang="en-US" altLang="zh-CN" sz="3300" dirty="0" smtClean="0"/>
          </a:p>
          <a:p>
            <a:endParaRPr lang="zh-CN" altLang="en-US" sz="3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Learning </a:t>
            </a:r>
            <a:r>
              <a:rPr lang="en-US" altLang="zh-CN" b="1" dirty="0" smtClean="0"/>
              <a:t>enterprise application development </a:t>
            </a:r>
            <a:r>
              <a:rPr lang="en-US" altLang="zh-CN" dirty="0" smtClean="0"/>
              <a:t>with Java</a:t>
            </a:r>
          </a:p>
          <a:p>
            <a:pPr lvl="1"/>
            <a:r>
              <a:rPr lang="en-US" altLang="zh-CN" dirty="0" smtClean="0"/>
              <a:t>Programming APIs and Frameworks</a:t>
            </a:r>
          </a:p>
          <a:p>
            <a:pPr lvl="1"/>
            <a:r>
              <a:rPr lang="en-US" altLang="zh-CN" dirty="0" smtClean="0"/>
              <a:t>Programming models and design patterns</a:t>
            </a:r>
          </a:p>
          <a:p>
            <a:pPr lvl="1"/>
            <a:r>
              <a:rPr lang="en-US" altLang="zh-CN" dirty="0" smtClean="0"/>
              <a:t>Distributed computing models and architecture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Enterprise Java Overview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 of JavaEE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216" y="1701602"/>
            <a:ext cx="9539955" cy="475252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In the first version of Java, Java enterprise extensions were simply a part of the core JDK.</a:t>
            </a:r>
          </a:p>
          <a:p>
            <a:r>
              <a:rPr lang="en-US" altLang="zh-CN" dirty="0" smtClean="0"/>
              <a:t>Then, as part of Java 2 in 1999, these extensions were broken out of the standard binaries, and </a:t>
            </a:r>
            <a:r>
              <a:rPr lang="en-US" altLang="zh-CN" i="1" dirty="0" smtClean="0"/>
              <a:t>J2EE</a:t>
            </a:r>
            <a:r>
              <a:rPr lang="en-US" altLang="zh-CN" dirty="0" smtClean="0"/>
              <a:t>, or </a:t>
            </a:r>
            <a:r>
              <a:rPr lang="en-US" altLang="zh-CN" u="sng" dirty="0" smtClean="0"/>
              <a:t>Java 2 Platform Enterprise Edition</a:t>
            </a:r>
            <a:r>
              <a:rPr lang="en-US" altLang="zh-CN" dirty="0" smtClean="0"/>
              <a:t>, was born. It would keep that name until 2006.</a:t>
            </a:r>
          </a:p>
          <a:p>
            <a:r>
              <a:rPr lang="en-US" altLang="zh-CN" dirty="0" smtClean="0"/>
              <a:t>For Java 5 in 2006, J2EE was renamed to Java EE or Java Platform Enterprise Edition. </a:t>
            </a:r>
          </a:p>
          <a:p>
            <a:r>
              <a:rPr lang="en-US" altLang="zh-CN" b="1" dirty="0" smtClean="0"/>
              <a:t>In September 2017, Oracle decided to give away the rights for Java EE to the Eclipse Foundation (the language is still owned by Oracle), JavaEE is now the Jarkata EE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 of JavaEE</a:t>
            </a:r>
            <a:endParaRPr lang="zh-CN" altLang="en-US" dirty="0"/>
          </a:p>
        </p:txBody>
      </p:sp>
      <p:pic>
        <p:nvPicPr>
          <p:cNvPr id="29698" name="Picture 2" descr="https://www.baeldung.com/wp-content/uploads/2018/12/java_evolution-1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7116" y="1845618"/>
            <a:ext cx="4896544" cy="4608512"/>
          </a:xfrm>
          <a:prstGeom prst="rect">
            <a:avLst/>
          </a:prstGeom>
          <a:noFill/>
        </p:spPr>
      </p:pic>
      <p:sp>
        <p:nvSpPr>
          <p:cNvPr id="5" name="文本占位符 5"/>
          <p:cNvSpPr txBox="1">
            <a:spLocks/>
          </p:cNvSpPr>
          <p:nvPr/>
        </p:nvSpPr>
        <p:spPr>
          <a:xfrm>
            <a:off x="6525667" y="3717826"/>
            <a:ext cx="4176464" cy="2743835"/>
          </a:xfrm>
          <a:prstGeom prst="rect">
            <a:avLst/>
          </a:prstGeom>
        </p:spPr>
        <p:txBody>
          <a:bodyPr/>
          <a:lstStyle/>
          <a:p>
            <a:pPr marL="365696" marR="0" lvl="0" indent="-365696" algn="l" defTabSz="1218987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https://jakarta.ee/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696" marR="0" lvl="0" indent="-365696" algn="l" defTabSz="1218987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https://www.oracle.com/technetwork/java/javaee/tech/index.html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696" marR="0" lvl="0" indent="-365696" algn="l" defTabSz="1218987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EE Specifications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https://www.oracle.com/java/technologies/java-ee-glance.html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218" y="274702"/>
            <a:ext cx="9142808" cy="1066860"/>
          </a:xfrm>
        </p:spPr>
        <p:txBody>
          <a:bodyPr/>
          <a:lstStyle/>
          <a:p>
            <a:r>
              <a:rPr lang="en-US" altLang="zh-CN" dirty="0" smtClean="0"/>
              <a:t>Spring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9123" y="2565698"/>
            <a:ext cx="9142809" cy="389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Inversion of control container (dependency injection)</a:t>
            </a:r>
          </a:p>
          <a:p>
            <a:r>
              <a:rPr lang="en-US" altLang="zh-CN" dirty="0" smtClean="0"/>
              <a:t>Aspect-oriented programming framework</a:t>
            </a:r>
          </a:p>
          <a:p>
            <a:r>
              <a:rPr lang="en-US" altLang="zh-CN" dirty="0" smtClean="0"/>
              <a:t>Data access framework</a:t>
            </a:r>
          </a:p>
          <a:p>
            <a:r>
              <a:rPr lang="en-US" altLang="zh-CN" dirty="0" smtClean="0"/>
              <a:t>Transaction management</a:t>
            </a:r>
          </a:p>
          <a:p>
            <a:r>
              <a:rPr lang="en-US" altLang="zh-CN" dirty="0" smtClean="0"/>
              <a:t>Model–view–controller framework</a:t>
            </a:r>
          </a:p>
          <a:p>
            <a:r>
              <a:rPr lang="en-US" altLang="zh-CN" dirty="0" smtClean="0"/>
              <a:t>Remote access framework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5107" y="1557586"/>
            <a:ext cx="9937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 application framework and inversion of control container for the Java platform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Spring Framework</a:t>
            </a:r>
            <a:br>
              <a:rPr lang="en-US" altLang="zh-CN" dirty="0" smtClean="0"/>
            </a:br>
            <a:r>
              <a:rPr lang="en-US" altLang="zh-CN" sz="2000" dirty="0" smtClean="0"/>
              <a:t>An application framework and inversion of control container for the Java platform. </a:t>
            </a:r>
            <a:endParaRPr lang="zh-CN" altLang="en-US" sz="2000" dirty="0"/>
          </a:p>
        </p:txBody>
      </p:sp>
      <p:sp>
        <p:nvSpPr>
          <p:cNvPr id="2052" name="AutoShape 4" descr="https://spring.io/img/homepage/diagram-boot-reacto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4" name="AutoShape 6" descr="https://spring.io/img/homepage/diagram-boot-reacto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9163" y="1701602"/>
            <a:ext cx="756084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216" y="1905440"/>
            <a:ext cx="9142809" cy="476471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Spring 5 runs on Java 8, so spring code can leverage lambda expressions to improve code readability.</a:t>
            </a:r>
          </a:p>
          <a:p>
            <a:r>
              <a:rPr lang="en-US" altLang="zh-CN" dirty="0" smtClean="0"/>
              <a:t>Spring 5 also supports java 9, so we can create our applications on module based architecture too.</a:t>
            </a:r>
          </a:p>
          <a:p>
            <a:r>
              <a:rPr lang="en-US" altLang="zh-CN" dirty="0" smtClean="0"/>
              <a:t>Spring 5 supports </a:t>
            </a:r>
            <a:r>
              <a:rPr lang="en-US" altLang="zh-CN" b="1" dirty="0" smtClean="0"/>
              <a:t>Java EE 7</a:t>
            </a:r>
            <a:r>
              <a:rPr lang="en-US" altLang="zh-CN" dirty="0" smtClean="0"/>
              <a:t> and also compatible with </a:t>
            </a:r>
            <a:r>
              <a:rPr lang="en-US" altLang="zh-CN" b="1" dirty="0" smtClean="0"/>
              <a:t>Java EE 8</a:t>
            </a:r>
            <a:r>
              <a:rPr lang="en-US" altLang="zh-CN" dirty="0" smtClean="0"/>
              <a:t>. So we can use </a:t>
            </a:r>
            <a:r>
              <a:rPr lang="en-US" altLang="zh-CN" b="1" dirty="0" smtClean="0"/>
              <a:t>Servlet 4.0, Bean Validation 2.0, JPA 2.2</a:t>
            </a:r>
            <a:r>
              <a:rPr lang="en-US" altLang="zh-CN" dirty="0" smtClean="0"/>
              <a:t> in our applications.</a:t>
            </a:r>
          </a:p>
          <a:p>
            <a:r>
              <a:rPr lang="en-US" altLang="zh-CN" dirty="0" smtClean="0"/>
              <a:t>Spring 5 applications preferred server versions are Tomcat 8.5+, Jetty 9.4+ and WildFly 10+.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Spring WebFlux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216" y="1701602"/>
            <a:ext cx="9142809" cy="4472027"/>
          </a:xfrm>
        </p:spPr>
        <p:txBody>
          <a:bodyPr/>
          <a:lstStyle/>
          <a:p>
            <a:r>
              <a:rPr lang="en-US" altLang="zh-CN" dirty="0" smtClean="0"/>
              <a:t>Spring WebFlux is the new module, it’s an alternative to spring-webmvcmodule and built on reactive framework. </a:t>
            </a:r>
          </a:p>
          <a:p>
            <a:r>
              <a:rPr lang="en-US" altLang="zh-CN" dirty="0" smtClean="0"/>
              <a:t>This module is used to create fully asynchronous and non-blocking application built on event-loop execution model.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  1, The core spring framework for web development  </a:t>
            </a:r>
          </a:p>
          <a:p>
            <a:r>
              <a:rPr lang="en-US" altLang="zh-CN" dirty="0" smtClean="0"/>
              <a:t>Part  2, Web Services and service integration</a:t>
            </a:r>
          </a:p>
          <a:p>
            <a:r>
              <a:rPr lang="en-US" altLang="zh-CN" dirty="0" smtClean="0"/>
              <a:t>Part  3,  Reactive spring framework</a:t>
            </a:r>
          </a:p>
          <a:p>
            <a:r>
              <a:rPr lang="en-US" altLang="zh-CN" dirty="0" smtClean="0"/>
              <a:t>Part  4,   Microservices and cloud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Boot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216" y="1629594"/>
            <a:ext cx="9395939" cy="49685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-Get started in seconds using Spring Initializr</a:t>
            </a:r>
          </a:p>
          <a:p>
            <a:r>
              <a:rPr lang="en-US" altLang="zh-CN" dirty="0" smtClean="0"/>
              <a:t>-Build anything: REST API, WebSocket, web, streaming, tasks, and more</a:t>
            </a:r>
          </a:p>
          <a:p>
            <a:r>
              <a:rPr lang="en-US" altLang="zh-CN" dirty="0" smtClean="0"/>
              <a:t>-Simplified security</a:t>
            </a:r>
          </a:p>
          <a:p>
            <a:r>
              <a:rPr lang="en-US" altLang="zh-CN" dirty="0" smtClean="0"/>
              <a:t>-Rich support for SQL and NoSQL</a:t>
            </a:r>
          </a:p>
          <a:p>
            <a:r>
              <a:rPr lang="en-US" altLang="zh-CN" dirty="0" smtClean="0"/>
              <a:t>-Embedded runtime support: Tomcat, Jetty, and Undertow</a:t>
            </a:r>
          </a:p>
          <a:p>
            <a:r>
              <a:rPr lang="en-US" altLang="zh-CN" dirty="0" smtClean="0"/>
              <a:t>-Developer productivity tools such as LiveReload and Auto Restart</a:t>
            </a:r>
          </a:p>
          <a:p>
            <a:r>
              <a:rPr lang="en-US" altLang="zh-CN" dirty="0" smtClean="0"/>
              <a:t>-Curated dependencies that just work</a:t>
            </a:r>
          </a:p>
          <a:p>
            <a:r>
              <a:rPr lang="en-US" altLang="zh-CN" dirty="0" smtClean="0"/>
              <a:t>-Production-ready features such as tracing, metrics, and health status</a:t>
            </a:r>
          </a:p>
          <a:p>
            <a:r>
              <a:rPr lang="en-US" altLang="zh-CN" dirty="0" smtClean="0"/>
              <a:t>-Works in your favorite IDE: Spring Tool Suite, IntelliJ IDEA, and NetBeans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Cloud</a:t>
            </a:r>
            <a:endParaRPr lang="zh-CN" alt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852" y="1701602"/>
            <a:ext cx="997964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 Driven Architecture</a:t>
            </a:r>
            <a:endParaRPr lang="zh-CN" altLang="en-US" dirty="0"/>
          </a:p>
        </p:txBody>
      </p:sp>
      <p:pic>
        <p:nvPicPr>
          <p:cNvPr id="1026" name="Picture 2" descr="Message-based event-driven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5227" y="1629594"/>
            <a:ext cx="6781800" cy="50863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FaaS</a:t>
            </a:r>
            <a:endParaRPr lang="zh-CN" altLang="en-US" dirty="0"/>
          </a:p>
        </p:txBody>
      </p:sp>
      <p:pic>
        <p:nvPicPr>
          <p:cNvPr id="55298" name="Picture 2" descr="Timeline of moving to Fa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091" y="1773610"/>
            <a:ext cx="9310367" cy="46805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from Spring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Serverless /FaaS</a:t>
            </a:r>
          </a:p>
          <a:p>
            <a:r>
              <a:rPr lang="en-US" altLang="zh-CN" dirty="0" smtClean="0"/>
              <a:t>Event Driven</a:t>
            </a:r>
          </a:p>
          <a:p>
            <a:r>
              <a:rPr lang="en-US" altLang="zh-CN" dirty="0" smtClean="0"/>
              <a:t>Batch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https://jakarta.ee/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https://www.oracle.com/java/technologies/java-ee-glance.html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https://spring.io/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Lecture</a:t>
            </a:r>
            <a:r>
              <a:rPr lang="zh-CN" altLang="en-US" dirty="0" smtClean="0"/>
              <a:t> outline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(tentative)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85107" y="1557586"/>
          <a:ext cx="9649072" cy="5417326"/>
        </p:xfrm>
        <a:graphic>
          <a:graphicData uri="http://schemas.openxmlformats.org/drawingml/2006/table">
            <a:tbl>
              <a:tblPr/>
              <a:tblGrid>
                <a:gridCol w="2839386"/>
                <a:gridCol w="6809686"/>
              </a:tblGrid>
              <a:tr h="612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Week 1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Course Introduction</a:t>
                      </a:r>
                      <a:b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</a:b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Java Servlet Container 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2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Core Spring Framework Overview</a:t>
                      </a:r>
                      <a:b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</a:b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Spring MVC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3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Spring MVC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4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Spring JPA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5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Spring Security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6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Configuration of Spring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7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Web Services and Restful</a:t>
                      </a:r>
                      <a:b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</a:b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Soap and Jax-WS 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8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Restful Implementation with Spring &amp; Jax-Rs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Lecture</a:t>
            </a:r>
            <a:r>
              <a:rPr lang="zh-CN" altLang="en-US" dirty="0" smtClean="0"/>
              <a:t> outline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(tentative)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57115" y="1629594"/>
          <a:ext cx="9577064" cy="5229992"/>
        </p:xfrm>
        <a:graphic>
          <a:graphicData uri="http://schemas.openxmlformats.org/drawingml/2006/table">
            <a:tbl>
              <a:tblPr/>
              <a:tblGrid>
                <a:gridCol w="2818195"/>
                <a:gridCol w="6758869"/>
              </a:tblGrid>
              <a:tr h="653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Week 9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Asynchronous Messaging, Kafka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3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10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Service Integration architecture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3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11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Spring WebFlux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3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12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Reactive Restful with Spring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3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13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Persisting data reactively with Spring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3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14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Microservices with Spring boot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3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15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Service Registry with Netflix Eureka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3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Week 16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open... tbd...</a:t>
                      </a:r>
                    </a:p>
                  </a:txBody>
                  <a:tcPr marL="54141" marR="54141" marT="27071" marB="270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Teaching Methods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2080" indent="-272080">
              <a:buBlip>
                <a:blip r:embed="rId2"/>
              </a:buBlip>
            </a:pPr>
            <a:r>
              <a:rPr lang="en-US" i="1" dirty="0"/>
              <a:t>Duration: </a:t>
            </a:r>
            <a:r>
              <a:rPr lang="en-US" i="1" dirty="0" smtClean="0"/>
              <a:t>16 </a:t>
            </a:r>
            <a:r>
              <a:rPr lang="en-US" i="1" dirty="0"/>
              <a:t>weeks, </a:t>
            </a:r>
            <a:r>
              <a:rPr lang="zh-CN" altLang="en-US" i="1" dirty="0">
                <a:ea typeface="宋体" panose="02010600030101010101" pitchFamily="2" charset="-122"/>
              </a:rPr>
              <a:t>32</a:t>
            </a:r>
            <a:r>
              <a:rPr lang="en-US" i="1" dirty="0"/>
              <a:t>hours in total</a:t>
            </a:r>
            <a:endParaRPr lang="zh-CN" altLang="en-US" i="1" dirty="0"/>
          </a:p>
          <a:p>
            <a:pPr marL="272080" indent="-272080">
              <a:buBlip>
                <a:blip r:embed="rId2"/>
              </a:buBlip>
            </a:pPr>
            <a:r>
              <a:rPr lang="en-US" i="1" dirty="0"/>
              <a:t>Lectures plus </a:t>
            </a:r>
            <a:r>
              <a:rPr lang="en-US" i="1" dirty="0" smtClean="0"/>
              <a:t>Hands-on Tutorials (</a:t>
            </a:r>
            <a:r>
              <a:rPr lang="en-US" altLang="zh-CN" i="1" dirty="0" smtClean="0">
                <a:ea typeface="宋体" panose="02010600030101010101" pitchFamily="2" charset="-122"/>
              </a:rPr>
              <a:t>During every week’s lecture)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0519-ABC3-4F73-AAFE-B59B2F4275B9}" type="slidenum">
              <a:rPr lang="zh-CN" altLang="en-US"/>
              <a:pPr/>
              <a:t>5</a:t>
            </a:fld>
            <a:endParaRPr lang="zh-CN" altLang="en-US"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6"/>
          <p:cNvSpPr>
            <a:spLocks noChangeArrowheads="1"/>
          </p:cNvSpPr>
          <p:nvPr/>
        </p:nvSpPr>
        <p:spPr bwMode="auto">
          <a:xfrm>
            <a:off x="7724932" y="6454682"/>
            <a:ext cx="4128003" cy="325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32" tIns="54416" rIns="108832" bIns="54416">
            <a:spAutoFit/>
          </a:bodyPr>
          <a:lstStyle/>
          <a:p>
            <a:r>
              <a:rPr lang="zh-CN" altLang="zh-CN" sz="1400" dirty="0">
                <a:solidFill>
                  <a:srgbClr val="1D528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Distributed Computing - Introduction</a:t>
            </a:r>
          </a:p>
        </p:txBody>
      </p:sp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Grading</a:t>
            </a: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Grading will be based on the following weighting scheme.</a:t>
            </a:r>
            <a:endParaRPr lang="zh-CN" altLang="en-US" dirty="0"/>
          </a:p>
          <a:p>
            <a:pPr algn="l"/>
            <a:endParaRPr lang="zh-CN" altLang="en-US" dirty="0"/>
          </a:p>
          <a:p>
            <a:pPr lvl="2" algn="l"/>
            <a:r>
              <a:rPr lang="en-US" altLang="zh-CN" sz="3300" dirty="0" smtClean="0">
                <a:ea typeface="宋体" panose="02010600030101010101" pitchFamily="2" charset="-122"/>
              </a:rPr>
              <a:t>10</a:t>
            </a:r>
            <a:r>
              <a:rPr lang="en-US" sz="3300" dirty="0" smtClean="0"/>
              <a:t>0</a:t>
            </a:r>
            <a:r>
              <a:rPr lang="en-US" sz="3300" dirty="0"/>
              <a:t>%: Programming </a:t>
            </a:r>
            <a:r>
              <a:rPr lang="en-US" sz="3300" dirty="0" smtClean="0"/>
              <a:t>assignments</a:t>
            </a:r>
            <a:endParaRPr lang="zh-CN" altLang="en-US" sz="33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Assign1</a:t>
            </a:r>
            <a:r>
              <a:rPr lang="en-US" altLang="zh-CN" dirty="0"/>
              <a:t>: </a:t>
            </a:r>
            <a:r>
              <a:rPr lang="en-US" altLang="zh-CN" dirty="0" smtClean="0"/>
              <a:t>Spring MVC</a:t>
            </a:r>
            <a:endParaRPr lang="en-US" altLang="zh-CN" dirty="0"/>
          </a:p>
          <a:p>
            <a:r>
              <a:rPr lang="en-US" altLang="zh-CN" dirty="0" smtClean="0"/>
              <a:t>Assign2</a:t>
            </a:r>
            <a:r>
              <a:rPr lang="en-US" altLang="zh-CN" dirty="0"/>
              <a:t>: </a:t>
            </a:r>
            <a:r>
              <a:rPr lang="en-US" altLang="zh-CN" dirty="0" smtClean="0"/>
              <a:t>Restful Service </a:t>
            </a:r>
            <a:endParaRPr lang="en-US" altLang="zh-CN" dirty="0"/>
          </a:p>
          <a:p>
            <a:r>
              <a:rPr lang="en-US" altLang="zh-CN" dirty="0" smtClean="0"/>
              <a:t>Assign3</a:t>
            </a:r>
            <a:r>
              <a:rPr lang="en-US" altLang="zh-CN" dirty="0"/>
              <a:t>: </a:t>
            </a:r>
            <a:r>
              <a:rPr lang="en-US" altLang="zh-CN" dirty="0" smtClean="0"/>
              <a:t>Messaging with Kafka</a:t>
            </a:r>
            <a:endParaRPr lang="en-US" altLang="zh-CN" dirty="0"/>
          </a:p>
          <a:p>
            <a:r>
              <a:rPr lang="en-US" altLang="zh-CN" dirty="0" smtClean="0"/>
              <a:t>Assign4</a:t>
            </a:r>
            <a:r>
              <a:rPr lang="en-US" altLang="zh-CN" dirty="0"/>
              <a:t>: </a:t>
            </a:r>
            <a:r>
              <a:rPr lang="en-US" altLang="zh-CN" dirty="0" smtClean="0"/>
              <a:t>Reactive in Spring</a:t>
            </a:r>
            <a:endParaRPr lang="en-US" altLang="zh-CN" dirty="0"/>
          </a:p>
          <a:p>
            <a:r>
              <a:rPr lang="en-US" altLang="zh-CN" dirty="0" smtClean="0"/>
              <a:t>Assign5</a:t>
            </a:r>
            <a:r>
              <a:rPr lang="en-US" altLang="zh-CN" dirty="0"/>
              <a:t>: </a:t>
            </a:r>
            <a:r>
              <a:rPr lang="en-US" altLang="zh-CN" dirty="0" smtClean="0"/>
              <a:t>Service Registration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6B5E-1C9E-40FD-9231-EF767870F8B2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group is made up of at most 3 students.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design and implement  server side app with multiple features</a:t>
            </a:r>
          </a:p>
          <a:p>
            <a:pPr lvl="1"/>
            <a:r>
              <a:rPr lang="en-US" dirty="0" smtClean="0"/>
              <a:t>Brief document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6B5E-1C9E-40FD-9231-EF767870F8B2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Textbook</a:t>
            </a:r>
            <a:r>
              <a:rPr lang="en-US" altLang="zh-CN" dirty="0" smtClean="0"/>
              <a:t> &amp; Resources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2080" indent="-272080">
              <a:buBlip>
                <a:blip r:embed="rId2"/>
              </a:buBlip>
            </a:pPr>
            <a:r>
              <a:rPr lang="en-US" altLang="zh-CN" sz="2400" dirty="0" smtClean="0"/>
              <a:t>https://spring.io/docs</a:t>
            </a:r>
          </a:p>
          <a:p>
            <a:pPr marL="272080" indent="-272080">
              <a:buBlip>
                <a:blip r:embed="rId2"/>
              </a:buBlip>
            </a:pPr>
            <a:r>
              <a:rPr lang="en-US" altLang="zh-CN" sz="2400" dirty="0" smtClean="0"/>
              <a:t>Any book  on Spring 5</a:t>
            </a:r>
          </a:p>
          <a:p>
            <a:pPr marL="272080" indent="-272080">
              <a:buBlip>
                <a:blip r:embed="rId2"/>
              </a:buBlip>
            </a:pPr>
            <a:r>
              <a:rPr lang="en-US" altLang="zh-CN" sz="2400" dirty="0" smtClean="0"/>
              <a:t>Internet tutorials on  Spring 5</a:t>
            </a:r>
          </a:p>
          <a:p>
            <a:pPr marL="272080" indent="-272080">
              <a:buBlip>
                <a:blip r:embed="rId2"/>
              </a:buBlip>
            </a:pPr>
            <a:endParaRPr lang="en-US" altLang="zh-CN" sz="2400" dirty="0" smtClean="0"/>
          </a:p>
          <a:p>
            <a:pPr marL="272080" indent="-272080">
              <a:buNone/>
            </a:pPr>
            <a:endParaRPr lang="en-US" sz="2400" dirty="0" smtClean="0"/>
          </a:p>
          <a:p>
            <a:pPr marL="272080" indent="-272080">
              <a:buBlip>
                <a:blip r:embed="rId2"/>
              </a:buBlip>
            </a:pPr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droid theme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ordboard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 theme</Template>
  <TotalTime>1931</TotalTime>
  <Words>532</Words>
  <Application>Microsoft Office PowerPoint</Application>
  <PresentationFormat>自定义</PresentationFormat>
  <Paragraphs>137</Paragraphs>
  <Slides>25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android theme</vt:lpstr>
      <vt:lpstr>chordboard</vt:lpstr>
      <vt:lpstr>Enterprise Java Introduction</vt:lpstr>
      <vt:lpstr>Course Plan</vt:lpstr>
      <vt:lpstr>Lecture outline(tentative)</vt:lpstr>
      <vt:lpstr>Lecture outline(tentative)</vt:lpstr>
      <vt:lpstr>Teaching Methods</vt:lpstr>
      <vt:lpstr>Grading</vt:lpstr>
      <vt:lpstr>Assignments</vt:lpstr>
      <vt:lpstr>Project</vt:lpstr>
      <vt:lpstr>Textbook &amp; Resources</vt:lpstr>
      <vt:lpstr>Contact</vt:lpstr>
      <vt:lpstr>Objective</vt:lpstr>
      <vt:lpstr>Enterprise Java Overview</vt:lpstr>
      <vt:lpstr>History of JavaEE</vt:lpstr>
      <vt:lpstr>History of JavaEE</vt:lpstr>
      <vt:lpstr>Java EE Specifications</vt:lpstr>
      <vt:lpstr>Spring Framework</vt:lpstr>
      <vt:lpstr>Spring Framework An application framework and inversion of control container for the Java platform. </vt:lpstr>
      <vt:lpstr>Spring 5</vt:lpstr>
      <vt:lpstr>Spring WebFlux</vt:lpstr>
      <vt:lpstr>Spring Boot</vt:lpstr>
      <vt:lpstr>Spring Cloud</vt:lpstr>
      <vt:lpstr>Event Driven Architecture</vt:lpstr>
      <vt:lpstr>FaaS</vt:lpstr>
      <vt:lpstr>More from Spring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80</cp:revision>
  <dcterms:created xsi:type="dcterms:W3CDTF">2019-02-21T15:07:46Z</dcterms:created>
  <dcterms:modified xsi:type="dcterms:W3CDTF">2020-02-26T23:57:31Z</dcterms:modified>
</cp:coreProperties>
</file>