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93" r:id="rId3"/>
    <p:sldId id="294" r:id="rId4"/>
    <p:sldId id="282" r:id="rId5"/>
    <p:sldId id="279" r:id="rId6"/>
    <p:sldId id="262" r:id="rId7"/>
    <p:sldId id="263" r:id="rId8"/>
    <p:sldId id="267" r:id="rId9"/>
    <p:sldId id="307" r:id="rId10"/>
    <p:sldId id="287" r:id="rId11"/>
    <p:sldId id="288" r:id="rId12"/>
    <p:sldId id="266" r:id="rId13"/>
    <p:sldId id="285" r:id="rId14"/>
    <p:sldId id="304" r:id="rId15"/>
    <p:sldId id="270" r:id="rId16"/>
    <p:sldId id="271" r:id="rId17"/>
    <p:sldId id="305" r:id="rId18"/>
    <p:sldId id="272" r:id="rId19"/>
    <p:sldId id="308" r:id="rId20"/>
    <p:sldId id="269" r:id="rId21"/>
    <p:sldId id="289" r:id="rId22"/>
    <p:sldId id="297" r:id="rId23"/>
    <p:sldId id="296" r:id="rId24"/>
    <p:sldId id="298" r:id="rId25"/>
    <p:sldId id="299" r:id="rId26"/>
    <p:sldId id="300" r:id="rId27"/>
    <p:sldId id="292" r:id="rId28"/>
    <p:sldId id="302" r:id="rId29"/>
    <p:sldId id="303" r:id="rId30"/>
    <p:sldId id="278" r:id="rId31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Jose Suarez" initials="CJS" lastIdx="1" clrIdx="0">
    <p:extLst>
      <p:ext uri="{19B8F6BF-5375-455C-9EA6-DF929625EA0E}">
        <p15:presenceInfo xmlns:p15="http://schemas.microsoft.com/office/powerpoint/2012/main" userId="Carlos Jose Sua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4" autoAdjust="0"/>
    <p:restoredTop sz="9466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4-23T19:1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431 977,'34'0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BBC8BD6-A8C6-4A0B-A0FE-EE378F36B0E4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F81E79-827A-46C1-9F5F-C902C10E849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21" Type="http://schemas.openxmlformats.org/officeDocument/2006/relationships/image" Target="../media/image37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41.wmf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45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44.wmf"/><Relationship Id="rId8" Type="http://schemas.openxmlformats.org/officeDocument/2006/relationships/oleObject" Target="../embeddings/oleObject20.bin"/><Relationship Id="rId3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wmf"/><Relationship Id="rId7" Type="http://schemas.openxmlformats.org/officeDocument/2006/relationships/image" Target="../media/image4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52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5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22.wmf"/><Relationship Id="rId4" Type="http://schemas.openxmlformats.org/officeDocument/2006/relationships/image" Target="../media/image53.png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png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image" Target="../media/image63.png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4.wmf"/><Relationship Id="rId7" Type="http://schemas.openxmlformats.org/officeDocument/2006/relationships/image" Target="../media/image68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5" Type="http://schemas.openxmlformats.org/officeDocument/2006/relationships/image" Target="../media/image11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642851" cy="2816990"/>
          </a:xfrm>
        </p:spPr>
        <p:txBody>
          <a:bodyPr/>
          <a:lstStyle/>
          <a:p>
            <a:pPr marL="0" indent="0" algn="r">
              <a:spcAft>
                <a:spcPts val="300"/>
              </a:spcAft>
              <a:buNone/>
            </a:pPr>
            <a:r>
              <a:rPr lang="es-ES" dirty="0">
                <a:solidFill>
                  <a:srgbClr val="FF0000"/>
                </a:solidFill>
              </a:rPr>
              <a:t>LEY DE GAUSS</a:t>
            </a:r>
            <a:br>
              <a:rPr lang="es-ES" b="0" dirty="0">
                <a:solidFill>
                  <a:srgbClr val="FF0000"/>
                </a:solidFill>
              </a:rPr>
            </a:br>
            <a:br>
              <a:rPr lang="es-ES" sz="1200" b="0" dirty="0">
                <a:solidFill>
                  <a:srgbClr val="FF0000"/>
                </a:solidFill>
              </a:rPr>
            </a:br>
            <a:r>
              <a:rPr lang="es-ES" sz="1600" i="1" dirty="0">
                <a:solidFill>
                  <a:srgbClr val="FF0000"/>
                </a:solidFill>
                <a:latin typeface="Trebuchet MS" pitchFamily="34" charset="0"/>
              </a:rPr>
              <a:t>Susana N. Roldán   -  Carlos  J. Suárez</a:t>
            </a:r>
            <a:br>
              <a:rPr lang="es-ES" sz="1200" i="1" dirty="0">
                <a:solidFill>
                  <a:srgbClr val="FF0000"/>
                </a:solidFill>
                <a:latin typeface="Trebuchet MS" pitchFamily="34" charset="0"/>
              </a:rPr>
            </a:br>
            <a:r>
              <a:rPr lang="es-ES" sz="1200" i="1" dirty="0">
                <a:solidFill>
                  <a:srgbClr val="FF0000"/>
                </a:solidFill>
                <a:latin typeface="Trebuchet MS" pitchFamily="34" charset="0"/>
              </a:rPr>
              <a:t>UDB FÍSICA  -  UTN - FRSF</a:t>
            </a:r>
            <a:br>
              <a:rPr lang="es-ES" sz="1200" i="1" dirty="0">
                <a:solidFill>
                  <a:srgbClr val="FF0000"/>
                </a:solidFill>
                <a:latin typeface="Trebuchet MS" pitchFamily="34" charset="0"/>
              </a:rPr>
            </a:br>
            <a:endParaRPr lang="es-ES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24" y="90171"/>
            <a:ext cx="8493135" cy="54229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altLang="en-US" sz="2000" cap="all" dirty="0">
                <a:solidFill>
                  <a:srgbClr val="FF0000"/>
                </a:solidFill>
              </a:rPr>
              <a:t>Gauss para una carga puntual </a:t>
            </a:r>
          </a:p>
        </p:txBody>
      </p:sp>
      <p:graphicFrame>
        <p:nvGraphicFramePr>
          <p:cNvPr id="16" name="Content Placeholder 15">
            <a:hlinkClick r:id="" action="ppaction://ole?verb=0"/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27878909"/>
              </p:ext>
            </p:extLst>
          </p:nvPr>
        </p:nvGraphicFramePr>
        <p:xfrm>
          <a:off x="3035952" y="1233805"/>
          <a:ext cx="411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00" imgH="203200" progId="Equation.KSEE3">
                  <p:embed/>
                </p:oleObj>
              </mc:Choice>
              <mc:Fallback>
                <p:oleObj r:id="rId2" imgW="152400" imgH="203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5952" y="1233805"/>
                        <a:ext cx="411162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47357568"/>
              </p:ext>
            </p:extLst>
          </p:nvPr>
        </p:nvGraphicFramePr>
        <p:xfrm>
          <a:off x="4185863" y="5319812"/>
          <a:ext cx="4230089" cy="82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09800" imgH="431800" progId="Equation.KSEE3">
                  <p:embed/>
                </p:oleObj>
              </mc:Choice>
              <mc:Fallback>
                <p:oleObj r:id="rId4" imgW="2209800" imgH="431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863" y="5319812"/>
                        <a:ext cx="4230089" cy="826569"/>
                      </a:xfrm>
                      <a:prstGeom prst="rect">
                        <a:avLst/>
                      </a:prstGeom>
                      <a:gradFill>
                        <a:gsLst>
                          <a:gs pos="95000">
                            <a:srgbClr val="FECF40"/>
                          </a:gs>
                          <a:gs pos="21000">
                            <a:schemeClr val="bg1"/>
                          </a:gs>
                        </a:gsLst>
                        <a:path path="rect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656568" y="2072958"/>
            <a:ext cx="2304415" cy="2160270"/>
          </a:xfrm>
          <a:prstGeom prst="ellipse">
            <a:avLst/>
          </a:prstGeom>
          <a:gradFill>
            <a:gsLst>
              <a:gs pos="3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3" name="Freeform 22"/>
          <p:cNvSpPr/>
          <p:nvPr/>
        </p:nvSpPr>
        <p:spPr>
          <a:xfrm rot="21240000">
            <a:off x="2025945" y="2276591"/>
            <a:ext cx="644525" cy="500380"/>
          </a:xfrm>
          <a:custGeom>
            <a:avLst/>
            <a:gdLst>
              <a:gd name="connsiteX0" fmla="*/ 42 w 1082"/>
              <a:gd name="connsiteY0" fmla="*/ 461 h 909"/>
              <a:gd name="connsiteX1" fmla="*/ 251 w 1082"/>
              <a:gd name="connsiteY1" fmla="*/ 564 h 909"/>
              <a:gd name="connsiteX2" fmla="*/ 346 w 1082"/>
              <a:gd name="connsiteY2" fmla="*/ 719 h 909"/>
              <a:gd name="connsiteX3" fmla="*/ 358 w 1082"/>
              <a:gd name="connsiteY3" fmla="*/ 889 h 909"/>
              <a:gd name="connsiteX4" fmla="*/ 392 w 1082"/>
              <a:gd name="connsiteY4" fmla="*/ 901 h 909"/>
              <a:gd name="connsiteX5" fmla="*/ 442 w 1082"/>
              <a:gd name="connsiteY5" fmla="*/ 882 h 909"/>
              <a:gd name="connsiteX6" fmla="*/ 669 w 1082"/>
              <a:gd name="connsiteY6" fmla="*/ 668 h 909"/>
              <a:gd name="connsiteX7" fmla="*/ 878 w 1082"/>
              <a:gd name="connsiteY7" fmla="*/ 520 h 909"/>
              <a:gd name="connsiteX8" fmla="*/ 1063 w 1082"/>
              <a:gd name="connsiteY8" fmla="*/ 405 h 909"/>
              <a:gd name="connsiteX9" fmla="*/ 1069 w 1082"/>
              <a:gd name="connsiteY9" fmla="*/ 405 h 909"/>
              <a:gd name="connsiteX10" fmla="*/ 925 w 1082"/>
              <a:gd name="connsiteY10" fmla="*/ 226 h 909"/>
              <a:gd name="connsiteX11" fmla="*/ 758 w 1082"/>
              <a:gd name="connsiteY11" fmla="*/ 66 h 909"/>
              <a:gd name="connsiteX12" fmla="*/ 657 w 1082"/>
              <a:gd name="connsiteY12" fmla="*/ 33 h 909"/>
              <a:gd name="connsiteX13" fmla="*/ 609 w 1082"/>
              <a:gd name="connsiteY13" fmla="*/ 44 h 909"/>
              <a:gd name="connsiteX14" fmla="*/ 0 w 1082"/>
              <a:gd name="connsiteY14" fmla="*/ 476 h 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83" h="910">
                <a:moveTo>
                  <a:pt x="42" y="461"/>
                </a:moveTo>
                <a:cubicBezTo>
                  <a:pt x="82" y="478"/>
                  <a:pt x="190" y="512"/>
                  <a:pt x="251" y="564"/>
                </a:cubicBezTo>
                <a:cubicBezTo>
                  <a:pt x="312" y="616"/>
                  <a:pt x="325" y="654"/>
                  <a:pt x="346" y="719"/>
                </a:cubicBezTo>
                <a:cubicBezTo>
                  <a:pt x="368" y="784"/>
                  <a:pt x="359" y="851"/>
                  <a:pt x="358" y="889"/>
                </a:cubicBezTo>
                <a:cubicBezTo>
                  <a:pt x="357" y="927"/>
                  <a:pt x="376" y="902"/>
                  <a:pt x="392" y="901"/>
                </a:cubicBezTo>
                <a:cubicBezTo>
                  <a:pt x="409" y="899"/>
                  <a:pt x="376" y="930"/>
                  <a:pt x="442" y="882"/>
                </a:cubicBezTo>
                <a:cubicBezTo>
                  <a:pt x="508" y="834"/>
                  <a:pt x="582" y="740"/>
                  <a:pt x="669" y="668"/>
                </a:cubicBezTo>
                <a:cubicBezTo>
                  <a:pt x="756" y="595"/>
                  <a:pt x="799" y="572"/>
                  <a:pt x="878" y="520"/>
                </a:cubicBezTo>
                <a:cubicBezTo>
                  <a:pt x="957" y="467"/>
                  <a:pt x="1025" y="428"/>
                  <a:pt x="1063" y="405"/>
                </a:cubicBezTo>
                <a:cubicBezTo>
                  <a:pt x="1101" y="383"/>
                  <a:pt x="1074" y="434"/>
                  <a:pt x="1069" y="405"/>
                </a:cubicBezTo>
                <a:cubicBezTo>
                  <a:pt x="1064" y="377"/>
                  <a:pt x="987" y="294"/>
                  <a:pt x="925" y="226"/>
                </a:cubicBezTo>
                <a:cubicBezTo>
                  <a:pt x="863" y="158"/>
                  <a:pt x="835" y="111"/>
                  <a:pt x="758" y="66"/>
                </a:cubicBezTo>
                <a:cubicBezTo>
                  <a:pt x="682" y="20"/>
                  <a:pt x="686" y="37"/>
                  <a:pt x="657" y="33"/>
                </a:cubicBezTo>
                <a:cubicBezTo>
                  <a:pt x="627" y="28"/>
                  <a:pt x="741" y="-45"/>
                  <a:pt x="609" y="44"/>
                </a:cubicBezTo>
                <a:cubicBezTo>
                  <a:pt x="478" y="132"/>
                  <a:pt x="121" y="389"/>
                  <a:pt x="0" y="476"/>
                </a:cubicBezTo>
              </a:path>
            </a:pathLst>
          </a:custGeom>
          <a:gradFill>
            <a:gsLst>
              <a:gs pos="37000">
                <a:schemeClr val="accent1">
                  <a:lumMod val="5000"/>
                  <a:lumOff val="95000"/>
                </a:schemeClr>
              </a:gs>
              <a:gs pos="30000">
                <a:srgbClr val="CFE4F9">
                  <a:alpha val="100000"/>
                </a:srgbClr>
              </a:gs>
              <a:gs pos="6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57776" y="1643380"/>
            <a:ext cx="636270" cy="8636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Object 2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84503"/>
              </p:ext>
            </p:extLst>
          </p:nvPr>
        </p:nvGraphicFramePr>
        <p:xfrm>
          <a:off x="5023927" y="4140834"/>
          <a:ext cx="3531870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92300" imgH="469900" progId="Equation.KSEE3">
                  <p:embed/>
                </p:oleObj>
              </mc:Choice>
              <mc:Fallback>
                <p:oleObj r:id="rId6" imgW="1892300" imgH="469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3927" y="4140834"/>
                        <a:ext cx="3531870" cy="87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72351"/>
              </p:ext>
            </p:extLst>
          </p:nvPr>
        </p:nvGraphicFramePr>
        <p:xfrm>
          <a:off x="4699625" y="3083966"/>
          <a:ext cx="3856172" cy="641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5000" imgH="316865" progId="Equation.KSEE3">
                  <p:embed/>
                </p:oleObj>
              </mc:Choice>
              <mc:Fallback>
                <p:oleObj r:id="rId8" imgW="1905000" imgH="3168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9625" y="3083966"/>
                        <a:ext cx="3856172" cy="641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2366158" y="1869681"/>
            <a:ext cx="457835" cy="592455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Object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04708" y="1781493"/>
          <a:ext cx="58229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5900" imgH="215900" progId="Equation.KSEE3">
                  <p:embed/>
                </p:oleObj>
              </mc:Choice>
              <mc:Fallback>
                <p:oleObj r:id="rId10" imgW="2159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04708" y="1781493"/>
                        <a:ext cx="582295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092423" y="2333821"/>
            <a:ext cx="64770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Object 3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12934"/>
              </p:ext>
            </p:extLst>
          </p:nvPr>
        </p:nvGraphicFramePr>
        <p:xfrm>
          <a:off x="1092423" y="2659522"/>
          <a:ext cx="30861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" imgH="127000" progId="Equation.KSEE3">
                  <p:embed/>
                </p:oleObj>
              </mc:Choice>
              <mc:Fallback>
                <p:oleObj r:id="rId12" imgW="114300" imgH="1270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2423" y="2659522"/>
                        <a:ext cx="30861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4626" y="2934003"/>
            <a:ext cx="951865" cy="739140"/>
            <a:chOff x="4100" y="5107"/>
            <a:chExt cx="1499" cy="1164"/>
          </a:xfrm>
        </p:grpSpPr>
        <p:sp>
          <p:nvSpPr>
            <p:cNvPr id="19" name="Oval 18"/>
            <p:cNvSpPr/>
            <p:nvPr/>
          </p:nvSpPr>
          <p:spPr>
            <a:xfrm>
              <a:off x="4100" y="5107"/>
              <a:ext cx="841" cy="832"/>
            </a:xfrm>
            <a:prstGeom prst="ellipse">
              <a:avLst/>
            </a:prstGeom>
            <a:gradFill flip="none" rotWithShape="1">
              <a:gsLst>
                <a:gs pos="37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4179" y="5246"/>
              <a:ext cx="644" cy="580"/>
            </a:xfrm>
            <a:prstGeom prst="rect">
              <a:avLst/>
            </a:prstGeom>
            <a:gradFill flip="none" rotWithShape="1">
              <a:gsLst>
                <a:gs pos="3700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28575" cmpd="sng">
              <a:noFill/>
              <a:prstDash val="solid"/>
            </a:ln>
          </p:spPr>
          <p:txBody>
            <a:bodyPr wrap="square" rtlCol="0" anchor="t">
              <a:spAutoFit/>
            </a:bodyPr>
            <a:lstStyle/>
            <a:p>
              <a:r>
                <a:rPr lang="en-US" b="1" dirty="0">
                  <a:ln w="38100">
                    <a:solidFill>
                      <a:schemeClr val="tx1"/>
                    </a:solidFill>
                  </a:ln>
                  <a:latin typeface="SimSun" panose="02010600030101010101" pitchFamily="2" charset="-122"/>
                  <a:ea typeface="SimSun" panose="02010600030101010101" pitchFamily="2" charset="-122"/>
                </a:rPr>
                <a:t>＋</a:t>
              </a:r>
            </a:p>
          </p:txBody>
        </p:sp>
        <p:graphicFrame>
          <p:nvGraphicFramePr>
            <p:cNvPr id="34" name="Object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53" y="5408"/>
            <a:ext cx="646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00" imgH="203200" progId="Equation.KSEE3">
                    <p:embed/>
                  </p:oleObj>
                </mc:Choice>
                <mc:Fallback>
                  <p:oleObj r:id="rId14" imgW="152400" imgH="2032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53" y="5408"/>
                          <a:ext cx="646" cy="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ounded Rectangular Callout 36"/>
          <p:cNvSpPr/>
          <p:nvPr/>
        </p:nvSpPr>
        <p:spPr>
          <a:xfrm>
            <a:off x="2461588" y="4248785"/>
            <a:ext cx="2221230" cy="621665"/>
          </a:xfrm>
          <a:prstGeom prst="wedgeRoundRectCallout">
            <a:avLst>
              <a:gd name="adj1" fmla="val -30245"/>
              <a:gd name="adj2" fmla="val -18452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altLang="en-US" dirty="0" err="1">
                <a:solidFill>
                  <a:schemeClr val="tx1"/>
                </a:solidFill>
              </a:rPr>
              <a:t>Superf</a:t>
            </a:r>
            <a:r>
              <a:rPr lang="es-AR" altLang="en-US" dirty="0">
                <a:solidFill>
                  <a:schemeClr val="tx1"/>
                </a:solidFill>
              </a:rPr>
              <a:t>. Gauss: </a:t>
            </a:r>
            <a:r>
              <a:rPr lang="es-AR" altLang="en-US" i="1" dirty="0">
                <a:solidFill>
                  <a:schemeClr val="tx1"/>
                </a:solidFill>
              </a:rPr>
              <a:t>S</a:t>
            </a:r>
            <a:r>
              <a:rPr lang="es-AR" altLang="en-US" i="1" baseline="-25000" dirty="0">
                <a:solidFill>
                  <a:schemeClr val="tx1"/>
                </a:solidFill>
              </a:rPr>
              <a:t>n</a:t>
            </a:r>
            <a:endParaRPr lang="es-AR" altLang="en-US" dirty="0">
              <a:solidFill>
                <a:schemeClr val="tx1"/>
              </a:solidFill>
            </a:endParaRPr>
          </a:p>
          <a:p>
            <a:pPr algn="ctr"/>
            <a:r>
              <a:rPr lang="es-AR" altLang="en-US" dirty="0">
                <a:solidFill>
                  <a:schemeClr val="tx1"/>
                </a:solidFill>
              </a:rPr>
              <a:t>(imaginaria)</a:t>
            </a:r>
          </a:p>
        </p:txBody>
      </p:sp>
      <p:cxnSp>
        <p:nvCxnSpPr>
          <p:cNvPr id="38" name="Straight Connector 37"/>
          <p:cNvCxnSpPr>
            <a:endCxn id="23" idx="1"/>
          </p:cNvCxnSpPr>
          <p:nvPr/>
        </p:nvCxnSpPr>
        <p:spPr>
          <a:xfrm flipV="1">
            <a:off x="1831635" y="2604886"/>
            <a:ext cx="351155" cy="4914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18908"/>
              </p:ext>
            </p:extLst>
          </p:nvPr>
        </p:nvGraphicFramePr>
        <p:xfrm>
          <a:off x="4390697" y="2071403"/>
          <a:ext cx="4025256" cy="63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08200" imgH="316865" progId="Equation.KSEE3">
                  <p:embed/>
                </p:oleObj>
              </mc:Choice>
              <mc:Fallback>
                <p:oleObj r:id="rId16" imgW="2108200" imgH="3168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90697" y="2071403"/>
                        <a:ext cx="4025256" cy="63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467428" y="5018404"/>
            <a:ext cx="2717800" cy="2058035"/>
            <a:chOff x="9527" y="7261"/>
            <a:chExt cx="4280" cy="324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813" y="10015"/>
              <a:ext cx="3737" cy="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0126" y="7439"/>
              <a:ext cx="22" cy="28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10359" y="7600"/>
              <a:ext cx="2657" cy="2225"/>
            </a:xfrm>
            <a:custGeom>
              <a:avLst/>
              <a:gdLst>
                <a:gd name="connisteX0" fmla="*/ 0 w 1687195"/>
                <a:gd name="connsiteY0" fmla="*/ 0 h 1412875"/>
                <a:gd name="connisteX1" fmla="*/ 107950 w 1687195"/>
                <a:gd name="connsiteY1" fmla="*/ 755650 h 1412875"/>
                <a:gd name="connisteX2" fmla="*/ 372745 w 1687195"/>
                <a:gd name="connsiteY2" fmla="*/ 1216660 h 1412875"/>
                <a:gd name="connisteX3" fmla="*/ 804545 w 1687195"/>
                <a:gd name="connsiteY3" fmla="*/ 1363980 h 1412875"/>
                <a:gd name="connisteX4" fmla="*/ 1687195 w 1687195"/>
                <a:gd name="connsiteY4" fmla="*/ 1412875 h 14128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687195" h="1412875">
                  <a:moveTo>
                    <a:pt x="0" y="0"/>
                  </a:moveTo>
                  <a:cubicBezTo>
                    <a:pt x="16510" y="141605"/>
                    <a:pt x="33655" y="512445"/>
                    <a:pt x="107950" y="755650"/>
                  </a:cubicBezTo>
                  <a:cubicBezTo>
                    <a:pt x="182245" y="998855"/>
                    <a:pt x="233680" y="1094740"/>
                    <a:pt x="372745" y="1216660"/>
                  </a:cubicBezTo>
                  <a:cubicBezTo>
                    <a:pt x="511810" y="1338580"/>
                    <a:pt x="541655" y="1324610"/>
                    <a:pt x="804545" y="1363980"/>
                  </a:cubicBezTo>
                  <a:cubicBezTo>
                    <a:pt x="1067435" y="1403350"/>
                    <a:pt x="1519555" y="1405890"/>
                    <a:pt x="1687195" y="141287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27" y="7261"/>
            <a:ext cx="48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65100" imgH="203200" progId="Equation.KSEE3">
                    <p:embed/>
                  </p:oleObj>
                </mc:Choice>
                <mc:Fallback>
                  <p:oleObj r:id="rId18" imgW="165100" imgH="2032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527" y="7261"/>
                          <a:ext cx="486" cy="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471" y="10128"/>
            <a:ext cx="33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14300" imgH="127000" progId="Equation.KSEE3">
                    <p:embed/>
                  </p:oleObj>
                </mc:Choice>
                <mc:Fallback>
                  <p:oleObj r:id="rId20" imgW="114300" imgH="1270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471" y="10128"/>
                          <a:ext cx="337" cy="3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EBABA240-AF9D-482C-9E84-B6EB522A846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61236" y="778924"/>
            <a:ext cx="2242912" cy="86445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FECAC5-3844-4673-B6FE-47A067D3BB49}"/>
              </a:ext>
            </a:extLst>
          </p:cNvPr>
          <p:cNvSpPr txBox="1"/>
          <p:nvPr/>
        </p:nvSpPr>
        <p:spPr>
          <a:xfrm>
            <a:off x="3903598" y="76858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Aplico Gauss</a:t>
            </a:r>
          </a:p>
        </p:txBody>
      </p:sp>
    </p:spTree>
    <p:extLst>
      <p:ext uri="{BB962C8B-B14F-4D97-AF65-F5344CB8AC3E}">
        <p14:creationId xmlns:p14="http://schemas.microsoft.com/office/powerpoint/2010/main" val="12406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625" y="274955"/>
            <a:ext cx="8512175" cy="54800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cap="all" dirty="0">
                <a:solidFill>
                  <a:srgbClr val="FF0000"/>
                </a:solidFill>
              </a:rPr>
              <a:t>Flujo de campo eléctrico para una carga puntual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17" t="3696" r="54783" b="44419"/>
          <a:stretch>
            <a:fillRect/>
          </a:stretch>
        </p:blipFill>
        <p:spPr>
          <a:xfrm>
            <a:off x="5550535" y="998768"/>
            <a:ext cx="2561590" cy="2255520"/>
          </a:xfrm>
          <a:prstGeom prst="rect">
            <a:avLst/>
          </a:prstGeom>
        </p:spPr>
      </p:pic>
      <p:sp>
        <p:nvSpPr>
          <p:cNvPr id="7" name="Content Placeholder 4"/>
          <p:cNvSpPr/>
          <p:nvPr/>
        </p:nvSpPr>
        <p:spPr>
          <a:xfrm>
            <a:off x="110490" y="4257675"/>
            <a:ext cx="8519160" cy="6527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n-US" sz="1800" dirty="0"/>
              <a:t>Calculamos el flujo eléctrico alrededor de una </a:t>
            </a:r>
            <a:r>
              <a:rPr lang="es-AR" altLang="en-US" sz="1800" i="1" dirty="0"/>
              <a:t>Q</a:t>
            </a:r>
            <a:r>
              <a:rPr lang="es-AR" altLang="en-US" sz="1800" dirty="0"/>
              <a:t> puntual sobre una superficie esférica </a:t>
            </a:r>
            <a:r>
              <a:rPr lang="es-AR" altLang="en-US" sz="1800" i="1" dirty="0"/>
              <a:t>S</a:t>
            </a:r>
            <a:r>
              <a:rPr lang="es-AR" altLang="en-US" sz="1800" i="1" baseline="-25000" dirty="0"/>
              <a:t>2</a:t>
            </a:r>
            <a:r>
              <a:rPr lang="es-AR" altLang="en-US" sz="1800" baseline="-25000" dirty="0"/>
              <a:t>  </a:t>
            </a:r>
            <a:r>
              <a:rPr lang="es-AR" altLang="en-US" sz="1800" dirty="0"/>
              <a:t>de radio </a:t>
            </a:r>
            <a:r>
              <a:rPr lang="es-AR" altLang="en-US" sz="1800" i="1" dirty="0"/>
              <a:t>r</a:t>
            </a:r>
            <a:r>
              <a:rPr lang="es-AR" altLang="en-US" sz="1800" i="1" baseline="-25000" dirty="0"/>
              <a:t>2</a:t>
            </a:r>
            <a:r>
              <a:rPr lang="es-AR" altLang="en-US" sz="1800" i="1" dirty="0"/>
              <a:t>:</a:t>
            </a: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3205" y="3351530"/>
          <a:ext cx="864679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83200" imgH="431800" progId="Equation.KSEE3">
                  <p:embed/>
                </p:oleObj>
              </mc:Choice>
              <mc:Fallback>
                <p:oleObj r:id="rId3" imgW="5283200" imgH="431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05" y="3351530"/>
                        <a:ext cx="864679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/>
          <p:nvPr/>
        </p:nvSpPr>
        <p:spPr>
          <a:xfrm>
            <a:off x="283212" y="1613448"/>
            <a:ext cx="4942205" cy="10261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n-US" sz="1800" dirty="0"/>
              <a:t>Calculamos el flujo eléctrico alrededor de </a:t>
            </a:r>
            <a:r>
              <a:rPr lang="es-AR" altLang="en-US" sz="1800" dirty="0" err="1"/>
              <a:t>de</a:t>
            </a:r>
            <a:r>
              <a:rPr lang="es-AR" altLang="en-US" sz="1800" dirty="0"/>
              <a:t> una </a:t>
            </a:r>
            <a:r>
              <a:rPr lang="es-AR" altLang="en-US" sz="1800" i="1" dirty="0"/>
              <a:t>Q</a:t>
            </a:r>
            <a:r>
              <a:rPr lang="es-AR" altLang="en-US" sz="1800" dirty="0"/>
              <a:t> puntual sobre una superficie esférica </a:t>
            </a:r>
            <a:r>
              <a:rPr lang="es-AR" altLang="en-US" sz="1800" i="1" dirty="0"/>
              <a:t>S</a:t>
            </a:r>
            <a:r>
              <a:rPr lang="es-AR" altLang="en-US" sz="1800" i="1" baseline="-25000" dirty="0"/>
              <a:t>1 </a:t>
            </a:r>
            <a:r>
              <a:rPr lang="es-AR" altLang="en-US" sz="1800" dirty="0"/>
              <a:t>de radio </a:t>
            </a:r>
            <a:r>
              <a:rPr lang="es-AR" altLang="en-US" sz="1800" i="1" dirty="0"/>
              <a:t>r</a:t>
            </a:r>
            <a:r>
              <a:rPr lang="es-AR" altLang="en-US" sz="1800" i="1" baseline="-25000" dirty="0"/>
              <a:t>1</a:t>
            </a:r>
            <a:r>
              <a:rPr lang="es-AR" altLang="en-US" sz="1800" i="1" dirty="0"/>
              <a:t>:</a:t>
            </a: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735" y="4935220"/>
          <a:ext cx="8736965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60265" imgH="431800" progId="Equation.KSEE3">
                  <p:embed/>
                </p:oleObj>
              </mc:Choice>
              <mc:Fallback>
                <p:oleObj r:id="rId5" imgW="4660265" imgH="431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35" y="4935220"/>
                        <a:ext cx="8736965" cy="68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/>
          <p:nvPr/>
        </p:nvSpPr>
        <p:spPr>
          <a:xfrm>
            <a:off x="39370" y="5688965"/>
            <a:ext cx="8960485" cy="10261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altLang="en-US" sz="1800" b="1" dirty="0"/>
              <a:t>Conclusión:</a:t>
            </a:r>
            <a:r>
              <a:rPr lang="es-AR" altLang="en-US" sz="1800" dirty="0"/>
              <a:t> Si calculamos el flujo eléctrico alrededor de una </a:t>
            </a:r>
            <a:r>
              <a:rPr lang="es-AR" altLang="en-US" sz="1800" i="1" dirty="0"/>
              <a:t>Q</a:t>
            </a:r>
            <a:r>
              <a:rPr lang="es-AR" altLang="en-US" sz="1800" dirty="0"/>
              <a:t> puntual sobre una  superficie esférica  cualquiera  de radio </a:t>
            </a:r>
            <a:r>
              <a:rPr lang="es-AR" altLang="en-US" sz="1800" i="1" dirty="0"/>
              <a:t>r </a:t>
            </a:r>
            <a:r>
              <a:rPr lang="es-AR" altLang="en-US" sz="1800" dirty="0"/>
              <a:t>resultará siempre el mismo valor!! es decir: </a:t>
            </a:r>
            <a:r>
              <a:rPr lang="es-AR" altLang="en-US" sz="1800" i="1" dirty="0"/>
              <a:t>   </a:t>
            </a:r>
            <a:r>
              <a:rPr lang="es-AR" altLang="en-US" sz="1800" i="1" dirty="0">
                <a:sym typeface="Symbol" panose="05050102010706020507" charset="0"/>
              </a:rPr>
              <a:t></a:t>
            </a:r>
            <a:r>
              <a:rPr lang="es-AR" altLang="en-US" sz="1800" i="1" baseline="-25000" dirty="0">
                <a:sym typeface="Symbol" panose="05050102010706020507" charset="0"/>
              </a:rPr>
              <a:t>E</a:t>
            </a:r>
            <a:r>
              <a:rPr lang="es-AR" altLang="en-US" sz="1800" i="1" dirty="0">
                <a:sym typeface="Symbol" panose="05050102010706020507" charset="0"/>
              </a:rPr>
              <a:t> = Q/</a:t>
            </a:r>
            <a:r>
              <a:rPr lang="es-AR" altLang="en-US" sz="1800" i="1" baseline="-25000" dirty="0">
                <a:sym typeface="Symbol" panose="05050102010706020507" charset="0"/>
              </a:rPr>
              <a:t>0</a:t>
            </a:r>
          </a:p>
        </p:txBody>
      </p:sp>
      <p:sp>
        <p:nvSpPr>
          <p:cNvPr id="14" name="Oval 13"/>
          <p:cNvSpPr/>
          <p:nvPr/>
        </p:nvSpPr>
        <p:spPr>
          <a:xfrm>
            <a:off x="6471285" y="1757593"/>
            <a:ext cx="720090" cy="737870"/>
          </a:xfrm>
          <a:prstGeom prst="ellipse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38545" y="1443268"/>
            <a:ext cx="1385570" cy="1342390"/>
          </a:xfrm>
          <a:prstGeom prst="ellipse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716520" y="1419225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i="1"/>
              <a:t>S</a:t>
            </a:r>
            <a:r>
              <a:rPr lang="es-AR" altLang="en-US" i="1" baseline="-25000"/>
              <a:t>1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986270" y="239395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i="1"/>
              <a:t>S</a:t>
            </a:r>
            <a:r>
              <a:rPr lang="es-AR" altLang="en-US" i="1" baseline="-25000"/>
              <a:t>2</a:t>
            </a:r>
          </a:p>
        </p:txBody>
      </p:sp>
      <p:sp>
        <p:nvSpPr>
          <p:cNvPr id="18" name="Arc 17"/>
          <p:cNvSpPr/>
          <p:nvPr/>
        </p:nvSpPr>
        <p:spPr>
          <a:xfrm rot="10620000">
            <a:off x="8296910" y="3085465"/>
            <a:ext cx="843280" cy="1151890"/>
          </a:xfrm>
          <a:prstGeom prst="arc">
            <a:avLst>
              <a:gd name="adj1" fmla="val 19521042"/>
              <a:gd name="adj2" fmla="val 15766889"/>
            </a:avLst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8219440" y="4700270"/>
            <a:ext cx="843280" cy="1151890"/>
          </a:xfrm>
          <a:prstGeom prst="arc">
            <a:avLst>
              <a:gd name="adj1" fmla="val 15934168"/>
              <a:gd name="adj2" fmla="val 13027597"/>
            </a:avLst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82789" y="1701165"/>
            <a:ext cx="469265" cy="24066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5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98720"/>
              </p:ext>
            </p:extLst>
          </p:nvPr>
        </p:nvGraphicFramePr>
        <p:xfrm>
          <a:off x="7081520" y="1701165"/>
          <a:ext cx="363220" cy="3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4000" imgH="215900" progId="Equation.KSEE3">
                  <p:embed/>
                </p:oleObj>
              </mc:Choice>
              <mc:Fallback>
                <p:oleObj r:id="rId7" imgW="2540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1520" y="1701165"/>
                        <a:ext cx="363220" cy="309245"/>
                      </a:xfrm>
                      <a:prstGeom prst="rect">
                        <a:avLst/>
                      </a:prstGeom>
                      <a:ln>
                        <a:noFill/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urved Down Arrow 20"/>
          <p:cNvSpPr/>
          <p:nvPr/>
        </p:nvSpPr>
        <p:spPr>
          <a:xfrm rot="17100000">
            <a:off x="7808595" y="4194175"/>
            <a:ext cx="1008380" cy="504190"/>
          </a:xfrm>
          <a:prstGeom prst="curvedDown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" y="109220"/>
            <a:ext cx="8897620" cy="6807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A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 del campo eléctrico  para diferentes distribuciones de carga y  superficies (adoptadas)</a:t>
            </a:r>
          </a:p>
        </p:txBody>
      </p:sp>
      <p:graphicFrame>
        <p:nvGraphicFramePr>
          <p:cNvPr id="16" name="Content Placeholder 15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09930" y="2564765"/>
          <a:ext cx="110617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900" imgH="444500" progId="Equation.KSEE3">
                  <p:embed/>
                </p:oleObj>
              </mc:Choice>
              <mc:Fallback>
                <p:oleObj r:id="rId2" imgW="850900" imgH="444500" progId="Equation.KSEE3">
                  <p:embed/>
                  <p:pic>
                    <p:nvPicPr>
                      <p:cNvPr id="16" name="Content Placeholder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930" y="2564765"/>
                        <a:ext cx="1106170" cy="57912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>
          <a:xfrm>
            <a:off x="119380" y="993140"/>
            <a:ext cx="2131060" cy="1571625"/>
          </a:xfrm>
          <a:custGeom>
            <a:avLst/>
            <a:gdLst>
              <a:gd name="connsiteX0" fmla="*/ 224 w 5651"/>
              <a:gd name="connsiteY0" fmla="*/ 3070 h 6387"/>
              <a:gd name="connsiteX1" fmla="*/ 149 w 5651"/>
              <a:gd name="connsiteY1" fmla="*/ 3073 h 6387"/>
              <a:gd name="connsiteX2" fmla="*/ 21 w 5651"/>
              <a:gd name="connsiteY2" fmla="*/ 4262 h 6387"/>
              <a:gd name="connsiteX3" fmla="*/ 410 w 5651"/>
              <a:gd name="connsiteY3" fmla="*/ 5410 h 6387"/>
              <a:gd name="connsiteX4" fmla="*/ 1777 w 5651"/>
              <a:gd name="connsiteY4" fmla="*/ 6297 h 6387"/>
              <a:gd name="connsiteX5" fmla="*/ 3056 w 5651"/>
              <a:gd name="connsiteY5" fmla="*/ 6123 h 6387"/>
              <a:gd name="connsiteX6" fmla="*/ 4248 w 5651"/>
              <a:gd name="connsiteY6" fmla="*/ 4742 h 6387"/>
              <a:gd name="connsiteX7" fmla="*/ 4814 w 5651"/>
              <a:gd name="connsiteY7" fmla="*/ 2111 h 6387"/>
              <a:gd name="connsiteX8" fmla="*/ 5453 w 5651"/>
              <a:gd name="connsiteY8" fmla="*/ 1122 h 6387"/>
              <a:gd name="connsiteX9" fmla="*/ 5511 w 5651"/>
              <a:gd name="connsiteY9" fmla="*/ 381 h 6387"/>
              <a:gd name="connsiteX10" fmla="*/ 4073 w 5651"/>
              <a:gd name="connsiteY10" fmla="*/ 90 h 6387"/>
              <a:gd name="connsiteX11" fmla="*/ 2721 w 5651"/>
              <a:gd name="connsiteY11" fmla="*/ 1719 h 6387"/>
              <a:gd name="connsiteX12" fmla="*/ 2024 w 5651"/>
              <a:gd name="connsiteY12" fmla="*/ 2200 h 6387"/>
              <a:gd name="connsiteX13" fmla="*/ 701 w 5651"/>
              <a:gd name="connsiteY13" fmla="*/ 2563 h 6387"/>
              <a:gd name="connsiteX14" fmla="*/ 250 w 5651"/>
              <a:gd name="connsiteY14" fmla="*/ 2984 h 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51" h="6387">
                <a:moveTo>
                  <a:pt x="224" y="3070"/>
                </a:moveTo>
                <a:cubicBezTo>
                  <a:pt x="219" y="3051"/>
                  <a:pt x="183" y="2874"/>
                  <a:pt x="149" y="3073"/>
                </a:cubicBezTo>
                <a:cubicBezTo>
                  <a:pt x="-25" y="3654"/>
                  <a:pt x="-15" y="3853"/>
                  <a:pt x="21" y="4262"/>
                </a:cubicBezTo>
                <a:cubicBezTo>
                  <a:pt x="-31" y="4672"/>
                  <a:pt x="122" y="5000"/>
                  <a:pt x="410" y="5410"/>
                </a:cubicBezTo>
                <a:cubicBezTo>
                  <a:pt x="698" y="5820"/>
                  <a:pt x="1248" y="6154"/>
                  <a:pt x="1777" y="6297"/>
                </a:cubicBezTo>
                <a:cubicBezTo>
                  <a:pt x="2306" y="6440"/>
                  <a:pt x="2562" y="6434"/>
                  <a:pt x="3056" y="6123"/>
                </a:cubicBezTo>
                <a:cubicBezTo>
                  <a:pt x="3550" y="5812"/>
                  <a:pt x="3896" y="5544"/>
                  <a:pt x="4248" y="4742"/>
                </a:cubicBezTo>
                <a:cubicBezTo>
                  <a:pt x="4599" y="3940"/>
                  <a:pt x="4573" y="2835"/>
                  <a:pt x="4814" y="2111"/>
                </a:cubicBezTo>
                <a:cubicBezTo>
                  <a:pt x="5055" y="1387"/>
                  <a:pt x="5314" y="1468"/>
                  <a:pt x="5453" y="1122"/>
                </a:cubicBezTo>
                <a:cubicBezTo>
                  <a:pt x="5592" y="776"/>
                  <a:pt x="5787" y="587"/>
                  <a:pt x="5511" y="381"/>
                </a:cubicBezTo>
                <a:cubicBezTo>
                  <a:pt x="5235" y="175"/>
                  <a:pt x="4735" y="-163"/>
                  <a:pt x="4073" y="90"/>
                </a:cubicBezTo>
                <a:cubicBezTo>
                  <a:pt x="3410" y="343"/>
                  <a:pt x="3488" y="1251"/>
                  <a:pt x="2721" y="1719"/>
                </a:cubicBezTo>
                <a:cubicBezTo>
                  <a:pt x="1954" y="2187"/>
                  <a:pt x="2483" y="2031"/>
                  <a:pt x="2024" y="2200"/>
                </a:cubicBezTo>
                <a:cubicBezTo>
                  <a:pt x="1745" y="2358"/>
                  <a:pt x="696" y="2464"/>
                  <a:pt x="701" y="2563"/>
                </a:cubicBezTo>
                <a:cubicBezTo>
                  <a:pt x="706" y="2662"/>
                  <a:pt x="293" y="2912"/>
                  <a:pt x="250" y="2984"/>
                </a:cubicBezTo>
              </a:path>
            </a:pathLst>
          </a:cu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rgbClr val="CFE4F9"/>
              </a:gs>
              <a:gs pos="2000">
                <a:schemeClr val="bg1"/>
              </a:gs>
              <a:gs pos="52000">
                <a:schemeClr val="accent1">
                  <a:lumMod val="45000"/>
                  <a:lumOff val="55000"/>
                </a:schemeClr>
              </a:gs>
              <a:gs pos="91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3955" y="1478915"/>
          <a:ext cx="41021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165" imgH="215900" progId="Equation.KSEE3">
                  <p:embed/>
                </p:oleObj>
              </mc:Choice>
              <mc:Fallback>
                <p:oleObj r:id="rId4" imgW="177165" imgH="215900" progId="Equation.KSEE3">
                  <p:embed/>
                  <p:pic>
                    <p:nvPicPr>
                      <p:cNvPr id="32" name="Object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955" y="1478915"/>
                        <a:ext cx="41021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62280" y="1610360"/>
            <a:ext cx="534035" cy="528320"/>
            <a:chOff x="11622" y="5180"/>
            <a:chExt cx="1281" cy="1128"/>
          </a:xfrm>
          <a:gradFill flip="none" rotWithShape="1">
            <a:gsLst>
              <a:gs pos="37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grpSpPr>
        <p:sp>
          <p:nvSpPr>
            <p:cNvPr id="19" name="Oval 18"/>
            <p:cNvSpPr/>
            <p:nvPr/>
          </p:nvSpPr>
          <p:spPr>
            <a:xfrm>
              <a:off x="11622" y="5180"/>
              <a:ext cx="1281" cy="1128"/>
            </a:xfrm>
            <a:prstGeom prst="ellipse">
              <a:avLst/>
            </a:prstGeom>
            <a:grpFill/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1742" y="5368"/>
              <a:ext cx="981" cy="7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noFill/>
              <a:prstDash val="solid"/>
            </a:ln>
          </p:spPr>
          <p:txBody>
            <a:bodyPr wrap="square" rtlCol="0" anchor="t">
              <a:spAutoFit/>
            </a:bodyPr>
            <a:lstStyle/>
            <a:p>
              <a:r>
                <a:rPr lang="en-US" b="1">
                  <a:ln w="38100">
                    <a:solidFill>
                      <a:schemeClr val="tx1"/>
                    </a:solidFill>
                  </a:ln>
                  <a:latin typeface="SimSun" panose="02010600030101010101" pitchFamily="2" charset="-122"/>
                  <a:ea typeface="SimSun" panose="02010600030101010101" pitchFamily="2" charset="-122"/>
                </a:rPr>
                <a:t>＋</a:t>
              </a:r>
            </a:p>
          </p:txBody>
        </p:sp>
      </p:grpSp>
      <p:sp>
        <p:nvSpPr>
          <p:cNvPr id="8" name="Freeform 7"/>
          <p:cNvSpPr/>
          <p:nvPr/>
        </p:nvSpPr>
        <p:spPr>
          <a:xfrm rot="14520000">
            <a:off x="3911600" y="1191260"/>
            <a:ext cx="2400935" cy="1616075"/>
          </a:xfrm>
          <a:custGeom>
            <a:avLst/>
            <a:gdLst>
              <a:gd name="connsiteX0" fmla="*/ 224 w 5651"/>
              <a:gd name="connsiteY0" fmla="*/ 3070 h 6387"/>
              <a:gd name="connsiteX1" fmla="*/ 149 w 5651"/>
              <a:gd name="connsiteY1" fmla="*/ 3073 h 6387"/>
              <a:gd name="connsiteX2" fmla="*/ 21 w 5651"/>
              <a:gd name="connsiteY2" fmla="*/ 4262 h 6387"/>
              <a:gd name="connsiteX3" fmla="*/ 410 w 5651"/>
              <a:gd name="connsiteY3" fmla="*/ 5410 h 6387"/>
              <a:gd name="connsiteX4" fmla="*/ 1777 w 5651"/>
              <a:gd name="connsiteY4" fmla="*/ 6297 h 6387"/>
              <a:gd name="connsiteX5" fmla="*/ 3056 w 5651"/>
              <a:gd name="connsiteY5" fmla="*/ 6123 h 6387"/>
              <a:gd name="connsiteX6" fmla="*/ 4248 w 5651"/>
              <a:gd name="connsiteY6" fmla="*/ 4742 h 6387"/>
              <a:gd name="connsiteX7" fmla="*/ 4814 w 5651"/>
              <a:gd name="connsiteY7" fmla="*/ 2111 h 6387"/>
              <a:gd name="connsiteX8" fmla="*/ 5453 w 5651"/>
              <a:gd name="connsiteY8" fmla="*/ 1122 h 6387"/>
              <a:gd name="connsiteX9" fmla="*/ 5511 w 5651"/>
              <a:gd name="connsiteY9" fmla="*/ 381 h 6387"/>
              <a:gd name="connsiteX10" fmla="*/ 4073 w 5651"/>
              <a:gd name="connsiteY10" fmla="*/ 90 h 6387"/>
              <a:gd name="connsiteX11" fmla="*/ 2721 w 5651"/>
              <a:gd name="connsiteY11" fmla="*/ 1719 h 6387"/>
              <a:gd name="connsiteX12" fmla="*/ 2024 w 5651"/>
              <a:gd name="connsiteY12" fmla="*/ 2200 h 6387"/>
              <a:gd name="connsiteX13" fmla="*/ 701 w 5651"/>
              <a:gd name="connsiteY13" fmla="*/ 2563 h 6387"/>
              <a:gd name="connsiteX14" fmla="*/ 250 w 5651"/>
              <a:gd name="connsiteY14" fmla="*/ 2984 h 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51" h="6387">
                <a:moveTo>
                  <a:pt x="224" y="3070"/>
                </a:moveTo>
                <a:cubicBezTo>
                  <a:pt x="219" y="3051"/>
                  <a:pt x="183" y="2874"/>
                  <a:pt x="149" y="3073"/>
                </a:cubicBezTo>
                <a:cubicBezTo>
                  <a:pt x="-25" y="3654"/>
                  <a:pt x="-15" y="3853"/>
                  <a:pt x="21" y="4262"/>
                </a:cubicBezTo>
                <a:cubicBezTo>
                  <a:pt x="-31" y="4672"/>
                  <a:pt x="122" y="5000"/>
                  <a:pt x="410" y="5410"/>
                </a:cubicBezTo>
                <a:cubicBezTo>
                  <a:pt x="698" y="5820"/>
                  <a:pt x="1248" y="6154"/>
                  <a:pt x="1777" y="6297"/>
                </a:cubicBezTo>
                <a:cubicBezTo>
                  <a:pt x="2306" y="6440"/>
                  <a:pt x="2562" y="6434"/>
                  <a:pt x="3056" y="6123"/>
                </a:cubicBezTo>
                <a:cubicBezTo>
                  <a:pt x="3550" y="5812"/>
                  <a:pt x="3896" y="5544"/>
                  <a:pt x="4248" y="4742"/>
                </a:cubicBezTo>
                <a:cubicBezTo>
                  <a:pt x="4599" y="3940"/>
                  <a:pt x="4573" y="2835"/>
                  <a:pt x="4814" y="2111"/>
                </a:cubicBezTo>
                <a:cubicBezTo>
                  <a:pt x="5055" y="1387"/>
                  <a:pt x="5314" y="1468"/>
                  <a:pt x="5453" y="1122"/>
                </a:cubicBezTo>
                <a:cubicBezTo>
                  <a:pt x="5592" y="776"/>
                  <a:pt x="5787" y="587"/>
                  <a:pt x="5511" y="381"/>
                </a:cubicBezTo>
                <a:cubicBezTo>
                  <a:pt x="5235" y="175"/>
                  <a:pt x="4735" y="-163"/>
                  <a:pt x="4073" y="90"/>
                </a:cubicBezTo>
                <a:cubicBezTo>
                  <a:pt x="3410" y="343"/>
                  <a:pt x="3488" y="1251"/>
                  <a:pt x="2721" y="1719"/>
                </a:cubicBezTo>
                <a:cubicBezTo>
                  <a:pt x="1954" y="2187"/>
                  <a:pt x="2483" y="2031"/>
                  <a:pt x="2024" y="2200"/>
                </a:cubicBezTo>
                <a:cubicBezTo>
                  <a:pt x="1745" y="2358"/>
                  <a:pt x="696" y="2464"/>
                  <a:pt x="701" y="2563"/>
                </a:cubicBezTo>
                <a:cubicBezTo>
                  <a:pt x="706" y="2662"/>
                  <a:pt x="293" y="2912"/>
                  <a:pt x="250" y="2984"/>
                </a:cubicBezTo>
              </a:path>
            </a:pathLst>
          </a:custGeom>
          <a:gradFill flip="none" rotWithShape="1">
            <a:gsLst>
              <a:gs pos="70000">
                <a:schemeClr val="accent1">
                  <a:lumMod val="5000"/>
                  <a:lumOff val="95000"/>
                </a:schemeClr>
              </a:gs>
              <a:gs pos="0">
                <a:srgbClr val="CFE4F9"/>
              </a:gs>
              <a:gs pos="2000">
                <a:schemeClr val="bg1"/>
              </a:gs>
              <a:gs pos="32000">
                <a:srgbClr val="92D050"/>
              </a:gs>
              <a:gs pos="91000">
                <a:srgbClr val="00B05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56810" y="1750060"/>
          <a:ext cx="4318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500" imgH="241300" progId="Equation.KSEE3">
                  <p:embed/>
                </p:oleObj>
              </mc:Choice>
              <mc:Fallback>
                <p:oleObj r:id="rId6" imgW="190500" imgH="241300" progId="Equation.KSEE3">
                  <p:embed/>
                  <p:pic>
                    <p:nvPicPr>
                      <p:cNvPr id="11" name="Object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6810" y="1750060"/>
                        <a:ext cx="43180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>
          <a:xfrm>
            <a:off x="2600325" y="1591945"/>
            <a:ext cx="4035425" cy="3979545"/>
          </a:xfrm>
          <a:custGeom>
            <a:avLst/>
            <a:gdLst>
              <a:gd name="connisteX0" fmla="*/ 435617 w 4035300"/>
              <a:gd name="connsiteY0" fmla="*/ 1596033 h 3979751"/>
              <a:gd name="connisteX1" fmla="*/ 3817 w 4035300"/>
              <a:gd name="connsiteY1" fmla="*/ 919123 h 3979751"/>
              <a:gd name="connisteX2" fmla="*/ 318142 w 4035300"/>
              <a:gd name="connsiteY2" fmla="*/ 16788 h 3979751"/>
              <a:gd name="connisteX3" fmla="*/ 1279532 w 4035300"/>
              <a:gd name="connsiteY3" fmla="*/ 507008 h 3979751"/>
              <a:gd name="connisteX4" fmla="*/ 1691647 w 4035300"/>
              <a:gd name="connsiteY4" fmla="*/ 1723668 h 3979751"/>
              <a:gd name="connisteX5" fmla="*/ 2898147 w 4035300"/>
              <a:gd name="connsiteY5" fmla="*/ 2400578 h 3979751"/>
              <a:gd name="connisteX6" fmla="*/ 3830327 w 4035300"/>
              <a:gd name="connsiteY6" fmla="*/ 2753638 h 3979751"/>
              <a:gd name="connisteX7" fmla="*/ 3928117 w 4035300"/>
              <a:gd name="connsiteY7" fmla="*/ 3842663 h 3979751"/>
              <a:gd name="connisteX8" fmla="*/ 2878462 w 4035300"/>
              <a:gd name="connsiteY8" fmla="*/ 3764558 h 3979751"/>
              <a:gd name="connisteX9" fmla="*/ 1965967 w 4035300"/>
              <a:gd name="connsiteY9" fmla="*/ 2528213 h 3979751"/>
              <a:gd name="connisteX10" fmla="*/ 690887 w 4035300"/>
              <a:gd name="connsiteY10" fmla="*/ 1763038 h 3979751"/>
              <a:gd name="connisteX11" fmla="*/ 337192 w 4035300"/>
              <a:gd name="connsiteY11" fmla="*/ 1507768 h 39797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</a:cxnLst>
            <a:rect l="l" t="t" r="r" b="b"/>
            <a:pathLst>
              <a:path w="4035300" h="3979752">
                <a:moveTo>
                  <a:pt x="435618" y="1596033"/>
                </a:moveTo>
                <a:cubicBezTo>
                  <a:pt x="342908" y="1478558"/>
                  <a:pt x="27313" y="1234718"/>
                  <a:pt x="3818" y="919123"/>
                </a:cubicBezTo>
                <a:cubicBezTo>
                  <a:pt x="-19677" y="603528"/>
                  <a:pt x="62873" y="99338"/>
                  <a:pt x="318143" y="16788"/>
                </a:cubicBezTo>
                <a:cubicBezTo>
                  <a:pt x="573413" y="-65762"/>
                  <a:pt x="1004578" y="165378"/>
                  <a:pt x="1279533" y="507008"/>
                </a:cubicBezTo>
                <a:cubicBezTo>
                  <a:pt x="1554488" y="848638"/>
                  <a:pt x="1367798" y="1345208"/>
                  <a:pt x="1691648" y="1723668"/>
                </a:cubicBezTo>
                <a:cubicBezTo>
                  <a:pt x="2015498" y="2102128"/>
                  <a:pt x="2470158" y="2194838"/>
                  <a:pt x="2898148" y="2400578"/>
                </a:cubicBezTo>
                <a:cubicBezTo>
                  <a:pt x="3326138" y="2606318"/>
                  <a:pt x="3624588" y="2465348"/>
                  <a:pt x="3830328" y="2753638"/>
                </a:cubicBezTo>
                <a:cubicBezTo>
                  <a:pt x="4036068" y="3041928"/>
                  <a:pt x="4118618" y="3640733"/>
                  <a:pt x="3928118" y="3842663"/>
                </a:cubicBezTo>
                <a:cubicBezTo>
                  <a:pt x="3737618" y="4044593"/>
                  <a:pt x="3270893" y="4027448"/>
                  <a:pt x="2878463" y="3764558"/>
                </a:cubicBezTo>
                <a:cubicBezTo>
                  <a:pt x="2486033" y="3501668"/>
                  <a:pt x="2403483" y="2928263"/>
                  <a:pt x="1965968" y="2528213"/>
                </a:cubicBezTo>
                <a:cubicBezTo>
                  <a:pt x="1528453" y="2128163"/>
                  <a:pt x="1016643" y="1966873"/>
                  <a:pt x="690888" y="1763038"/>
                </a:cubicBezTo>
                <a:cubicBezTo>
                  <a:pt x="365133" y="1559203"/>
                  <a:pt x="382278" y="1543328"/>
                  <a:pt x="337193" y="1507768"/>
                </a:cubicBezTo>
              </a:path>
            </a:pathLst>
          </a:custGeom>
          <a:gradFill>
            <a:gsLst>
              <a:gs pos="73000">
                <a:srgbClr val="BFBF0D">
                  <a:alpha val="100000"/>
                </a:srgbClr>
              </a:gs>
              <a:gs pos="22000">
                <a:srgbClr val="FBFB1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0580000">
            <a:off x="6683375" y="1036955"/>
            <a:ext cx="2151380" cy="2534285"/>
          </a:xfrm>
          <a:custGeom>
            <a:avLst/>
            <a:gdLst>
              <a:gd name="connsiteX0" fmla="*/ 224 w 5651"/>
              <a:gd name="connsiteY0" fmla="*/ 3070 h 6387"/>
              <a:gd name="connsiteX1" fmla="*/ 149 w 5651"/>
              <a:gd name="connsiteY1" fmla="*/ 3073 h 6387"/>
              <a:gd name="connsiteX2" fmla="*/ 21 w 5651"/>
              <a:gd name="connsiteY2" fmla="*/ 4262 h 6387"/>
              <a:gd name="connsiteX3" fmla="*/ 410 w 5651"/>
              <a:gd name="connsiteY3" fmla="*/ 5410 h 6387"/>
              <a:gd name="connsiteX4" fmla="*/ 1777 w 5651"/>
              <a:gd name="connsiteY4" fmla="*/ 6297 h 6387"/>
              <a:gd name="connsiteX5" fmla="*/ 3056 w 5651"/>
              <a:gd name="connsiteY5" fmla="*/ 6123 h 6387"/>
              <a:gd name="connsiteX6" fmla="*/ 4248 w 5651"/>
              <a:gd name="connsiteY6" fmla="*/ 4742 h 6387"/>
              <a:gd name="connsiteX7" fmla="*/ 4814 w 5651"/>
              <a:gd name="connsiteY7" fmla="*/ 2111 h 6387"/>
              <a:gd name="connsiteX8" fmla="*/ 5453 w 5651"/>
              <a:gd name="connsiteY8" fmla="*/ 1122 h 6387"/>
              <a:gd name="connsiteX9" fmla="*/ 5511 w 5651"/>
              <a:gd name="connsiteY9" fmla="*/ 381 h 6387"/>
              <a:gd name="connsiteX10" fmla="*/ 4073 w 5651"/>
              <a:gd name="connsiteY10" fmla="*/ 90 h 6387"/>
              <a:gd name="connsiteX11" fmla="*/ 2721 w 5651"/>
              <a:gd name="connsiteY11" fmla="*/ 1719 h 6387"/>
              <a:gd name="connsiteX12" fmla="*/ 2024 w 5651"/>
              <a:gd name="connsiteY12" fmla="*/ 2200 h 6387"/>
              <a:gd name="connsiteX13" fmla="*/ 701 w 5651"/>
              <a:gd name="connsiteY13" fmla="*/ 2563 h 6387"/>
              <a:gd name="connsiteX14" fmla="*/ 250 w 5651"/>
              <a:gd name="connsiteY14" fmla="*/ 2984 h 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51" h="6387">
                <a:moveTo>
                  <a:pt x="224" y="3070"/>
                </a:moveTo>
                <a:cubicBezTo>
                  <a:pt x="219" y="3051"/>
                  <a:pt x="183" y="2874"/>
                  <a:pt x="149" y="3073"/>
                </a:cubicBezTo>
                <a:cubicBezTo>
                  <a:pt x="-25" y="3654"/>
                  <a:pt x="-15" y="3853"/>
                  <a:pt x="21" y="4262"/>
                </a:cubicBezTo>
                <a:cubicBezTo>
                  <a:pt x="-31" y="4672"/>
                  <a:pt x="122" y="5000"/>
                  <a:pt x="410" y="5410"/>
                </a:cubicBezTo>
                <a:cubicBezTo>
                  <a:pt x="698" y="5820"/>
                  <a:pt x="1248" y="6154"/>
                  <a:pt x="1777" y="6297"/>
                </a:cubicBezTo>
                <a:cubicBezTo>
                  <a:pt x="2306" y="6440"/>
                  <a:pt x="2562" y="6434"/>
                  <a:pt x="3056" y="6123"/>
                </a:cubicBezTo>
                <a:cubicBezTo>
                  <a:pt x="3550" y="5812"/>
                  <a:pt x="3896" y="5544"/>
                  <a:pt x="4248" y="4742"/>
                </a:cubicBezTo>
                <a:cubicBezTo>
                  <a:pt x="4599" y="3940"/>
                  <a:pt x="4573" y="2835"/>
                  <a:pt x="4814" y="2111"/>
                </a:cubicBezTo>
                <a:cubicBezTo>
                  <a:pt x="5055" y="1387"/>
                  <a:pt x="5314" y="1468"/>
                  <a:pt x="5453" y="1122"/>
                </a:cubicBezTo>
                <a:cubicBezTo>
                  <a:pt x="5592" y="776"/>
                  <a:pt x="5787" y="587"/>
                  <a:pt x="5511" y="381"/>
                </a:cubicBezTo>
                <a:cubicBezTo>
                  <a:pt x="5235" y="175"/>
                  <a:pt x="4735" y="-163"/>
                  <a:pt x="4073" y="90"/>
                </a:cubicBezTo>
                <a:cubicBezTo>
                  <a:pt x="3410" y="343"/>
                  <a:pt x="3488" y="1251"/>
                  <a:pt x="2721" y="1719"/>
                </a:cubicBezTo>
                <a:cubicBezTo>
                  <a:pt x="1954" y="2187"/>
                  <a:pt x="2483" y="2031"/>
                  <a:pt x="2024" y="2200"/>
                </a:cubicBezTo>
                <a:cubicBezTo>
                  <a:pt x="1745" y="2358"/>
                  <a:pt x="696" y="2464"/>
                  <a:pt x="701" y="2563"/>
                </a:cubicBezTo>
                <a:cubicBezTo>
                  <a:pt x="706" y="2662"/>
                  <a:pt x="293" y="2912"/>
                  <a:pt x="250" y="2984"/>
                </a:cubicBezTo>
              </a:path>
            </a:pathLst>
          </a:cu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CFE4F9"/>
              </a:gs>
              <a:gs pos="2000">
                <a:schemeClr val="bg1"/>
              </a:gs>
              <a:gs pos="56000">
                <a:srgbClr val="63C7F4">
                  <a:alpha val="100000"/>
                </a:srgbClr>
              </a:gs>
              <a:gs pos="52000">
                <a:schemeClr val="accent1">
                  <a:lumMod val="45000"/>
                  <a:lumOff val="55000"/>
                </a:schemeClr>
              </a:gs>
              <a:gs pos="91000">
                <a:srgbClr val="00B0F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2040000">
            <a:off x="350520" y="3538220"/>
            <a:ext cx="3891280" cy="3477260"/>
          </a:xfrm>
          <a:custGeom>
            <a:avLst/>
            <a:gdLst>
              <a:gd name="connsiteX0" fmla="*/ 224 w 5651"/>
              <a:gd name="connsiteY0" fmla="*/ 3070 h 6387"/>
              <a:gd name="connsiteX1" fmla="*/ 149 w 5651"/>
              <a:gd name="connsiteY1" fmla="*/ 3073 h 6387"/>
              <a:gd name="connsiteX2" fmla="*/ 21 w 5651"/>
              <a:gd name="connsiteY2" fmla="*/ 4262 h 6387"/>
              <a:gd name="connsiteX3" fmla="*/ 410 w 5651"/>
              <a:gd name="connsiteY3" fmla="*/ 5410 h 6387"/>
              <a:gd name="connsiteX4" fmla="*/ 1777 w 5651"/>
              <a:gd name="connsiteY4" fmla="*/ 6297 h 6387"/>
              <a:gd name="connsiteX5" fmla="*/ 3056 w 5651"/>
              <a:gd name="connsiteY5" fmla="*/ 6123 h 6387"/>
              <a:gd name="connsiteX6" fmla="*/ 4248 w 5651"/>
              <a:gd name="connsiteY6" fmla="*/ 4742 h 6387"/>
              <a:gd name="connsiteX7" fmla="*/ 4814 w 5651"/>
              <a:gd name="connsiteY7" fmla="*/ 2111 h 6387"/>
              <a:gd name="connsiteX8" fmla="*/ 5453 w 5651"/>
              <a:gd name="connsiteY8" fmla="*/ 1122 h 6387"/>
              <a:gd name="connsiteX9" fmla="*/ 5511 w 5651"/>
              <a:gd name="connsiteY9" fmla="*/ 381 h 6387"/>
              <a:gd name="connsiteX10" fmla="*/ 4073 w 5651"/>
              <a:gd name="connsiteY10" fmla="*/ 90 h 6387"/>
              <a:gd name="connsiteX11" fmla="*/ 2721 w 5651"/>
              <a:gd name="connsiteY11" fmla="*/ 1719 h 6387"/>
              <a:gd name="connsiteX12" fmla="*/ 2024 w 5651"/>
              <a:gd name="connsiteY12" fmla="*/ 2200 h 6387"/>
              <a:gd name="connsiteX13" fmla="*/ 701 w 5651"/>
              <a:gd name="connsiteY13" fmla="*/ 2563 h 6387"/>
              <a:gd name="connsiteX14" fmla="*/ 250 w 5651"/>
              <a:gd name="connsiteY14" fmla="*/ 2984 h 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51" h="6387">
                <a:moveTo>
                  <a:pt x="224" y="3070"/>
                </a:moveTo>
                <a:cubicBezTo>
                  <a:pt x="219" y="3051"/>
                  <a:pt x="183" y="2874"/>
                  <a:pt x="149" y="3073"/>
                </a:cubicBezTo>
                <a:cubicBezTo>
                  <a:pt x="-25" y="3654"/>
                  <a:pt x="-15" y="3853"/>
                  <a:pt x="21" y="4262"/>
                </a:cubicBezTo>
                <a:cubicBezTo>
                  <a:pt x="-31" y="4672"/>
                  <a:pt x="122" y="5000"/>
                  <a:pt x="410" y="5410"/>
                </a:cubicBezTo>
                <a:cubicBezTo>
                  <a:pt x="698" y="5820"/>
                  <a:pt x="1248" y="6154"/>
                  <a:pt x="1777" y="6297"/>
                </a:cubicBezTo>
                <a:cubicBezTo>
                  <a:pt x="2306" y="6440"/>
                  <a:pt x="2562" y="6434"/>
                  <a:pt x="3056" y="6123"/>
                </a:cubicBezTo>
                <a:cubicBezTo>
                  <a:pt x="3550" y="5812"/>
                  <a:pt x="3896" y="5544"/>
                  <a:pt x="4248" y="4742"/>
                </a:cubicBezTo>
                <a:cubicBezTo>
                  <a:pt x="4599" y="3940"/>
                  <a:pt x="4573" y="2835"/>
                  <a:pt x="4814" y="2111"/>
                </a:cubicBezTo>
                <a:cubicBezTo>
                  <a:pt x="5055" y="1387"/>
                  <a:pt x="5314" y="1468"/>
                  <a:pt x="5453" y="1122"/>
                </a:cubicBezTo>
                <a:cubicBezTo>
                  <a:pt x="5592" y="776"/>
                  <a:pt x="5787" y="587"/>
                  <a:pt x="5511" y="381"/>
                </a:cubicBezTo>
                <a:cubicBezTo>
                  <a:pt x="5235" y="175"/>
                  <a:pt x="4735" y="-163"/>
                  <a:pt x="4073" y="90"/>
                </a:cubicBezTo>
                <a:cubicBezTo>
                  <a:pt x="3410" y="343"/>
                  <a:pt x="3488" y="1251"/>
                  <a:pt x="2721" y="1719"/>
                </a:cubicBezTo>
                <a:cubicBezTo>
                  <a:pt x="1954" y="2187"/>
                  <a:pt x="2483" y="2031"/>
                  <a:pt x="2024" y="2200"/>
                </a:cubicBezTo>
                <a:cubicBezTo>
                  <a:pt x="1745" y="2358"/>
                  <a:pt x="696" y="2464"/>
                  <a:pt x="701" y="2563"/>
                </a:cubicBezTo>
                <a:cubicBezTo>
                  <a:pt x="706" y="2662"/>
                  <a:pt x="293" y="2912"/>
                  <a:pt x="250" y="2984"/>
                </a:cubicBezTo>
              </a:path>
            </a:pathLst>
          </a:custGeom>
          <a:gradFill flip="none" rotWithShape="1">
            <a:gsLst>
              <a:gs pos="28000">
                <a:schemeClr val="accent2">
                  <a:lumMod val="20000"/>
                  <a:lumOff val="80000"/>
                </a:schemeClr>
              </a:gs>
              <a:gs pos="0">
                <a:srgbClr val="CFE4F9"/>
              </a:gs>
              <a:gs pos="2000">
                <a:schemeClr val="bg1"/>
              </a:gs>
              <a:gs pos="46000">
                <a:schemeClr val="bg1"/>
              </a:gs>
              <a:gs pos="24000">
                <a:srgbClr val="F9EEED">
                  <a:alpha val="100000"/>
                </a:srgbClr>
              </a:gs>
              <a:gs pos="96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74915" y="2176780"/>
          <a:ext cx="53022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2100" imgH="228600" progId="Equation.KSEE3">
                  <p:embed/>
                </p:oleObj>
              </mc:Choice>
              <mc:Fallback>
                <p:oleObj r:id="rId8" imgW="292100" imgH="228600" progId="Equation.KSEE3">
                  <p:embed/>
                  <p:pic>
                    <p:nvPicPr>
                      <p:cNvPr id="13" name="Object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74915" y="2176780"/>
                        <a:ext cx="53022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9"/>
          <p:cNvSpPr txBox="1"/>
          <p:nvPr/>
        </p:nvSpPr>
        <p:spPr>
          <a:xfrm>
            <a:off x="7770495" y="1294765"/>
            <a:ext cx="33528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 b="1">
                <a:ln w="38100"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＋ </a:t>
            </a:r>
            <a:endParaRPr lang="es-AR" altLang="en-US" b="1">
              <a:ln w="38100">
                <a:solidFill>
                  <a:schemeClr val="tx1"/>
                </a:solidFill>
              </a:ln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3170417" y="1980988"/>
            <a:ext cx="408968" cy="368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 b="1">
                <a:ln w="38100"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＋</a:t>
            </a:r>
          </a:p>
        </p:txBody>
      </p:sp>
      <p:graphicFrame>
        <p:nvGraphicFramePr>
          <p:cNvPr id="15" name="Object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41855" y="5092065"/>
          <a:ext cx="90741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3700" imgH="228600" progId="Equation.KSEE3">
                  <p:embed/>
                </p:oleObj>
              </mc:Choice>
              <mc:Fallback>
                <p:oleObj r:id="rId10" imgW="393700" imgH="228600" progId="Equation.KSEE3">
                  <p:embed/>
                  <p:pic>
                    <p:nvPicPr>
                      <p:cNvPr id="15" name="Object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1855" y="5092065"/>
                        <a:ext cx="90741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1"/>
          <p:cNvSpPr txBox="1"/>
          <p:nvPr/>
        </p:nvSpPr>
        <p:spPr>
          <a:xfrm>
            <a:off x="7270750" y="3120390"/>
            <a:ext cx="54737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s-AR" altLang="en-US" b="1" dirty="0">
                <a:ln w="38100"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 -</a:t>
            </a:r>
          </a:p>
        </p:txBody>
      </p:sp>
      <p:graphicFrame>
        <p:nvGraphicFramePr>
          <p:cNvPr id="43" name="Object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67320" y="2921636"/>
          <a:ext cx="47752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7165" imgH="215900" progId="Equation.KSEE3">
                  <p:embed/>
                </p:oleObj>
              </mc:Choice>
              <mc:Fallback>
                <p:oleObj r:id="rId12" imgW="177165" imgH="215900" progId="Equation.KSEE3">
                  <p:embed/>
                  <p:pic>
                    <p:nvPicPr>
                      <p:cNvPr id="43" name="Object 4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67320" y="2921636"/>
                        <a:ext cx="47752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35925" y="898208"/>
          <a:ext cx="47752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7165" imgH="228600" progId="Equation.KSEE3">
                  <p:embed/>
                </p:oleObj>
              </mc:Choice>
              <mc:Fallback>
                <p:oleObj r:id="rId14" imgW="177165" imgH="228600" progId="Equation.KSEE3">
                  <p:embed/>
                  <p:pic>
                    <p:nvPicPr>
                      <p:cNvPr id="45" name="Object 4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5925" y="898208"/>
                        <a:ext cx="477520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88335" y="2349500"/>
          <a:ext cx="39116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7165" imgH="215900" progId="Equation.KSEE3">
                  <p:embed/>
                </p:oleObj>
              </mc:Choice>
              <mc:Fallback>
                <p:oleObj r:id="rId16" imgW="177165" imgH="215900" progId="Equation.KSEE3">
                  <p:embed/>
                  <p:pic>
                    <p:nvPicPr>
                      <p:cNvPr id="47" name="Object 4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88335" y="2349500"/>
                        <a:ext cx="39116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07080" y="5918835"/>
          <a:ext cx="5351145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025900" imgH="482600" progId="Equation.KSEE3">
                  <p:embed/>
                </p:oleObj>
              </mc:Choice>
              <mc:Fallback>
                <p:oleObj r:id="rId18" imgW="4025900" imgH="482600" progId="Equation.KSEE3">
                  <p:embed/>
                  <p:pic>
                    <p:nvPicPr>
                      <p:cNvPr id="49" name="Object 4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07080" y="5918835"/>
                        <a:ext cx="5351145" cy="64198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9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10755" y="3681730"/>
          <a:ext cx="172593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58900" imgH="444500" progId="Equation.KSEE3">
                  <p:embed/>
                </p:oleObj>
              </mc:Choice>
              <mc:Fallback>
                <p:oleObj r:id="rId20" imgW="1358900" imgH="444500" progId="Equation.KSEE3">
                  <p:embed/>
                  <p:pic>
                    <p:nvPicPr>
                      <p:cNvPr id="51" name="Object 5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10755" y="3681730"/>
                        <a:ext cx="1725930" cy="564515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06085" y="1030605"/>
          <a:ext cx="165481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384300" imgH="241300" progId="Equation.KSEE3">
                  <p:embed/>
                </p:oleObj>
              </mc:Choice>
              <mc:Fallback>
                <p:oleObj r:id="rId22" imgW="1384300" imgH="241300" progId="Equation.KSEE3">
                  <p:embed/>
                  <p:pic>
                    <p:nvPicPr>
                      <p:cNvPr id="53" name="Object 5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6085" y="1030605"/>
                        <a:ext cx="1654810" cy="35433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205714" y="4523799"/>
            <a:ext cx="534035" cy="528320"/>
            <a:chOff x="12598" y="9604"/>
            <a:chExt cx="1281" cy="1128"/>
          </a:xfrm>
          <a:gradFill flip="none" rotWithShape="1">
            <a:gsLst>
              <a:gs pos="37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grpSpPr>
        <p:sp>
          <p:nvSpPr>
            <p:cNvPr id="57" name="Oval 56"/>
            <p:cNvSpPr/>
            <p:nvPr/>
          </p:nvSpPr>
          <p:spPr>
            <a:xfrm>
              <a:off x="12598" y="9604"/>
              <a:ext cx="1281" cy="1128"/>
            </a:xfrm>
            <a:prstGeom prst="ellipse">
              <a:avLst/>
            </a:prstGeom>
            <a:grpFill/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2770" y="9770"/>
              <a:ext cx="981" cy="7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noFill/>
              <a:prstDash val="solid"/>
            </a:ln>
          </p:spPr>
          <p:txBody>
            <a:bodyPr wrap="square" rtlCol="0" anchor="t">
              <a:spAutoFit/>
            </a:bodyPr>
            <a:lstStyle/>
            <a:p>
              <a:r>
                <a:rPr lang="en-US" b="1">
                  <a:ln w="38100">
                    <a:solidFill>
                      <a:schemeClr val="tx1"/>
                    </a:solidFill>
                  </a:ln>
                  <a:latin typeface="SimSun" panose="02010600030101010101" pitchFamily="2" charset="-122"/>
                  <a:ea typeface="SimSun" panose="02010600030101010101" pitchFamily="2" charset="-122"/>
                </a:rPr>
                <a:t>＋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2355" y="5603875"/>
            <a:ext cx="534035" cy="528320"/>
            <a:chOff x="11622" y="5180"/>
            <a:chExt cx="1281" cy="1128"/>
          </a:xfrm>
          <a:gradFill flip="none" rotWithShape="1">
            <a:gsLst>
              <a:gs pos="37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grpSpPr>
        <p:sp>
          <p:nvSpPr>
            <p:cNvPr id="60" name="Oval 59"/>
            <p:cNvSpPr/>
            <p:nvPr/>
          </p:nvSpPr>
          <p:spPr>
            <a:xfrm>
              <a:off x="11622" y="5180"/>
              <a:ext cx="1281" cy="1128"/>
            </a:xfrm>
            <a:prstGeom prst="ellipse">
              <a:avLst/>
            </a:prstGeom>
            <a:grpFill/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1742" y="5368"/>
              <a:ext cx="981" cy="7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noFill/>
              <a:prstDash val="solid"/>
            </a:ln>
          </p:spPr>
          <p:txBody>
            <a:bodyPr wrap="square" rtlCol="0" anchor="t">
              <a:spAutoFit/>
            </a:bodyPr>
            <a:lstStyle/>
            <a:p>
              <a:r>
                <a:rPr lang="en-US" b="1">
                  <a:ln w="38100">
                    <a:solidFill>
                      <a:schemeClr val="tx1"/>
                    </a:solidFill>
                  </a:ln>
                  <a:latin typeface="SimSun" panose="02010600030101010101" pitchFamily="2" charset="-122"/>
                  <a:ea typeface="SimSun" panose="02010600030101010101" pitchFamily="2" charset="-122"/>
                </a:rPr>
                <a:t>＋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084002" y="4738292"/>
            <a:ext cx="534035" cy="528320"/>
          </a:xfrm>
          <a:prstGeom prst="ellipse">
            <a:avLst/>
          </a:prstGeom>
          <a:gradFill flip="none" rotWithShape="1">
            <a:gsLst>
              <a:gs pos="37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Box 66"/>
          <p:cNvSpPr txBox="1"/>
          <p:nvPr/>
        </p:nvSpPr>
        <p:spPr>
          <a:xfrm>
            <a:off x="4214318" y="4828835"/>
            <a:ext cx="29276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s-AR" altLang="en-US" b="1">
                <a:ln w="38100">
                  <a:solidFill>
                    <a:schemeClr val="tx1"/>
                  </a:solidFill>
                </a:ln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</a:p>
        </p:txBody>
      </p:sp>
      <p:graphicFrame>
        <p:nvGraphicFramePr>
          <p:cNvPr id="68" name="Content Placeholder 67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49298" y="4477862"/>
          <a:ext cx="39116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77165" imgH="228600" progId="Equation.KSEE3">
                  <p:embed/>
                </p:oleObj>
              </mc:Choice>
              <mc:Fallback>
                <p:oleObj r:id="rId24" imgW="177165" imgH="228600" progId="Equation.KSEE3">
                  <p:embed/>
                  <p:pic>
                    <p:nvPicPr>
                      <p:cNvPr id="68" name="Content Placeholder 6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49298" y="4477862"/>
                        <a:ext cx="391160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39773" y="5625307"/>
          <a:ext cx="39116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77165" imgH="228600" progId="Equation.KSEE3">
                  <p:embed/>
                </p:oleObj>
              </mc:Choice>
              <mc:Fallback>
                <p:oleObj r:id="rId26" imgW="177165" imgH="228600" progId="Equation.KSEE3">
                  <p:embed/>
                  <p:pic>
                    <p:nvPicPr>
                      <p:cNvPr id="70" name="Object 6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39773" y="5625307"/>
                        <a:ext cx="391160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51453" y="4625182"/>
          <a:ext cx="39116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77165" imgH="228600" progId="Equation.KSEE3">
                  <p:embed/>
                </p:oleObj>
              </mc:Choice>
              <mc:Fallback>
                <p:oleObj r:id="rId28" imgW="177165" imgH="228600" progId="Equation.KSEE3">
                  <p:embed/>
                  <p:pic>
                    <p:nvPicPr>
                      <p:cNvPr id="72" name="Object 7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751453" y="4625182"/>
                        <a:ext cx="391160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4403" y="1703705"/>
          <a:ext cx="36512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65100" imgH="215900" progId="Equation.KSEE3">
                  <p:embed/>
                </p:oleObj>
              </mc:Choice>
              <mc:Fallback>
                <p:oleObj r:id="rId30" imgW="165100" imgH="215900" progId="Equation.KSEE3">
                  <p:embed/>
                  <p:pic>
                    <p:nvPicPr>
                      <p:cNvPr id="74" name="Object 7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34403" y="1703705"/>
                        <a:ext cx="36512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641824" y="4567614"/>
            <a:ext cx="534035" cy="528320"/>
            <a:chOff x="12598" y="9604"/>
            <a:chExt cx="1281" cy="1128"/>
          </a:xfrm>
          <a:gradFill flip="none" rotWithShape="1">
            <a:gsLst>
              <a:gs pos="37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grpSpPr>
        <p:sp>
          <p:nvSpPr>
            <p:cNvPr id="4" name="Oval 3"/>
            <p:cNvSpPr/>
            <p:nvPr/>
          </p:nvSpPr>
          <p:spPr>
            <a:xfrm>
              <a:off x="12598" y="9604"/>
              <a:ext cx="1281" cy="1128"/>
            </a:xfrm>
            <a:prstGeom prst="ellipse">
              <a:avLst/>
            </a:prstGeom>
            <a:grpFill/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2770" y="9770"/>
              <a:ext cx="981" cy="7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noFill/>
              <a:prstDash val="solid"/>
            </a:ln>
          </p:spPr>
          <p:txBody>
            <a:bodyPr wrap="square" rtlCol="0" anchor="t">
              <a:spAutoFit/>
            </a:bodyPr>
            <a:lstStyle/>
            <a:p>
              <a:r>
                <a:rPr lang="en-US" b="1">
                  <a:ln w="38100">
                    <a:solidFill>
                      <a:schemeClr val="tx1"/>
                    </a:solidFill>
                  </a:ln>
                  <a:latin typeface="SimSun" panose="02010600030101010101" pitchFamily="2" charset="-122"/>
                  <a:ea typeface="SimSun" panose="02010600030101010101" pitchFamily="2" charset="-122"/>
                </a:rPr>
                <a:t>＋</a:t>
              </a:r>
            </a:p>
          </p:txBody>
        </p:sp>
      </p:grp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76645" y="4726940"/>
          <a:ext cx="38100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77165" imgH="228600" progId="Equation.KSEE3">
                  <p:embed/>
                </p:oleObj>
              </mc:Choice>
              <mc:Fallback>
                <p:oleObj r:id="rId32" imgW="177165" imgH="228600" progId="Equation.KSEE3">
                  <p:embed/>
                  <p:pic>
                    <p:nvPicPr>
                      <p:cNvPr id="6" name="Object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176645" y="4726940"/>
                        <a:ext cx="38100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79265" y="3540125"/>
          <a:ext cx="65913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292100" imgH="228600" progId="Equation.KSEE3">
                  <p:embed/>
                </p:oleObj>
              </mc:Choice>
              <mc:Fallback>
                <p:oleObj r:id="rId34" imgW="292100" imgH="228600" progId="Equation.KSEE3">
                  <p:embed/>
                  <p:pic>
                    <p:nvPicPr>
                      <p:cNvPr id="21" name="Object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279265" y="3540125"/>
                        <a:ext cx="65913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59245" y="4726940"/>
          <a:ext cx="148272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244600" imgH="444500" progId="Equation.KSEE3">
                  <p:embed/>
                </p:oleObj>
              </mc:Choice>
              <mc:Fallback>
                <p:oleObj r:id="rId36" imgW="1244600" imgH="444500" progId="Equation.KSEE3">
                  <p:embed/>
                  <p:pic>
                    <p:nvPicPr>
                      <p:cNvPr id="24" name="Object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659245" y="4726940"/>
                        <a:ext cx="1482725" cy="529590"/>
                      </a:xfrm>
                      <a:prstGeom prst="rect">
                        <a:avLst/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  <a:prstDash val="dash"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461448" cy="5361776"/>
          </a:xfrm>
        </p:spPr>
        <p:txBody>
          <a:bodyPr/>
          <a:lstStyle/>
          <a:p>
            <a:endParaRPr lang="es-ES" sz="2400" dirty="0">
              <a:solidFill>
                <a:srgbClr val="FF0000"/>
              </a:solidFill>
            </a:endParaRPr>
          </a:p>
          <a:p>
            <a:endParaRPr lang="es-ES" sz="2400" dirty="0">
              <a:solidFill>
                <a:srgbClr val="FF0000"/>
              </a:solidFill>
            </a:endParaRPr>
          </a:p>
          <a:p>
            <a:endParaRPr lang="es-ES" sz="2400" dirty="0">
              <a:solidFill>
                <a:srgbClr val="FF0000"/>
              </a:solidFill>
            </a:endParaRPr>
          </a:p>
          <a:p>
            <a:endParaRPr lang="es-ES" sz="2400" dirty="0">
              <a:solidFill>
                <a:srgbClr val="FF0000"/>
              </a:solidFill>
            </a:endParaRPr>
          </a:p>
          <a:p>
            <a:endParaRPr lang="es-ES" sz="2400" dirty="0">
              <a:solidFill>
                <a:srgbClr val="FF0000"/>
              </a:solidFill>
            </a:endParaRPr>
          </a:p>
          <a:p>
            <a:pPr marL="45720" indent="0" algn="r">
              <a:buNone/>
            </a:pPr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DE LA</a:t>
            </a:r>
            <a:b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b="1" dirty="0">
                <a:solidFill>
                  <a:srgbClr val="FF0000"/>
                </a:solidFill>
              </a:rPr>
              <a:t>LEY DE GAUSS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418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095"/>
            <a:ext cx="8229600" cy="38163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sz="2400" dirty="0"/>
              <a:t>Campo eléctrico para una Línea de carga con </a:t>
            </a:r>
            <a:r>
              <a:rPr lang="es-AR" sz="2400" i="1" dirty="0">
                <a:sym typeface="Symbol" panose="05050102010706020507" charset="0"/>
              </a:rPr>
              <a:t>=cte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755576" y="1387224"/>
            <a:ext cx="758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en-US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Hipótesis:</a:t>
            </a:r>
            <a:r>
              <a:rPr lang="es-A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Línea recta de carga con densidad lineal constante 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charset="0"/>
              </a:rPr>
              <a:t>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s-AR" altLang="en-US" i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cte</a:t>
            </a:r>
            <a:r>
              <a:rPr lang="es-A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A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elijo una </a:t>
            </a:r>
            <a:r>
              <a:rPr lang="es-AR" altLang="en-US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es-A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gaussiana cilíndrica de radio “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r” y altura “L”.  L</a:t>
            </a:r>
            <a:r>
              <a:rPr lang="es-A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carga encerrada será una fracción de la carga de toda la línea</a:t>
            </a:r>
            <a:r>
              <a:rPr lang="es-AR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1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1561"/>
              </p:ext>
            </p:extLst>
          </p:nvPr>
        </p:nvGraphicFramePr>
        <p:xfrm>
          <a:off x="3793335" y="4919955"/>
          <a:ext cx="44754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700" imgH="431800" progId="Equation.KSEE3">
                  <p:embed/>
                </p:oleObj>
              </mc:Choice>
              <mc:Fallback>
                <p:oleObj r:id="rId2" imgW="2425700" imgH="431800" progId="Equation.KSEE3">
                  <p:embed/>
                  <p:pic>
                    <p:nvPicPr>
                      <p:cNvPr id="18" name="Object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93335" y="4919955"/>
                        <a:ext cx="44754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1321435" y="3778885"/>
            <a:ext cx="203200" cy="2615565"/>
          </a:xfrm>
          <a:prstGeom prst="wedgeRectCallout">
            <a:avLst>
              <a:gd name="adj1" fmla="val -17316"/>
              <a:gd name="adj2" fmla="val 45800"/>
            </a:avLst>
          </a:prstGeom>
          <a:solidFill>
            <a:srgbClr val="EEDA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s-AR" altLang="en-US" sz="1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+++++++++++++</a:t>
            </a:r>
          </a:p>
        </p:txBody>
      </p:sp>
      <p:graphicFrame>
        <p:nvGraphicFramePr>
          <p:cNvPr id="7" name="Objec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06376"/>
              </p:ext>
            </p:extLst>
          </p:nvPr>
        </p:nvGraphicFramePr>
        <p:xfrm>
          <a:off x="3816500" y="5947028"/>
          <a:ext cx="362140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08200" imgH="292100" progId="Equation.KSEE3">
                  <p:embed/>
                </p:oleObj>
              </mc:Choice>
              <mc:Fallback>
                <p:oleObj r:id="rId4" imgW="2108200" imgH="292100" progId="Equation.KSEE3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6500" y="5947028"/>
                        <a:ext cx="362140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Curved Connector 29"/>
          <p:cNvCxnSpPr/>
          <p:nvPr/>
        </p:nvCxnSpPr>
        <p:spPr>
          <a:xfrm rot="10800000">
            <a:off x="1707183" y="4536347"/>
            <a:ext cx="2159635" cy="1008380"/>
          </a:xfrm>
          <a:prstGeom prst="curvedConnector3">
            <a:avLst>
              <a:gd name="adj1" fmla="val 49985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0800000">
            <a:off x="1773252" y="5257857"/>
            <a:ext cx="1618615" cy="929005"/>
          </a:xfrm>
          <a:prstGeom prst="curvedConnector3">
            <a:avLst>
              <a:gd name="adj1" fmla="val 49980"/>
            </a:avLst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01650" y="3842292"/>
            <a:ext cx="1772920" cy="2539365"/>
            <a:chOff x="3638" y="2228"/>
            <a:chExt cx="2792" cy="39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3685" y="2228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96" y="2233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96" y="2950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296" y="3466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70" y="4167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296" y="4894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296" y="5495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296" y="6227"/>
              <a:ext cx="1134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51" y="4894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729" y="3466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638" y="5513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3729" y="2950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3685" y="4168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638" y="6199"/>
              <a:ext cx="124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00" y="4232425"/>
            <a:ext cx="834390" cy="1381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2D9FF7-B2B7-4C69-A7E9-567280664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818" y="2325507"/>
            <a:ext cx="2038635" cy="8764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67AC75-FD75-4CE2-99DA-8102DD85A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3897" y="3400020"/>
            <a:ext cx="4563112" cy="73352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EAAE84-6A0D-47C3-8ADF-DA44D943CA26}"/>
              </a:ext>
            </a:extLst>
          </p:cNvPr>
          <p:cNvSpPr txBox="1"/>
          <p:nvPr/>
        </p:nvSpPr>
        <p:spPr>
          <a:xfrm>
            <a:off x="3795133" y="4315039"/>
            <a:ext cx="263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Analizando el flujo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1F2902-C59E-44E1-934E-E71BFBFFEF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4558" y="4300762"/>
            <a:ext cx="552527" cy="49536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34A12E5B-4BF8-49E6-BCB8-D89D55D6008A}"/>
              </a:ext>
            </a:extLst>
          </p:cNvPr>
          <p:cNvSpPr txBox="1"/>
          <p:nvPr/>
        </p:nvSpPr>
        <p:spPr>
          <a:xfrm>
            <a:off x="2258060" y="251162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Aplico Gauss</a:t>
            </a:r>
          </a:p>
        </p:txBody>
      </p:sp>
    </p:spTree>
    <p:extLst>
      <p:ext uri="{BB962C8B-B14F-4D97-AF65-F5344CB8AC3E}">
        <p14:creationId xmlns:p14="http://schemas.microsoft.com/office/powerpoint/2010/main" val="16279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095"/>
            <a:ext cx="8229600" cy="38163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sz="2400" dirty="0"/>
              <a:t>Campo eléctrico para una Línea de carga con </a:t>
            </a:r>
            <a:r>
              <a:rPr lang="es-AR" sz="2400" i="1" dirty="0">
                <a:sym typeface="Symbol" panose="05050102010706020507" charset="0"/>
              </a:rPr>
              <a:t>=cte</a:t>
            </a:r>
          </a:p>
        </p:txBody>
      </p:sp>
      <p:graphicFrame>
        <p:nvGraphicFramePr>
          <p:cNvPr id="43" name="Content Placeholder 42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19451255"/>
              </p:ext>
            </p:extLst>
          </p:nvPr>
        </p:nvGraphicFramePr>
        <p:xfrm>
          <a:off x="1967093" y="2758027"/>
          <a:ext cx="3539742" cy="10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55800" imgH="558800" progId="Equation.KSEE3">
                  <p:embed/>
                </p:oleObj>
              </mc:Choice>
              <mc:Fallback>
                <p:oleObj r:id="rId2" imgW="1955800" imgH="558800" progId="Equation.KSEE3">
                  <p:embed/>
                  <p:pic>
                    <p:nvPicPr>
                      <p:cNvPr id="43" name="Content Placeholder 4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7093" y="2758027"/>
                        <a:ext cx="3539742" cy="10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6622" r="59649" b="14985"/>
          <a:stretch>
            <a:fillRect/>
          </a:stretch>
        </p:blipFill>
        <p:spPr bwMode="auto">
          <a:xfrm>
            <a:off x="6238081" y="1292429"/>
            <a:ext cx="2448719" cy="321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18 CuadroTexto"/>
          <p:cNvSpPr txBox="1"/>
          <p:nvPr/>
        </p:nvSpPr>
        <p:spPr>
          <a:xfrm flipH="1">
            <a:off x="6654574" y="2715849"/>
            <a:ext cx="238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69524" y="1956004"/>
            <a:ext cx="10160" cy="16687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Object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840823"/>
              </p:ext>
            </p:extLst>
          </p:nvPr>
        </p:nvGraphicFramePr>
        <p:xfrm>
          <a:off x="1558578" y="4304389"/>
          <a:ext cx="3917886" cy="102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4700" imgH="584200" progId="Equation.KSEE3">
                  <p:embed/>
                </p:oleObj>
              </mc:Choice>
              <mc:Fallback>
                <p:oleObj r:id="rId5" imgW="2044700" imgH="584200" progId="Equation.KSEE3">
                  <p:embed/>
                  <p:pic>
                    <p:nvPicPr>
                      <p:cNvPr id="14" name="Object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8578" y="4304389"/>
                        <a:ext cx="3917886" cy="102281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174230" y="4697315"/>
            <a:ext cx="1969770" cy="1843405"/>
            <a:chOff x="9527" y="7261"/>
            <a:chExt cx="4280" cy="324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9813" y="10015"/>
              <a:ext cx="3737" cy="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126" y="7439"/>
              <a:ext cx="22" cy="28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10359" y="7600"/>
              <a:ext cx="2657" cy="2225"/>
            </a:xfrm>
            <a:custGeom>
              <a:avLst/>
              <a:gdLst>
                <a:gd name="connisteX0" fmla="*/ 0 w 1687195"/>
                <a:gd name="connsiteY0" fmla="*/ 0 h 1412875"/>
                <a:gd name="connisteX1" fmla="*/ 107950 w 1687195"/>
                <a:gd name="connsiteY1" fmla="*/ 755650 h 1412875"/>
                <a:gd name="connisteX2" fmla="*/ 372745 w 1687195"/>
                <a:gd name="connsiteY2" fmla="*/ 1216660 h 1412875"/>
                <a:gd name="connisteX3" fmla="*/ 804545 w 1687195"/>
                <a:gd name="connsiteY3" fmla="*/ 1363980 h 1412875"/>
                <a:gd name="connisteX4" fmla="*/ 1687195 w 1687195"/>
                <a:gd name="connsiteY4" fmla="*/ 1412875 h 14128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687195" h="1412875">
                  <a:moveTo>
                    <a:pt x="0" y="0"/>
                  </a:moveTo>
                  <a:cubicBezTo>
                    <a:pt x="16510" y="141605"/>
                    <a:pt x="33655" y="512445"/>
                    <a:pt x="107950" y="755650"/>
                  </a:cubicBezTo>
                  <a:cubicBezTo>
                    <a:pt x="182245" y="998855"/>
                    <a:pt x="233680" y="1094740"/>
                    <a:pt x="372745" y="1216660"/>
                  </a:cubicBezTo>
                  <a:cubicBezTo>
                    <a:pt x="511810" y="1338580"/>
                    <a:pt x="541655" y="1324610"/>
                    <a:pt x="804545" y="1363980"/>
                  </a:cubicBezTo>
                  <a:cubicBezTo>
                    <a:pt x="1067435" y="1403350"/>
                    <a:pt x="1519555" y="1405890"/>
                    <a:pt x="1687195" y="141287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3" name="Object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527" y="7261"/>
            <a:ext cx="48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65100" imgH="203200" progId="Equation.KSEE3">
                    <p:embed/>
                  </p:oleObj>
                </mc:Choice>
                <mc:Fallback>
                  <p:oleObj r:id="rId7" imgW="165100" imgH="203200" progId="Equation.KSEE3">
                    <p:embed/>
                    <p:pic>
                      <p:nvPicPr>
                        <p:cNvPr id="23" name="Object 2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27" y="7261"/>
                          <a:ext cx="486" cy="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471" y="10128"/>
            <a:ext cx="33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14300" imgH="127000" progId="Equation.KSEE3">
                    <p:embed/>
                  </p:oleObj>
                </mc:Choice>
                <mc:Fallback>
                  <p:oleObj r:id="rId9" imgW="114300" imgH="127000" progId="Equation.KSEE3">
                    <p:embed/>
                    <p:pic>
                      <p:nvPicPr>
                        <p:cNvPr id="25" name="Object 2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471" y="10128"/>
                          <a:ext cx="337" cy="3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38107"/>
              </p:ext>
            </p:extLst>
          </p:nvPr>
        </p:nvGraphicFramePr>
        <p:xfrm>
          <a:off x="1413537" y="1666013"/>
          <a:ext cx="4331897" cy="71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45665" imgH="355600" progId="Equation.KSEE3">
                  <p:embed/>
                </p:oleObj>
              </mc:Choice>
              <mc:Fallback>
                <p:oleObj r:id="rId11" imgW="2145665" imgH="355600" progId="Equation.KSEE3">
                  <p:embed/>
                  <p:pic>
                    <p:nvPicPr>
                      <p:cNvPr id="32" name="Object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3537" y="1666013"/>
                        <a:ext cx="4331897" cy="71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F617055-A3B0-4461-B517-F8ACDE3B9DBE}"/>
              </a:ext>
            </a:extLst>
          </p:cNvPr>
          <p:cNvSpPr txBox="1"/>
          <p:nvPr/>
        </p:nvSpPr>
        <p:spPr>
          <a:xfrm>
            <a:off x="1442137" y="1035001"/>
            <a:ext cx="365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Veamos que ocurre con la carga</a:t>
            </a:r>
          </a:p>
        </p:txBody>
      </p:sp>
    </p:spTree>
    <p:extLst>
      <p:ext uri="{BB962C8B-B14F-4D97-AF65-F5344CB8AC3E}">
        <p14:creationId xmlns:p14="http://schemas.microsoft.com/office/powerpoint/2010/main" val="2590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31445"/>
            <a:ext cx="8229600" cy="3987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dirty="0">
                <a:solidFill>
                  <a:srgbClr val="FF0000"/>
                </a:solidFill>
              </a:rPr>
              <a:t>Campo eléctrico de una lámina plana con: </a:t>
            </a:r>
            <a:r>
              <a:rPr lang="es-A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</a:t>
            </a:r>
            <a:r>
              <a:rPr lang="es-A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s-AR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cte</a:t>
            </a:r>
            <a:endParaRPr lang="es-AR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53965" y="1175289"/>
            <a:ext cx="5483860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Lámina cargada muy grande y delgada (espesor diferencial) con densidad superficial de carga uniforme,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 carga encerrada es una fracción de la carga de la placa.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 superficie imaginaria adoptada  que atraviesa la lámina es:  ¿ cilíndrica?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¿Cómo serán el campo y las líneas de E?</a:t>
            </a:r>
          </a:p>
        </p:txBody>
      </p:sp>
      <p:graphicFrame>
        <p:nvGraphicFramePr>
          <p:cNvPr id="11" name="Content Placeholder 10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11814240"/>
              </p:ext>
            </p:extLst>
          </p:nvPr>
        </p:nvGraphicFramePr>
        <p:xfrm>
          <a:off x="1410312" y="5613668"/>
          <a:ext cx="4785494" cy="67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4800" imgH="444500" progId="Equation.KSEE3">
                  <p:embed/>
                </p:oleObj>
              </mc:Choice>
              <mc:Fallback>
                <p:oleObj r:id="rId2" imgW="2844800" imgH="4445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0312" y="5613668"/>
                        <a:ext cx="4785494" cy="674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44264" y="2013458"/>
            <a:ext cx="1491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Hipótesis:</a:t>
            </a:r>
            <a:r>
              <a:rPr lang="es-A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655746" y="3408260"/>
            <a:ext cx="1510030" cy="2449830"/>
            <a:chOff x="9034" y="2233"/>
            <a:chExt cx="2754" cy="4473"/>
          </a:xfrm>
          <a:solidFill>
            <a:schemeClr val="bg1">
              <a:lumMod val="95000"/>
            </a:schemeClr>
          </a:solidFill>
        </p:grpSpPr>
        <p:sp>
          <p:nvSpPr>
            <p:cNvPr id="90" name="Freeform 89"/>
            <p:cNvSpPr/>
            <p:nvPr/>
          </p:nvSpPr>
          <p:spPr>
            <a:xfrm>
              <a:off x="9034" y="2233"/>
              <a:ext cx="2754" cy="4473"/>
            </a:xfrm>
            <a:custGeom>
              <a:avLst/>
              <a:gdLst>
                <a:gd name="connisteX0" fmla="*/ 0 w 2369185"/>
                <a:gd name="connsiteY0" fmla="*/ 1659255 h 3358515"/>
                <a:gd name="connisteX1" fmla="*/ 0 w 2369185"/>
                <a:gd name="connsiteY1" fmla="*/ 3358515 h 3358515"/>
                <a:gd name="connisteX2" fmla="*/ 2359025 w 2369185"/>
                <a:gd name="connsiteY2" fmla="*/ 1589405 h 3358515"/>
                <a:gd name="connisteX3" fmla="*/ 2369185 w 2369185"/>
                <a:gd name="connsiteY3" fmla="*/ 0 h 3358515"/>
                <a:gd name="connisteX4" fmla="*/ 10160 w 2369185"/>
                <a:gd name="connsiteY4" fmla="*/ 1739265 h 33585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369185" h="3358515">
                  <a:moveTo>
                    <a:pt x="0" y="1659255"/>
                  </a:moveTo>
                  <a:lnTo>
                    <a:pt x="0" y="3358515"/>
                  </a:lnTo>
                  <a:lnTo>
                    <a:pt x="2359025" y="1589405"/>
                  </a:lnTo>
                  <a:lnTo>
                    <a:pt x="2369185" y="0"/>
                  </a:lnTo>
                  <a:lnTo>
                    <a:pt x="10160" y="1739265"/>
                  </a:lnTo>
                </a:path>
              </a:pathLst>
            </a:custGeom>
            <a:grpFill/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Or 90"/>
            <p:cNvSpPr/>
            <p:nvPr/>
          </p:nvSpPr>
          <p:spPr>
            <a:xfrm flipV="1">
              <a:off x="9844" y="4541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Or 91"/>
            <p:cNvSpPr/>
            <p:nvPr/>
          </p:nvSpPr>
          <p:spPr>
            <a:xfrm flipV="1">
              <a:off x="9674" y="5539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Or 92"/>
            <p:cNvSpPr/>
            <p:nvPr/>
          </p:nvSpPr>
          <p:spPr>
            <a:xfrm flipV="1">
              <a:off x="10413" y="4127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Or 93"/>
            <p:cNvSpPr/>
            <p:nvPr/>
          </p:nvSpPr>
          <p:spPr>
            <a:xfrm flipV="1">
              <a:off x="9846" y="3923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Or 94"/>
            <p:cNvSpPr/>
            <p:nvPr/>
          </p:nvSpPr>
          <p:spPr>
            <a:xfrm flipV="1">
              <a:off x="10837" y="4521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Or 95"/>
            <p:cNvSpPr/>
            <p:nvPr/>
          </p:nvSpPr>
          <p:spPr>
            <a:xfrm flipV="1">
              <a:off x="11063" y="3355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Or 96"/>
            <p:cNvSpPr/>
            <p:nvPr/>
          </p:nvSpPr>
          <p:spPr>
            <a:xfrm flipV="1">
              <a:off x="11404" y="4006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Or 98"/>
            <p:cNvSpPr/>
            <p:nvPr/>
          </p:nvSpPr>
          <p:spPr>
            <a:xfrm flipV="1">
              <a:off x="11320" y="2566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Or 99"/>
            <p:cNvSpPr/>
            <p:nvPr/>
          </p:nvSpPr>
          <p:spPr>
            <a:xfrm rot="20820000" flipV="1">
              <a:off x="9133" y="4500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Or 100"/>
            <p:cNvSpPr/>
            <p:nvPr/>
          </p:nvSpPr>
          <p:spPr>
            <a:xfrm flipV="1">
              <a:off x="9191" y="5848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Or 101"/>
            <p:cNvSpPr/>
            <p:nvPr/>
          </p:nvSpPr>
          <p:spPr>
            <a:xfrm flipV="1">
              <a:off x="9191" y="5030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Or 102"/>
            <p:cNvSpPr/>
            <p:nvPr/>
          </p:nvSpPr>
          <p:spPr>
            <a:xfrm flipV="1">
              <a:off x="10241" y="5030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Or 103"/>
            <p:cNvSpPr/>
            <p:nvPr/>
          </p:nvSpPr>
          <p:spPr>
            <a:xfrm flipV="1">
              <a:off x="10950" y="3827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Or 104"/>
            <p:cNvSpPr/>
            <p:nvPr/>
          </p:nvSpPr>
          <p:spPr>
            <a:xfrm flipV="1">
              <a:off x="11447" y="3046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Or 105"/>
            <p:cNvSpPr/>
            <p:nvPr/>
          </p:nvSpPr>
          <p:spPr>
            <a:xfrm flipV="1">
              <a:off x="9733" y="5030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Or 106"/>
            <p:cNvSpPr/>
            <p:nvPr/>
          </p:nvSpPr>
          <p:spPr>
            <a:xfrm flipV="1">
              <a:off x="10496" y="3355"/>
              <a:ext cx="341" cy="309"/>
            </a:xfrm>
            <a:prstGeom prst="flowChartOr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Flowchart: Direct Access Storage 124"/>
          <p:cNvSpPr/>
          <p:nvPr/>
        </p:nvSpPr>
        <p:spPr>
          <a:xfrm rot="13140000" flipH="1">
            <a:off x="6983202" y="4216822"/>
            <a:ext cx="454025" cy="415290"/>
          </a:xfrm>
          <a:prstGeom prst="flowChartMagneticDrum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198178" y="3314836"/>
            <a:ext cx="2423795" cy="2717800"/>
            <a:chOff x="4552" y="2602"/>
            <a:chExt cx="3817" cy="4280"/>
          </a:xfrm>
        </p:grpSpPr>
        <p:cxnSp>
          <p:nvCxnSpPr>
            <p:cNvPr id="109" name="Straight Arrow Connector 108"/>
            <p:cNvCxnSpPr/>
            <p:nvPr/>
          </p:nvCxnSpPr>
          <p:spPr>
            <a:xfrm flipH="1" flipV="1">
              <a:off x="5253" y="4330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561" y="3361"/>
              <a:ext cx="808" cy="65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6838" y="4015"/>
              <a:ext cx="786" cy="622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6216" y="4589"/>
              <a:ext cx="786" cy="59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5655" y="5072"/>
              <a:ext cx="851" cy="649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6705" y="4679"/>
              <a:ext cx="732" cy="57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61" y="4780"/>
              <a:ext cx="560" cy="41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638" y="5634"/>
              <a:ext cx="613" cy="475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5655" y="6340"/>
              <a:ext cx="664" cy="54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 flipV="1">
              <a:off x="6536" y="2602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4552" y="5433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 flipV="1">
              <a:off x="5845" y="3283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 flipV="1">
              <a:off x="5181" y="3690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 flipV="1">
              <a:off x="4617" y="4140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6138" y="2955"/>
              <a:ext cx="792" cy="64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lowchart: Direct Access Storage 123"/>
          <p:cNvSpPr/>
          <p:nvPr/>
        </p:nvSpPr>
        <p:spPr>
          <a:xfrm rot="2460000">
            <a:off x="7315456" y="4498169"/>
            <a:ext cx="414655" cy="389890"/>
          </a:xfrm>
          <a:prstGeom prst="flowChartMagneticDru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50DFFA-8F35-428B-8C7A-1875DCFD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032" y="4478130"/>
            <a:ext cx="1991003" cy="9240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61F00F-5E8F-4EB3-B98D-416951E8C88C}"/>
              </a:ext>
            </a:extLst>
          </p:cNvPr>
          <p:cNvSpPr txBox="1"/>
          <p:nvPr/>
        </p:nvSpPr>
        <p:spPr>
          <a:xfrm>
            <a:off x="1581115" y="424549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Aplicando Gauss</a:t>
            </a:r>
          </a:p>
        </p:txBody>
      </p:sp>
    </p:spTree>
    <p:extLst>
      <p:ext uri="{BB962C8B-B14F-4D97-AF65-F5344CB8AC3E}">
        <p14:creationId xmlns:p14="http://schemas.microsoft.com/office/powerpoint/2010/main" val="42612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9250" y="226695"/>
            <a:ext cx="8229600" cy="34353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i="1" dirty="0">
                <a:solidFill>
                  <a:srgbClr val="FF0000"/>
                </a:solidFill>
              </a:rPr>
              <a:t>Campo eléctrico de una lámina plana con: </a:t>
            </a:r>
            <a:r>
              <a:rPr lang="es-A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</a:t>
            </a:r>
            <a:r>
              <a:rPr lang="es-AR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s-AR" alt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cte</a:t>
            </a:r>
            <a:endParaRPr lang="es-AR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3182333"/>
              </p:ext>
            </p:extLst>
          </p:nvPr>
        </p:nvGraphicFramePr>
        <p:xfrm>
          <a:off x="1527302" y="1654570"/>
          <a:ext cx="3395647" cy="7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79600" imgH="405765" progId="Equation.KSEE3">
                  <p:embed/>
                </p:oleObj>
              </mc:Choice>
              <mc:Fallback>
                <p:oleObj r:id="rId2" imgW="1879600" imgH="405765" progId="Equation.KSEE3">
                  <p:embed/>
                  <p:pic>
                    <p:nvPicPr>
                      <p:cNvPr id="14" name="Content Placeholder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7302" y="1654570"/>
                        <a:ext cx="3395647" cy="73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2703"/>
              </p:ext>
            </p:extLst>
          </p:nvPr>
        </p:nvGraphicFramePr>
        <p:xfrm>
          <a:off x="611560" y="4936568"/>
          <a:ext cx="213487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100" imgH="431800" progId="Equation.KSEE3">
                  <p:embed/>
                </p:oleObj>
              </mc:Choice>
              <mc:Fallback>
                <p:oleObj r:id="rId4" imgW="1181100" imgH="431800" progId="Equation.KSEE3">
                  <p:embed/>
                  <p:pic>
                    <p:nvPicPr>
                      <p:cNvPr id="16" name="Object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936568"/>
                        <a:ext cx="2134870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13565"/>
              </p:ext>
            </p:extLst>
          </p:nvPr>
        </p:nvGraphicFramePr>
        <p:xfrm>
          <a:off x="445611" y="2480523"/>
          <a:ext cx="4845044" cy="97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70200" imgH="558800" progId="Equation.KSEE3">
                  <p:embed/>
                </p:oleObj>
              </mc:Choice>
              <mc:Fallback>
                <p:oleObj r:id="rId6" imgW="2870200" imgH="558800" progId="Equation.KSEE3">
                  <p:embed/>
                  <p:pic>
                    <p:nvPicPr>
                      <p:cNvPr id="18" name="Object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611" y="2480523"/>
                        <a:ext cx="4845044" cy="978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938758"/>
              </p:ext>
            </p:extLst>
          </p:nvPr>
        </p:nvGraphicFramePr>
        <p:xfrm>
          <a:off x="457200" y="3526812"/>
          <a:ext cx="4923276" cy="97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36900" imgH="558800" progId="Equation.KSEE3">
                  <p:embed/>
                </p:oleObj>
              </mc:Choice>
              <mc:Fallback>
                <p:oleObj r:id="rId8" imgW="3136900" imgH="558800" progId="Equation.KSEE3">
                  <p:embed/>
                  <p:pic>
                    <p:nvPicPr>
                      <p:cNvPr id="20" name="Object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526812"/>
                        <a:ext cx="4923276" cy="978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47863"/>
              </p:ext>
            </p:extLst>
          </p:nvPr>
        </p:nvGraphicFramePr>
        <p:xfrm>
          <a:off x="2724541" y="5266110"/>
          <a:ext cx="2446655" cy="7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84300" imgH="431800" progId="Equation.KSEE3">
                  <p:embed/>
                </p:oleObj>
              </mc:Choice>
              <mc:Fallback>
                <p:oleObj r:id="rId10" imgW="1384300" imgH="431800" progId="Equation.KSEE3">
                  <p:embed/>
                  <p:pic>
                    <p:nvPicPr>
                      <p:cNvPr id="22" name="Object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4541" y="5266110"/>
                        <a:ext cx="2446655" cy="7073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6526" y="2944753"/>
            <a:ext cx="3737474" cy="3654802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CE134967-4AAD-4AE2-8A93-90CE393BB6B5}"/>
              </a:ext>
            </a:extLst>
          </p:cNvPr>
          <p:cNvSpPr txBox="1"/>
          <p:nvPr/>
        </p:nvSpPr>
        <p:spPr>
          <a:xfrm>
            <a:off x="1187624" y="1317189"/>
            <a:ext cx="484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Analizando el flujo 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AEC9A05C-EF6D-469D-8369-82DD01459C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95342" y="1238195"/>
            <a:ext cx="55252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5735" y="83185"/>
            <a:ext cx="8825230" cy="8591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sz="1800" dirty="0">
                <a:solidFill>
                  <a:srgbClr val="FF0000"/>
                </a:solidFill>
              </a:rPr>
              <a:t>Campo eléctrico entre dos placas cargadas uniformemente con cargas de diferente signo </a:t>
            </a:r>
            <a:r>
              <a:rPr lang="es-AR" sz="1800" i="1" dirty="0">
                <a:solidFill>
                  <a:srgbClr val="FF0000"/>
                </a:solidFill>
                <a:sym typeface="Symbol" panose="05050102010706020507" charset="0"/>
              </a:rPr>
              <a:t></a:t>
            </a:r>
            <a:r>
              <a:rPr lang="es-AR" sz="1800" i="1" dirty="0">
                <a:solidFill>
                  <a:srgbClr val="FF0000"/>
                </a:solidFill>
              </a:rPr>
              <a:t>+</a:t>
            </a:r>
            <a:r>
              <a:rPr lang="es-AR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 </a:t>
            </a:r>
            <a:r>
              <a:rPr lang="es-AR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s-AR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</a:t>
            </a:r>
            <a:r>
              <a:rPr lang="es-AR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s-AR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 = </a:t>
            </a:r>
            <a:r>
              <a:rPr lang="es-AR" altLang="en-US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c</a:t>
            </a:r>
            <a:r>
              <a:rPr lang="es-AR" altLang="en-US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</a:t>
            </a:r>
            <a:endParaRPr lang="es-AR" sz="1800" i="1" dirty="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0355" y="1050290"/>
            <a:ext cx="8543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 tienen dos láminas plano paralelas muy grande cargadas uniformemente con cargas de diferente signo.  Inicialmente alejadas entre si.  </a:t>
            </a:r>
            <a:r>
              <a:rPr lang="es-AR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E </a:t>
            </a:r>
            <a:r>
              <a:rPr lang="es-AR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AR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 /2</a:t>
            </a:r>
            <a:r>
              <a:rPr lang="es-AR" altLang="en-US" sz="2000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0</a:t>
            </a:r>
            <a:r>
              <a:rPr lang="es-AR" altLang="en-US" sz="2000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388360" y="4058920"/>
            <a:ext cx="4257675" cy="2793365"/>
            <a:chOff x="3881" y="6294"/>
            <a:chExt cx="6705" cy="4399"/>
          </a:xfrm>
        </p:grpSpPr>
        <p:sp>
          <p:nvSpPr>
            <p:cNvPr id="32" name="Text Box 31"/>
            <p:cNvSpPr txBox="1"/>
            <p:nvPr/>
          </p:nvSpPr>
          <p:spPr>
            <a:xfrm>
              <a:off x="4156" y="8054"/>
              <a:ext cx="18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T  </a:t>
              </a:r>
              <a:r>
                <a:rPr lang="es-AR" altLang="en-US" i="1"/>
                <a:t>= 0</a:t>
              </a:r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6126" y="6294"/>
              <a:ext cx="267" cy="3857"/>
            </a:xfrm>
            <a:prstGeom prst="wedgeRectCallout">
              <a:avLst>
                <a:gd name="adj1" fmla="val -17316"/>
                <a:gd name="adj2" fmla="val 458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en-US"/>
                <a:t>++++++++++++++++++++++++++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7936" y="6294"/>
              <a:ext cx="267" cy="3857"/>
            </a:xfrm>
            <a:prstGeom prst="wedgeRectCallout">
              <a:avLst>
                <a:gd name="adj1" fmla="val -17316"/>
                <a:gd name="adj2" fmla="val 458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en-US"/>
                <a:t>---------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5986" y="10113"/>
              <a:ext cx="7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+</a:t>
              </a:r>
              <a:r>
                <a:rPr lang="es-AR" altLang="en-US" i="1">
                  <a:sym typeface="Symbol" panose="05050102010706020507" charset="0"/>
                </a:rPr>
                <a:t></a:t>
              </a: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767" y="9990"/>
              <a:ext cx="7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-</a:t>
              </a:r>
              <a:r>
                <a:rPr lang="es-AR" altLang="en-US" i="1">
                  <a:sym typeface="Symbol" panose="05050102010706020507" charset="0"/>
                </a:rPr>
                <a:t>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732" y="7543"/>
              <a:ext cx="967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800" y="7863"/>
              <a:ext cx="964" cy="580"/>
              <a:chOff x="11169" y="4925"/>
              <a:chExt cx="1215" cy="58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1169" y="4925"/>
                <a:ext cx="1215" cy="2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 Box 16"/>
              <p:cNvSpPr txBox="1"/>
              <p:nvPr/>
            </p:nvSpPr>
            <p:spPr>
              <a:xfrm>
                <a:off x="11209" y="4925"/>
                <a:ext cx="11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altLang="en-US" i="1"/>
                  <a:t>E</a:t>
                </a:r>
                <a:r>
                  <a:rPr lang="es-AR" altLang="en-US" i="1" baseline="-25000"/>
                  <a:t>+</a:t>
                </a:r>
              </a:p>
            </p:txBody>
          </p:sp>
        </p:grpSp>
        <p:sp>
          <p:nvSpPr>
            <p:cNvPr id="18" name="Text Box 17"/>
            <p:cNvSpPr txBox="1"/>
            <p:nvPr/>
          </p:nvSpPr>
          <p:spPr>
            <a:xfrm>
              <a:off x="6953" y="6963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E</a:t>
              </a:r>
              <a:r>
                <a:rPr lang="es-AR" altLang="en-US" i="1" baseline="-25000"/>
                <a:t>-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881" y="7077"/>
              <a:ext cx="19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E</a:t>
              </a:r>
              <a:r>
                <a:rPr lang="es-AR" altLang="en-US" i="1" baseline="-25000"/>
                <a:t>+ </a:t>
              </a:r>
              <a:r>
                <a:rPr lang="es-AR" altLang="en-US" i="1"/>
                <a:t> + E</a:t>
              </a:r>
              <a:r>
                <a:rPr lang="es-AR" altLang="en-US" i="1" baseline="-25000"/>
                <a:t>-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881" y="7743"/>
              <a:ext cx="2019" cy="120"/>
              <a:chOff x="6021" y="4578"/>
              <a:chExt cx="2545" cy="12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10800000" flipV="1">
                <a:off x="6021" y="4673"/>
                <a:ext cx="1215" cy="2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236" y="4578"/>
                <a:ext cx="1331" cy="120"/>
                <a:chOff x="8565" y="3862"/>
                <a:chExt cx="1331" cy="654"/>
              </a:xfrm>
            </p:grpSpPr>
            <p:sp>
              <p:nvSpPr>
                <p:cNvPr id="24" name="Text Box 23"/>
                <p:cNvSpPr txBox="1"/>
                <p:nvPr/>
              </p:nvSpPr>
              <p:spPr>
                <a:xfrm>
                  <a:off x="8881" y="3862"/>
                  <a:ext cx="1015" cy="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AR" altLang="en-US" i="1" baseline="-25000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8565" y="4493"/>
                  <a:ext cx="1243" cy="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/>
            <p:cNvGrpSpPr/>
            <p:nvPr/>
          </p:nvGrpSpPr>
          <p:grpSpPr>
            <a:xfrm>
              <a:off x="8308" y="7658"/>
              <a:ext cx="1816" cy="30"/>
              <a:chOff x="11601" y="4493"/>
              <a:chExt cx="2289" cy="3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12756" y="4493"/>
                <a:ext cx="1134" cy="3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11601" y="4522"/>
                <a:ext cx="115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 Box 33"/>
            <p:cNvSpPr txBox="1"/>
            <p:nvPr/>
          </p:nvSpPr>
          <p:spPr>
            <a:xfrm>
              <a:off x="8614" y="6770"/>
              <a:ext cx="19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-</a:t>
              </a:r>
              <a:r>
                <a:rPr lang="es-AR" altLang="en-US" i="1"/>
                <a:t> + </a:t>
              </a:r>
              <a:r>
                <a:rPr lang="es-AR" altLang="en-US" i="1">
                  <a:sym typeface="+mn-ea"/>
                </a:rPr>
                <a:t>E</a:t>
              </a:r>
              <a:r>
                <a:rPr lang="es-AR" altLang="en-US" i="1" baseline="-25000">
                  <a:sym typeface="+mn-ea"/>
                </a:rPr>
                <a:t>+ </a:t>
              </a:r>
              <a:r>
                <a:rPr lang="es-AR" altLang="en-US" i="1">
                  <a:sym typeface="+mn-ea"/>
                </a:rPr>
                <a:t> </a:t>
              </a:r>
              <a:endParaRPr lang="es-AR" altLang="en-US" i="1" baseline="-25000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8614" y="7859"/>
              <a:ext cx="17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T  </a:t>
              </a:r>
              <a:r>
                <a:rPr lang="es-AR" altLang="en-US" i="1"/>
                <a:t>= 0</a:t>
              </a: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6241" y="8330"/>
              <a:ext cx="1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R </a:t>
              </a:r>
              <a:r>
                <a:rPr lang="es-AR" altLang="en-US" i="1"/>
                <a:t>=</a:t>
              </a:r>
              <a:r>
                <a:rPr lang="es-AR" altLang="en-US" i="1">
                  <a:sym typeface="Symbol" panose="05050102010706020507" charset="0"/>
                </a:rPr>
                <a:t> /</a:t>
              </a:r>
              <a:r>
                <a:rPr lang="es-AR" altLang="en-US" i="1" baseline="-25000">
                  <a:sym typeface="Symbol" panose="05050102010706020507" charset="0"/>
                </a:rPr>
                <a:t>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735" y="1864995"/>
            <a:ext cx="1805940" cy="2450465"/>
            <a:chOff x="61" y="2937"/>
            <a:chExt cx="2844" cy="3859"/>
          </a:xfrm>
        </p:grpSpPr>
        <p:sp>
          <p:nvSpPr>
            <p:cNvPr id="42" name="Text Box 41"/>
            <p:cNvSpPr txBox="1"/>
            <p:nvPr/>
          </p:nvSpPr>
          <p:spPr>
            <a:xfrm>
              <a:off x="1633" y="6216"/>
              <a:ext cx="7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+</a:t>
              </a:r>
              <a:r>
                <a:rPr lang="es-AR" altLang="en-US" i="1">
                  <a:sym typeface="Symbol" panose="05050102010706020507" charset="0"/>
                </a:rPr>
                <a:t></a:t>
              </a:r>
            </a:p>
          </p:txBody>
        </p:sp>
        <p:sp>
          <p:nvSpPr>
            <p:cNvPr id="43" name="Rectangular Callout 42"/>
            <p:cNvSpPr/>
            <p:nvPr/>
          </p:nvSpPr>
          <p:spPr>
            <a:xfrm>
              <a:off x="1365" y="2937"/>
              <a:ext cx="269" cy="3455"/>
            </a:xfrm>
            <a:prstGeom prst="wedgeRectCallout">
              <a:avLst>
                <a:gd name="adj1" fmla="val -17316"/>
                <a:gd name="adj2" fmla="val 458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en-US" dirty="0"/>
                <a:t>+++++++++++++++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1933" y="4603"/>
              <a:ext cx="972" cy="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 Box 44"/>
            <p:cNvSpPr txBox="1"/>
            <p:nvPr/>
          </p:nvSpPr>
          <p:spPr>
            <a:xfrm>
              <a:off x="1965" y="4603"/>
              <a:ext cx="9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E</a:t>
              </a:r>
              <a:r>
                <a:rPr lang="es-AR" altLang="en-US" i="1" baseline="-25000"/>
                <a:t>+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10800000" flipV="1">
              <a:off x="61" y="4584"/>
              <a:ext cx="972" cy="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 Box 46"/>
            <p:cNvSpPr txBox="1"/>
            <p:nvPr/>
          </p:nvSpPr>
          <p:spPr>
            <a:xfrm>
              <a:off x="125" y="4728"/>
              <a:ext cx="9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E</a:t>
              </a:r>
              <a:r>
                <a:rPr lang="es-AR" altLang="en-US" i="1" baseline="-25000"/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66280" y="1864995"/>
            <a:ext cx="1753870" cy="2229485"/>
            <a:chOff x="10944" y="3385"/>
            <a:chExt cx="2736" cy="3776"/>
          </a:xfrm>
        </p:grpSpPr>
        <p:sp>
          <p:nvSpPr>
            <p:cNvPr id="49" name="Rectangular Callout 48"/>
            <p:cNvSpPr/>
            <p:nvPr/>
          </p:nvSpPr>
          <p:spPr>
            <a:xfrm>
              <a:off x="12069" y="3385"/>
              <a:ext cx="249" cy="3268"/>
            </a:xfrm>
            <a:prstGeom prst="wedgeRectCallout">
              <a:avLst>
                <a:gd name="adj1" fmla="val -17316"/>
                <a:gd name="adj2" fmla="val 458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altLang="en-US"/>
                <a:t>---------</a:t>
              </a:r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12203" y="6537"/>
              <a:ext cx="103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-</a:t>
              </a:r>
              <a:r>
                <a:rPr lang="es-AR" altLang="en-US" i="1">
                  <a:sym typeface="Symbol" panose="05050102010706020507" charset="0"/>
                </a:rPr>
                <a:t>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0944" y="4922"/>
              <a:ext cx="904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1"/>
            <p:cNvSpPr txBox="1"/>
            <p:nvPr/>
          </p:nvSpPr>
          <p:spPr>
            <a:xfrm>
              <a:off x="10945" y="4430"/>
              <a:ext cx="962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-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 rot="10800000">
              <a:off x="12487" y="4922"/>
              <a:ext cx="987" cy="102"/>
              <a:chOff x="8565" y="3862"/>
              <a:chExt cx="1331" cy="654"/>
            </a:xfrm>
          </p:grpSpPr>
          <p:sp>
            <p:nvSpPr>
              <p:cNvPr id="54" name="Text Box 53"/>
              <p:cNvSpPr txBox="1"/>
              <p:nvPr/>
            </p:nvSpPr>
            <p:spPr>
              <a:xfrm>
                <a:off x="8881" y="3862"/>
                <a:ext cx="1015" cy="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altLang="en-US" i="1" baseline="-2500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V="1">
                <a:off x="8565" y="4493"/>
                <a:ext cx="1243" cy="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 Box 55"/>
            <p:cNvSpPr txBox="1"/>
            <p:nvPr/>
          </p:nvSpPr>
          <p:spPr>
            <a:xfrm>
              <a:off x="12633" y="4393"/>
              <a:ext cx="104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en-US" i="1"/>
                <a:t> E</a:t>
              </a:r>
              <a:r>
                <a:rPr lang="es-AR" altLang="en-US" i="1" baseline="-25000"/>
                <a:t>-</a:t>
              </a:r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1987550" y="2765425"/>
            <a:ext cx="1565910" cy="360045"/>
          </a:xfrm>
          <a:prstGeom prst="rightArrow">
            <a:avLst/>
          </a:prstGeom>
          <a:solidFill>
            <a:srgbClr val="D58B8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Arrow 57"/>
          <p:cNvSpPr/>
          <p:nvPr/>
        </p:nvSpPr>
        <p:spPr>
          <a:xfrm>
            <a:off x="5309870" y="2645410"/>
            <a:ext cx="1572260" cy="36957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165735" y="4720590"/>
            <a:ext cx="32302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altLang="en-US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acercarlas el campo eléctrico resultante es la superposición de los campos de cada una de las láminas (principio de superposición)</a:t>
            </a:r>
          </a:p>
        </p:txBody>
      </p:sp>
    </p:spTree>
    <p:extLst>
      <p:ext uri="{BB962C8B-B14F-4D97-AF65-F5344CB8AC3E}">
        <p14:creationId xmlns:p14="http://schemas.microsoft.com/office/powerpoint/2010/main" val="27829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643" y="32645"/>
            <a:ext cx="8229600" cy="4216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</a:rPr>
              <a:t>Gauss para una esfera </a:t>
            </a:r>
            <a:r>
              <a:rPr lang="es-AR" sz="2400" dirty="0">
                <a:solidFill>
                  <a:srgbClr val="FF0000"/>
                </a:solidFill>
                <a:sym typeface="+mn-ea"/>
              </a:rPr>
              <a:t>uniformemente</a:t>
            </a:r>
            <a:r>
              <a:rPr lang="es-AR" sz="2400" dirty="0">
                <a:solidFill>
                  <a:srgbClr val="FF0000"/>
                </a:solidFill>
              </a:rPr>
              <a:t> cargada </a:t>
            </a:r>
            <a:endParaRPr lang="es-AR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005195" y="1328689"/>
            <a:ext cx="508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/>
              <a:t>E</a:t>
            </a:r>
            <a:endParaRPr lang="es-MX" sz="2400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456564" y="1409314"/>
            <a:ext cx="688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err="1"/>
              <a:t>dS</a:t>
            </a:r>
            <a:endParaRPr lang="es-MX" sz="2400" i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80555" y="2658110"/>
            <a:ext cx="52260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400" i="1" dirty="0"/>
              <a:t>R</a:t>
            </a:r>
            <a:endParaRPr lang="es-MX" sz="2400" i="1" dirty="0"/>
          </a:p>
        </p:txBody>
      </p:sp>
      <p:sp>
        <p:nvSpPr>
          <p:cNvPr id="13" name="Text Box 12"/>
          <p:cNvSpPr txBox="1"/>
          <p:nvPr/>
        </p:nvSpPr>
        <p:spPr>
          <a:xfrm>
            <a:off x="519643" y="502695"/>
            <a:ext cx="3758012" cy="166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</a:rPr>
              <a:t>Esfera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</a:rPr>
              <a:t> cuya </a:t>
            </a: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</a:rPr>
              <a:t>carga está uniformemente distribuida, con  una carga total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</a:rPr>
              <a:t> Q </a:t>
            </a: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</a:rPr>
              <a:t>hasta 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</a:rPr>
              <a:t>R :  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ρ=cte. </a:t>
            </a: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adopta superficie gaussiana de radio “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&lt; R”  </a:t>
            </a: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AR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encerrada es  fracción de </a:t>
            </a:r>
            <a:r>
              <a:rPr lang="es-AR" alt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!!:</a:t>
            </a:r>
          </a:p>
        </p:txBody>
      </p:sp>
      <p:sp>
        <p:nvSpPr>
          <p:cNvPr id="15" name="Oval 14"/>
          <p:cNvSpPr/>
          <p:nvPr/>
        </p:nvSpPr>
        <p:spPr>
          <a:xfrm>
            <a:off x="5772205" y="1985035"/>
            <a:ext cx="1728470" cy="16103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5930735" y="1921946"/>
            <a:ext cx="429895" cy="45466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r 23"/>
          <p:cNvSpPr/>
          <p:nvPr/>
        </p:nvSpPr>
        <p:spPr>
          <a:xfrm flipV="1">
            <a:off x="6399530" y="2528570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r 24"/>
          <p:cNvSpPr/>
          <p:nvPr/>
        </p:nvSpPr>
        <p:spPr>
          <a:xfrm flipV="1">
            <a:off x="7184072" y="2760345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r 25"/>
          <p:cNvSpPr/>
          <p:nvPr/>
        </p:nvSpPr>
        <p:spPr>
          <a:xfrm flipV="1">
            <a:off x="5852171" y="2695896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Or 26"/>
          <p:cNvSpPr/>
          <p:nvPr/>
        </p:nvSpPr>
        <p:spPr>
          <a:xfrm flipV="1">
            <a:off x="6584390" y="2068512"/>
            <a:ext cx="216535" cy="196215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Or 27"/>
          <p:cNvSpPr/>
          <p:nvPr/>
        </p:nvSpPr>
        <p:spPr>
          <a:xfrm flipV="1">
            <a:off x="6721802" y="3305776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Or 30"/>
          <p:cNvSpPr/>
          <p:nvPr/>
        </p:nvSpPr>
        <p:spPr>
          <a:xfrm flipV="1">
            <a:off x="6926972" y="2147611"/>
            <a:ext cx="212090" cy="20955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Or 32"/>
          <p:cNvSpPr/>
          <p:nvPr/>
        </p:nvSpPr>
        <p:spPr>
          <a:xfrm flipV="1">
            <a:off x="6692265" y="2819164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Or 33"/>
          <p:cNvSpPr/>
          <p:nvPr/>
        </p:nvSpPr>
        <p:spPr>
          <a:xfrm flipV="1">
            <a:off x="6259512" y="3245119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20 Conector recto de flecha"/>
          <p:cNvCxnSpPr>
            <a:cxnSpLocks/>
          </p:cNvCxnSpPr>
          <p:nvPr/>
        </p:nvCxnSpPr>
        <p:spPr>
          <a:xfrm flipH="1">
            <a:off x="6004396" y="2775853"/>
            <a:ext cx="612140" cy="5207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/>
          <p:cNvSpPr/>
          <p:nvPr/>
        </p:nvSpPr>
        <p:spPr>
          <a:xfrm flipV="1">
            <a:off x="5994082" y="2235518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Or 35"/>
          <p:cNvSpPr/>
          <p:nvPr/>
        </p:nvSpPr>
        <p:spPr>
          <a:xfrm flipV="1">
            <a:off x="7053767" y="3145555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609165" y="2431497"/>
            <a:ext cx="254000" cy="358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Or 37"/>
          <p:cNvSpPr/>
          <p:nvPr/>
        </p:nvSpPr>
        <p:spPr>
          <a:xfrm flipV="1">
            <a:off x="7075805" y="2346960"/>
            <a:ext cx="216535" cy="208280"/>
          </a:xfrm>
          <a:prstGeom prst="flowChar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21 CuadroTexto"/>
          <p:cNvSpPr txBox="1"/>
          <p:nvPr/>
        </p:nvSpPr>
        <p:spPr>
          <a:xfrm>
            <a:off x="6633418" y="2590680"/>
            <a:ext cx="4298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s-AR" altLang="es-MX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2" name="Oval 41"/>
          <p:cNvSpPr/>
          <p:nvPr/>
        </p:nvSpPr>
        <p:spPr>
          <a:xfrm>
            <a:off x="6192569" y="2395881"/>
            <a:ext cx="864235" cy="791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5734204" y="1832026"/>
            <a:ext cx="540385" cy="620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92122" y="5938401"/>
          <a:ext cx="325123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482600" progId="Equation.KSEE3">
                  <p:embed/>
                </p:oleObj>
              </mc:Choice>
              <mc:Fallback>
                <p:oleObj r:id="rId2" imgW="2133600" imgH="482600" progId="Equation.KSEE3">
                  <p:embed/>
                  <p:pic>
                    <p:nvPicPr>
                      <p:cNvPr id="45" name="Object 4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2122" y="5938401"/>
                        <a:ext cx="3251230" cy="7391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ounded Rectangular Callout 82"/>
          <p:cNvSpPr/>
          <p:nvPr/>
        </p:nvSpPr>
        <p:spPr>
          <a:xfrm>
            <a:off x="4475970" y="2009140"/>
            <a:ext cx="1101725" cy="623570"/>
          </a:xfrm>
          <a:prstGeom prst="wedgeRoundRectCallout">
            <a:avLst>
              <a:gd name="adj1" fmla="val 117896"/>
              <a:gd name="adj2" fmla="val 322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altLang="en-US" sz="1400" dirty="0"/>
              <a:t>Superficie Gaussiana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5170" y="4330700"/>
            <a:ext cx="2727450" cy="2226310"/>
            <a:chOff x="6012" y="6984"/>
            <a:chExt cx="5824" cy="3506"/>
          </a:xfrm>
        </p:grpSpPr>
        <p:cxnSp>
          <p:nvCxnSpPr>
            <p:cNvPr id="86" name="17 Conector recto de flecha"/>
            <p:cNvCxnSpPr/>
            <p:nvPr/>
          </p:nvCxnSpPr>
          <p:spPr>
            <a:xfrm flipV="1">
              <a:off x="6525" y="7213"/>
              <a:ext cx="0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19 Conector recto de flecha"/>
            <p:cNvCxnSpPr/>
            <p:nvPr/>
          </p:nvCxnSpPr>
          <p:spPr>
            <a:xfrm>
              <a:off x="6110" y="10023"/>
              <a:ext cx="5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20 CuadroTexto"/>
            <p:cNvSpPr txBox="1"/>
            <p:nvPr/>
          </p:nvSpPr>
          <p:spPr>
            <a:xfrm>
              <a:off x="6012" y="6984"/>
              <a:ext cx="51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21 CuadroTexto"/>
            <p:cNvSpPr txBox="1"/>
            <p:nvPr/>
          </p:nvSpPr>
          <p:spPr>
            <a:xfrm flipH="1">
              <a:off x="11200" y="9910"/>
              <a:ext cx="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s-MX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24 Conector recto"/>
          <p:cNvCxnSpPr/>
          <p:nvPr/>
        </p:nvCxnSpPr>
        <p:spPr>
          <a:xfrm>
            <a:off x="7519346" y="5036185"/>
            <a:ext cx="0" cy="12242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26 Conector recto"/>
          <p:cNvCxnSpPr>
            <a:cxnSpLocks/>
          </p:cNvCxnSpPr>
          <p:nvPr/>
        </p:nvCxnSpPr>
        <p:spPr>
          <a:xfrm flipV="1">
            <a:off x="6525260" y="5013325"/>
            <a:ext cx="1032510" cy="1209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20 CuadroTexto"/>
          <p:cNvSpPr txBox="1"/>
          <p:nvPr/>
        </p:nvSpPr>
        <p:spPr>
          <a:xfrm>
            <a:off x="6039244" y="4738370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94" name="24 Conector recto"/>
          <p:cNvCxnSpPr/>
          <p:nvPr/>
        </p:nvCxnSpPr>
        <p:spPr>
          <a:xfrm flipH="1">
            <a:off x="6511601" y="5013325"/>
            <a:ext cx="10077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173D57D-33C9-41CA-BAD0-948E33AF2C15}"/>
              </a:ext>
            </a:extLst>
          </p:cNvPr>
          <p:cNvSpPr txBox="1"/>
          <p:nvPr/>
        </p:nvSpPr>
        <p:spPr>
          <a:xfrm>
            <a:off x="7357745" y="6492875"/>
            <a:ext cx="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DA1A91-F561-440F-A0F5-ED947615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4" y="3251231"/>
            <a:ext cx="3362794" cy="6477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62CE616-DAD4-4CA9-BD28-6E23C07C8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016331"/>
            <a:ext cx="2105319" cy="628738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E8F9AD45-501B-41C7-8578-70730165E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22" y="4738370"/>
            <a:ext cx="2534004" cy="1066949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D9EF45DE-9FBF-487B-8C7E-B289E22FE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33" y="2309297"/>
            <a:ext cx="4067743" cy="609685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E54DA0B9-6463-47E2-AD4B-92B8838F5230}"/>
              </a:ext>
            </a:extLst>
          </p:cNvPr>
          <p:cNvSpPr txBox="1"/>
          <p:nvPr/>
        </p:nvSpPr>
        <p:spPr>
          <a:xfrm>
            <a:off x="5991300" y="3296407"/>
            <a:ext cx="3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1F274D6-595F-4830-8ED9-D228B87555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602" y="508317"/>
            <a:ext cx="1908863" cy="82063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A92B27C2-CFCD-44FD-9FF4-78261ECC0B46}"/>
              </a:ext>
            </a:extLst>
          </p:cNvPr>
          <p:cNvSpPr txBox="1"/>
          <p:nvPr/>
        </p:nvSpPr>
        <p:spPr>
          <a:xfrm>
            <a:off x="4475970" y="66051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Aplico Gauss</a:t>
            </a:r>
          </a:p>
        </p:txBody>
      </p:sp>
    </p:spTree>
    <p:extLst>
      <p:ext uri="{BB962C8B-B14F-4D97-AF65-F5344CB8AC3E}">
        <p14:creationId xmlns:p14="http://schemas.microsoft.com/office/powerpoint/2010/main" val="33989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39552" y="731520"/>
                <a:ext cx="7920880" cy="5577800"/>
              </a:xfrm>
            </p:spPr>
            <p:txBody>
              <a:bodyPr>
                <a:normAutofit/>
              </a:bodyPr>
              <a:lstStyle/>
              <a:p>
                <a:pPr marL="45720" indent="0" algn="just">
                  <a:buNone/>
                </a:pPr>
                <a:endParaRPr lang="es-ES" b="1" dirty="0">
                  <a:solidFill>
                    <a:srgbClr val="FF0000"/>
                  </a:solidFill>
                </a:endParaRPr>
              </a:p>
              <a:p>
                <a:pPr marL="45720" indent="0" algn="just">
                  <a:buNone/>
                </a:pPr>
                <a:r>
                  <a:rPr lang="es-ES" b="1" dirty="0">
                    <a:solidFill>
                      <a:srgbClr val="FF0000"/>
                    </a:solidFill>
                  </a:rPr>
                  <a:t>DEFINICIÓN de FLUJO</a:t>
                </a:r>
              </a:p>
              <a:p>
                <a:pPr marL="45720" indent="0" algn="just">
                  <a:buNone/>
                </a:pPr>
                <a:endParaRPr lang="es-ES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s-AR" sz="1800" dirty="0">
                    <a:effectLst/>
                    <a:latin typeface="+mj-lt"/>
                    <a:ea typeface="Calibri" panose="020F0502020204030204" pitchFamily="34" charset="0"/>
                  </a:rPr>
                  <a:t>Antes de estudiar la ley de gauss, debemos entender el concepto de flujo. </a:t>
                </a:r>
                <a:r>
                  <a:rPr lang="es-AR" sz="18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El </a:t>
                </a:r>
                <a:r>
                  <a:rPr lang="es-AR" sz="1800" b="1" i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flujo (</a:t>
                </a:r>
                <a14:m>
                  <m:oMath xmlns:m="http://schemas.openxmlformats.org/officeDocument/2006/math">
                    <m:r>
                      <a: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𝜱</m:t>
                    </m:r>
                    <m:r>
                      <a:rPr lang="es-AR" sz="1800" b="1" i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s-AR" sz="18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AR" sz="18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es-AR" sz="1800" i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es una propiedad de cualquier campo vectorial, el termino tiene origen en el latín y su significada es el fluir (</a:t>
                </a:r>
                <a:r>
                  <a:rPr lang="es-AR" sz="1800" i="1" dirty="0" err="1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fluxo</a:t>
                </a:r>
                <a:r>
                  <a:rPr lang="es-AR" sz="1800" i="1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</a:rPr>
                  <a:t>) o manar.</a:t>
                </a:r>
              </a:p>
              <a:p>
                <a:pPr algn="just"/>
                <a:endParaRPr lang="es-AR" sz="1800" dirty="0">
                  <a:effectLst/>
                  <a:latin typeface="+mj-lt"/>
                  <a:ea typeface="Calibri" panose="020F0502020204030204" pitchFamily="34" charset="0"/>
                </a:endParaRPr>
              </a:p>
              <a:p>
                <a:pPr algn="just"/>
                <a:r>
                  <a:rPr lang="es-AR" sz="1800" dirty="0">
                    <a:ea typeface="Calibri" panose="020F0502020204030204" pitchFamily="34" charset="0"/>
                  </a:rPr>
                  <a:t>E</a:t>
                </a:r>
                <a:r>
                  <a:rPr lang="es-AR" sz="1800" dirty="0">
                    <a:effectLst/>
                    <a:ea typeface="Calibri" panose="020F0502020204030204" pitchFamily="34" charset="0"/>
                  </a:rPr>
                  <a:t>l flujo de un campo vectorial determinado </a:t>
                </a:r>
                <a:r>
                  <a:rPr lang="es-ES" sz="1800" i="1" dirty="0"/>
                  <a:t>puede concebirse</a:t>
                </a:r>
                <a:r>
                  <a:rPr lang="es-AR" sz="1800" dirty="0">
                    <a:effectLst/>
                    <a:ea typeface="Calibri" panose="020F0502020204030204" pitchFamily="34" charset="0"/>
                  </a:rPr>
                  <a:t> como si fuese una medida de la intensidad de penetración de los vectores de campo, a través de un elemento, para el caso del campo eléctrico de un elemento imaginario una superficie.</a:t>
                </a:r>
                <a:endParaRPr lang="es-AR" sz="1800" dirty="0">
                  <a:ea typeface="Calibri" panose="020F0502020204030204" pitchFamily="34" charset="0"/>
                </a:endParaRPr>
              </a:p>
              <a:p>
                <a:pPr algn="just"/>
                <a:endParaRPr lang="es-AR" sz="1800" dirty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39552" y="731520"/>
                <a:ext cx="7920880" cy="5577800"/>
              </a:xfrm>
              <a:blipFill>
                <a:blip r:embed="rId2"/>
                <a:stretch>
                  <a:fillRect l="-462" r="-6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9643" y="32645"/>
            <a:ext cx="8229600" cy="4216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0000"/>
                </a:solidFill>
              </a:rPr>
              <a:t>Gauss para una esfera </a:t>
            </a:r>
            <a:r>
              <a:rPr lang="es-AR" sz="2400" dirty="0">
                <a:solidFill>
                  <a:srgbClr val="FF0000"/>
                </a:solidFill>
                <a:sym typeface="+mn-ea"/>
              </a:rPr>
              <a:t>uniformemente</a:t>
            </a:r>
            <a:r>
              <a:rPr lang="es-AR" sz="2400" dirty="0">
                <a:solidFill>
                  <a:srgbClr val="FF0000"/>
                </a:solidFill>
              </a:rPr>
              <a:t> cargada </a:t>
            </a:r>
            <a:endParaRPr lang="es-AR" sz="24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41073" y="504154"/>
            <a:ext cx="3250385" cy="166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alt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Esfera cuya carga esta uniformemente distribuida, con  una carga total Q hasta R :  </a:t>
            </a:r>
            <a:r>
              <a:rPr lang="es-AR" alt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ρ=</a:t>
            </a:r>
            <a:r>
              <a:rPr lang="es-AR" altLang="en-US" sz="1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s-AR" alt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adopta </a:t>
            </a:r>
            <a:r>
              <a:rPr lang="es-AR" altLang="en-US" sz="1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es-AR" alt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AR" altLang="en-US" sz="1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gausiana</a:t>
            </a:r>
            <a:r>
              <a:rPr lang="es-AR" alt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radio “r&gt;R”  la q encerrada es  Q !!:</a:t>
            </a:r>
          </a:p>
        </p:txBody>
      </p:sp>
      <p:graphicFrame>
        <p:nvGraphicFramePr>
          <p:cNvPr id="45" name="Object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10999" y="3862033"/>
          <a:ext cx="2318750" cy="52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482600" progId="Equation.KSEE3">
                  <p:embed/>
                </p:oleObj>
              </mc:Choice>
              <mc:Fallback>
                <p:oleObj r:id="rId2" imgW="2133600" imgH="482600" progId="Equation.KSEE3">
                  <p:embed/>
                  <p:pic>
                    <p:nvPicPr>
                      <p:cNvPr id="45" name="Object 4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0999" y="3862033"/>
                        <a:ext cx="2318750" cy="5252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ontent Placeholder 47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9555" y="4684479"/>
          <a:ext cx="323088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2500" imgH="482600" progId="Equation.KSEE3">
                  <p:embed/>
                </p:oleObj>
              </mc:Choice>
              <mc:Fallback>
                <p:oleObj r:id="rId4" imgW="2222500" imgH="482600" progId="Equation.KSEE3">
                  <p:embed/>
                  <p:pic>
                    <p:nvPicPr>
                      <p:cNvPr id="48" name="Content Placeholder 4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555" y="4684479"/>
                        <a:ext cx="3230880" cy="7016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7551" y="2513884"/>
          <a:ext cx="3527830" cy="157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87600" imgH="1066800" progId="Equation.KSEE3">
                  <p:embed/>
                </p:oleObj>
              </mc:Choice>
              <mc:Fallback>
                <p:oleObj r:id="rId6" imgW="2387600" imgH="1066800" progId="Equation.KSEE3">
                  <p:embed/>
                  <p:pic>
                    <p:nvPicPr>
                      <p:cNvPr id="50" name="Object 4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551" y="2513884"/>
                        <a:ext cx="3527830" cy="157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17 CuadroTexto"/>
          <p:cNvSpPr txBox="1"/>
          <p:nvPr/>
        </p:nvSpPr>
        <p:spPr>
          <a:xfrm flipH="1">
            <a:off x="5701667" y="794959"/>
            <a:ext cx="42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/>
              <a:t>E</a:t>
            </a:r>
            <a:endParaRPr lang="es-MX" sz="2400" i="1" dirty="0"/>
          </a:p>
        </p:txBody>
      </p:sp>
      <p:sp>
        <p:nvSpPr>
          <p:cNvPr id="53" name="18 CuadroTexto"/>
          <p:cNvSpPr txBox="1"/>
          <p:nvPr/>
        </p:nvSpPr>
        <p:spPr>
          <a:xfrm>
            <a:off x="4581120" y="1017346"/>
            <a:ext cx="71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err="1"/>
              <a:t>  dS</a:t>
            </a:r>
            <a:endParaRPr lang="es-MX" i="1" dirty="0"/>
          </a:p>
        </p:txBody>
      </p:sp>
      <p:cxnSp>
        <p:nvCxnSpPr>
          <p:cNvPr id="58" name="16 Conector recto de flecha"/>
          <p:cNvCxnSpPr/>
          <p:nvPr/>
        </p:nvCxnSpPr>
        <p:spPr>
          <a:xfrm flipH="1" flipV="1">
            <a:off x="5415052" y="1094081"/>
            <a:ext cx="214630" cy="3581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419409" y="1500519"/>
            <a:ext cx="1866900" cy="1715135"/>
            <a:chOff x="11004" y="6834"/>
            <a:chExt cx="2940" cy="2701"/>
          </a:xfrm>
        </p:grpSpPr>
        <p:sp>
          <p:nvSpPr>
            <p:cNvPr id="55" name="Oval 54"/>
            <p:cNvSpPr/>
            <p:nvPr/>
          </p:nvSpPr>
          <p:spPr>
            <a:xfrm>
              <a:off x="11112" y="6886"/>
              <a:ext cx="2722" cy="25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Or 55"/>
            <p:cNvSpPr/>
            <p:nvPr/>
          </p:nvSpPr>
          <p:spPr>
            <a:xfrm flipV="1">
              <a:off x="12900" y="7192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21 CuadroTexto"/>
            <p:cNvSpPr txBox="1"/>
            <p:nvPr/>
          </p:nvSpPr>
          <p:spPr>
            <a:xfrm>
              <a:off x="11799" y="8562"/>
              <a:ext cx="823" cy="725"/>
            </a:xfrm>
            <a:prstGeom prst="rect">
              <a:avLst/>
            </a:prstGeom>
            <a:noFill/>
            <a:effectLst>
              <a:reflection stA="0" endPos="65000" dist="508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s-AR" sz="2400" i="1" dirty="0">
                  <a:solidFill>
                    <a:schemeClr val="tx1"/>
                  </a:solidFill>
                  <a:effectLst>
                    <a:reflection stA="0" endPos="65000" dist="50800" dir="5400000" sy="-100000" algn="bl" rotWithShape="0"/>
                  </a:effectLst>
                </a:rPr>
                <a:t>R</a:t>
              </a:r>
            </a:p>
          </p:txBody>
        </p:sp>
        <p:sp>
          <p:nvSpPr>
            <p:cNvPr id="57" name="Flowchart: Or 56"/>
            <p:cNvSpPr/>
            <p:nvPr/>
          </p:nvSpPr>
          <p:spPr>
            <a:xfrm flipV="1">
              <a:off x="13354" y="7934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Or 58"/>
            <p:cNvSpPr/>
            <p:nvPr/>
          </p:nvSpPr>
          <p:spPr>
            <a:xfrm flipV="1">
              <a:off x="13040" y="8653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Or 59"/>
            <p:cNvSpPr/>
            <p:nvPr/>
          </p:nvSpPr>
          <p:spPr>
            <a:xfrm flipV="1">
              <a:off x="11448" y="8662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Or 60"/>
            <p:cNvSpPr/>
            <p:nvPr/>
          </p:nvSpPr>
          <p:spPr>
            <a:xfrm flipV="1">
              <a:off x="12449" y="8981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Or 61"/>
            <p:cNvSpPr/>
            <p:nvPr/>
          </p:nvSpPr>
          <p:spPr>
            <a:xfrm flipV="1">
              <a:off x="11342" y="7980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Or 62"/>
            <p:cNvSpPr/>
            <p:nvPr/>
          </p:nvSpPr>
          <p:spPr>
            <a:xfrm flipV="1">
              <a:off x="11789" y="7275"/>
              <a:ext cx="341" cy="309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Or 63"/>
            <p:cNvSpPr/>
            <p:nvPr/>
          </p:nvSpPr>
          <p:spPr>
            <a:xfrm flipV="1">
              <a:off x="11887" y="7855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Or 64"/>
            <p:cNvSpPr/>
            <p:nvPr/>
          </p:nvSpPr>
          <p:spPr>
            <a:xfrm flipV="1">
              <a:off x="12900" y="7876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Or 65"/>
            <p:cNvSpPr/>
            <p:nvPr/>
          </p:nvSpPr>
          <p:spPr>
            <a:xfrm flipV="1">
              <a:off x="12415" y="7407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Or 66"/>
            <p:cNvSpPr/>
            <p:nvPr/>
          </p:nvSpPr>
          <p:spPr>
            <a:xfrm flipV="1">
              <a:off x="12115" y="8461"/>
              <a:ext cx="334" cy="330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Or 67"/>
            <p:cNvSpPr/>
            <p:nvPr/>
          </p:nvSpPr>
          <p:spPr>
            <a:xfrm flipV="1">
              <a:off x="12699" y="8303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Or 68"/>
            <p:cNvSpPr/>
            <p:nvPr/>
          </p:nvSpPr>
          <p:spPr>
            <a:xfrm flipV="1">
              <a:off x="12360" y="7964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Or 69"/>
            <p:cNvSpPr/>
            <p:nvPr/>
          </p:nvSpPr>
          <p:spPr>
            <a:xfrm flipV="1">
              <a:off x="12360" y="6834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20 Conector recto de flecha"/>
            <p:cNvCxnSpPr>
              <a:endCxn id="55" idx="3"/>
            </p:cNvCxnSpPr>
            <p:nvPr/>
          </p:nvCxnSpPr>
          <p:spPr>
            <a:xfrm flipH="1">
              <a:off x="11511" y="8231"/>
              <a:ext cx="964" cy="8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Or 71"/>
            <p:cNvSpPr/>
            <p:nvPr/>
          </p:nvSpPr>
          <p:spPr>
            <a:xfrm flipV="1">
              <a:off x="11117" y="7399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Or 72"/>
            <p:cNvSpPr/>
            <p:nvPr/>
          </p:nvSpPr>
          <p:spPr>
            <a:xfrm flipV="1">
              <a:off x="11795" y="9207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Or 73"/>
            <p:cNvSpPr/>
            <p:nvPr/>
          </p:nvSpPr>
          <p:spPr>
            <a:xfrm flipV="1">
              <a:off x="13490" y="7399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Or 75"/>
            <p:cNvSpPr/>
            <p:nvPr/>
          </p:nvSpPr>
          <p:spPr>
            <a:xfrm flipV="1">
              <a:off x="11004" y="8303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Or 76"/>
            <p:cNvSpPr/>
            <p:nvPr/>
          </p:nvSpPr>
          <p:spPr>
            <a:xfrm flipV="1">
              <a:off x="13603" y="8416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Or 77"/>
            <p:cNvSpPr/>
            <p:nvPr/>
          </p:nvSpPr>
          <p:spPr>
            <a:xfrm flipV="1">
              <a:off x="13038" y="9094"/>
              <a:ext cx="341" cy="328"/>
            </a:xfrm>
            <a:prstGeom prst="flowChar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21 CuadroTexto"/>
          <p:cNvSpPr txBox="1"/>
          <p:nvPr/>
        </p:nvSpPr>
        <p:spPr>
          <a:xfrm>
            <a:off x="6815774" y="2152475"/>
            <a:ext cx="4705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s-AR" altLang="es-MX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81" name="13 Conector recto de flecha"/>
          <p:cNvCxnSpPr/>
          <p:nvPr/>
        </p:nvCxnSpPr>
        <p:spPr>
          <a:xfrm flipH="1" flipV="1">
            <a:off x="5345859" y="745272"/>
            <a:ext cx="351790" cy="6305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ular Callout 81"/>
          <p:cNvSpPr/>
          <p:nvPr/>
        </p:nvSpPr>
        <p:spPr>
          <a:xfrm>
            <a:off x="3824903" y="1606267"/>
            <a:ext cx="1306830" cy="765810"/>
          </a:xfrm>
          <a:prstGeom prst="wedgeRoundRectCallout">
            <a:avLst>
              <a:gd name="adj1" fmla="val 55587"/>
              <a:gd name="adj2" fmla="val 703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altLang="en-US" sz="1400" dirty="0"/>
              <a:t>Superficie </a:t>
            </a:r>
            <a:r>
              <a:rPr lang="es-AR" altLang="en-US" sz="1400" dirty="0" err="1"/>
              <a:t>Gauseana</a:t>
            </a:r>
            <a:r>
              <a:rPr lang="es-AR" altLang="en-US" sz="1400" dirty="0"/>
              <a:t> (imaginaria)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31408" y="3865610"/>
            <a:ext cx="2846221" cy="2226310"/>
            <a:chOff x="6012" y="6984"/>
            <a:chExt cx="5824" cy="3506"/>
          </a:xfrm>
        </p:grpSpPr>
        <p:cxnSp>
          <p:nvCxnSpPr>
            <p:cNvPr id="86" name="17 Conector recto de flecha"/>
            <p:cNvCxnSpPr/>
            <p:nvPr/>
          </p:nvCxnSpPr>
          <p:spPr>
            <a:xfrm flipV="1">
              <a:off x="6525" y="7213"/>
              <a:ext cx="0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19 Conector recto de flecha"/>
            <p:cNvCxnSpPr/>
            <p:nvPr/>
          </p:nvCxnSpPr>
          <p:spPr>
            <a:xfrm>
              <a:off x="6110" y="10023"/>
              <a:ext cx="5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20 CuadroTexto"/>
            <p:cNvSpPr txBox="1"/>
            <p:nvPr/>
          </p:nvSpPr>
          <p:spPr>
            <a:xfrm>
              <a:off x="6012" y="6984"/>
              <a:ext cx="51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MX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21 CuadroTexto"/>
            <p:cNvSpPr txBox="1"/>
            <p:nvPr/>
          </p:nvSpPr>
          <p:spPr>
            <a:xfrm flipH="1">
              <a:off x="11200" y="9910"/>
              <a:ext cx="6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s-MX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1" name="24 Conector recto"/>
          <p:cNvCxnSpPr/>
          <p:nvPr/>
        </p:nvCxnSpPr>
        <p:spPr>
          <a:xfrm>
            <a:off x="7357112" y="4803505"/>
            <a:ext cx="0" cy="12242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26 Conector recto"/>
          <p:cNvCxnSpPr>
            <a:cxnSpLocks/>
          </p:cNvCxnSpPr>
          <p:nvPr/>
        </p:nvCxnSpPr>
        <p:spPr>
          <a:xfrm flipV="1">
            <a:off x="6339207" y="4662244"/>
            <a:ext cx="1032510" cy="1209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20 CuadroTexto"/>
          <p:cNvSpPr txBox="1"/>
          <p:nvPr/>
        </p:nvSpPr>
        <p:spPr>
          <a:xfrm>
            <a:off x="3704550" y="3516501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94" name="24 Conector recto"/>
          <p:cNvCxnSpPr/>
          <p:nvPr/>
        </p:nvCxnSpPr>
        <p:spPr>
          <a:xfrm flipH="1">
            <a:off x="6258242" y="4662244"/>
            <a:ext cx="10077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reeform 94"/>
          <p:cNvSpPr/>
          <p:nvPr/>
        </p:nvSpPr>
        <p:spPr>
          <a:xfrm>
            <a:off x="7385685" y="4662244"/>
            <a:ext cx="1758315" cy="1072515"/>
          </a:xfrm>
          <a:custGeom>
            <a:avLst/>
            <a:gdLst>
              <a:gd name="connsiteX0" fmla="*/ 0 w 3134"/>
              <a:gd name="connsiteY0" fmla="*/ 0 h 2227"/>
              <a:gd name="connsiteX1" fmla="*/ 750 w 3134"/>
              <a:gd name="connsiteY1" fmla="*/ 1688 h 2227"/>
              <a:gd name="connsiteX2" fmla="*/ 3134 w 3134"/>
              <a:gd name="connsiteY2" fmla="*/ 2227 h 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4" h="2227">
                <a:moveTo>
                  <a:pt x="0" y="0"/>
                </a:moveTo>
                <a:cubicBezTo>
                  <a:pt x="104" y="324"/>
                  <a:pt x="131" y="1216"/>
                  <a:pt x="750" y="1688"/>
                </a:cubicBezTo>
                <a:cubicBezTo>
                  <a:pt x="1368" y="2159"/>
                  <a:pt x="2704" y="2212"/>
                  <a:pt x="3134" y="2227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flipV="1">
            <a:off x="3739588" y="5419688"/>
            <a:ext cx="4105532" cy="308645"/>
          </a:xfrm>
          <a:prstGeom prst="bentArrow">
            <a:avLst>
              <a:gd name="adj1" fmla="val 25000"/>
              <a:gd name="adj2" fmla="val 26205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0800000">
            <a:off x="7151326" y="4457867"/>
            <a:ext cx="1324654" cy="580904"/>
          </a:xfrm>
          <a:prstGeom prst="bentArrow">
            <a:avLst>
              <a:gd name="adj1" fmla="val 11436"/>
              <a:gd name="adj2" fmla="val 12844"/>
              <a:gd name="adj3" fmla="val 11434"/>
              <a:gd name="adj4" fmla="val 437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79">
            <a:extLst>
              <a:ext uri="{FF2B5EF4-FFF2-40B4-BE49-F238E27FC236}">
                <a16:creationId xmlns:a16="http://schemas.microsoft.com/office/drawing/2014/main" id="{0BB5845F-EA95-4A62-808F-D0CF6E89A6EA}"/>
              </a:ext>
            </a:extLst>
          </p:cNvPr>
          <p:cNvSpPr/>
          <p:nvPr/>
        </p:nvSpPr>
        <p:spPr>
          <a:xfrm>
            <a:off x="5109529" y="1231921"/>
            <a:ext cx="2454910" cy="226424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6" grpId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quarter" idx="14"/>
          </p:nvPr>
        </p:nvSpPr>
        <p:spPr>
          <a:xfrm>
            <a:off x="1331640" y="731520"/>
            <a:ext cx="7128792" cy="4713704"/>
          </a:xfrm>
        </p:spPr>
        <p:txBody>
          <a:bodyPr/>
          <a:lstStyle/>
          <a:p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ES" sz="1800" b="1" dirty="0">
              <a:solidFill>
                <a:srgbClr val="FF0000"/>
              </a:solidFill>
            </a:endParaRPr>
          </a:p>
          <a:p>
            <a:pPr marL="45720" indent="0" algn="r">
              <a:buNone/>
            </a:pPr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</a:p>
          <a:p>
            <a:pPr marL="45720" indent="0" algn="r">
              <a:buNone/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LA LEY DE GAUSS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2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4F5794-F8D8-4C82-AB62-302C3AB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62520"/>
            <a:ext cx="6512511" cy="56900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b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55576" y="1124744"/>
                <a:ext cx="7664639" cy="5112568"/>
              </a:xfrm>
            </p:spPr>
            <p:txBody>
              <a:bodyPr/>
              <a:lstStyle/>
              <a:p>
                <a:pPr algn="just"/>
                <a:r>
                  <a:rPr lang="es-AR" sz="200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Experimentalmente se encuentra el hecho notable: que cuando en un conductor sólido (metálico) que se encuentra en equilibrio( estático), y se coloca un exceso de carga</a:t>
                </a:r>
                <a:r>
                  <a:rPr lang="es-AR" sz="2000" i="1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esta se encuentra  en su totalidad en la superﬁcie, no en el interior del material</a:t>
                </a: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. </a:t>
                </a:r>
                <a:r>
                  <a:rPr lang="es-AR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(Con el término exceso se hace notar la cantidad de cargas que se agregan a las que constituyen el conductor en estado neutro.) </a:t>
                </a:r>
              </a:p>
              <a:p>
                <a:pPr algn="just"/>
                <a:endParaRPr lang="es-AR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s-AR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La demostración es la siguiente. Se sabe, que en una situación electrostática (con todas las cargas en equilibrio) el campo eléctrico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s-AR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 en cada punto en el interior de un material conductor es igual a cero.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20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s-AR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 no fuera cero, las cargas en exceso se acelerarían</a:t>
                </a:r>
                <a:r>
                  <a:rPr lang="es-A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. </a:t>
                </a:r>
              </a:p>
              <a:p>
                <a:pPr algn="just"/>
                <a:endParaRPr lang="es-A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ctr">
                  <a:buNone/>
                </a:pPr>
                <a:r>
                  <a:rPr lang="es-A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¿</a:t>
                </a:r>
                <a:r>
                  <a:rPr lang="es-AR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AR" sz="20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20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20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s-AR" sz="20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 = 0, </a:t>
                </a:r>
                <a:r>
                  <a:rPr lang="es-A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La pregunta es: adonde fueron las cargas en exceso</a:t>
                </a:r>
                <a:r>
                  <a:rPr lang="es-AR" sz="1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?</a:t>
                </a:r>
                <a:endParaRPr lang="es-AR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55576" y="1124744"/>
                <a:ext cx="7664639" cy="5112568"/>
              </a:xfrm>
              <a:blipFill>
                <a:blip r:embed="rId2"/>
                <a:stretch>
                  <a:fillRect l="-716" t="-2148" r="-11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4F5794-F8D8-4C82-AB62-302C3AB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62520"/>
            <a:ext cx="6512511" cy="56900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b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7585" y="908720"/>
                <a:ext cx="7592630" cy="5616624"/>
              </a:xfrm>
            </p:spPr>
            <p:txBody>
              <a:bodyPr/>
              <a:lstStyle/>
              <a:p>
                <a:pPr algn="just"/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Suponga que se construye una superﬁcie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gaussiana dentro del conductor, como la 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superﬁcie A en la ﬁgura. 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  <m:r>
                      <a:rPr lang="es-AR" sz="1800" i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en 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cualquier lugar de la superﬁcie, la ley de 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Gauss requiere que la carga neta dentro 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 la superﬁcie sea igual a cero.</a:t>
                </a:r>
                <a:r>
                  <a:rPr lang="es-AR" sz="1800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Como la superﬁcie gaussiana se puede elegir en cualquier punto del interior del conductor, queda claro </a:t>
                </a:r>
              </a:p>
              <a:p>
                <a:pPr marL="45720" indent="0" algn="just">
                  <a:buNone/>
                </a:pP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lvl="3" algn="just"/>
                <a:r>
                  <a:rPr lang="es-AR" sz="2000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que no puede haber carga en exceso en ningún punto dentro de un conductor sólido; </a:t>
                </a:r>
              </a:p>
              <a:p>
                <a:pPr lvl="3" algn="just"/>
                <a:r>
                  <a:rPr lang="es-AR" sz="2000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libri" panose="020F0502020204030204" pitchFamily="34" charset="0"/>
                  </a:rPr>
                  <a:t>toda carga excedente debe encontrarse en la superﬁcie del conductor.</a:t>
                </a:r>
                <a:endParaRPr lang="es-AR" sz="2000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7585" y="908720"/>
                <a:ext cx="7592630" cy="5616624"/>
              </a:xfrm>
              <a:blipFill>
                <a:blip r:embed="rId2"/>
                <a:stretch>
                  <a:fillRect l="-482" t="-1737" r="-12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9C19033-DD64-4A9F-A4FF-891D6A00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46" y="731520"/>
            <a:ext cx="2552071" cy="24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4F5794-F8D8-4C82-AB62-302C3AB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62520"/>
            <a:ext cx="6512511" cy="56900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b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7585" y="908720"/>
                <a:ext cx="7416823" cy="5616624"/>
              </a:xfrm>
            </p:spPr>
            <p:txBody>
              <a:bodyPr/>
              <a:lstStyle/>
              <a:p>
                <a:pPr marL="45720" indent="0" algn="just">
                  <a:buNone/>
                </a:pPr>
                <a:r>
                  <a:rPr lang="es-AR" sz="20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CONCLUSIÓN</a:t>
                </a:r>
              </a:p>
              <a:p>
                <a:pPr algn="just"/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Entonces si consideramos un conductor en estado neutro en estado de equilibrio electrostático, se le agrega un cierta cantidad de carga </a:t>
                </a:r>
                <a:r>
                  <a:rPr lang="es-AR" sz="1800" b="1" i="1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q</a:t>
                </a:r>
                <a:r>
                  <a:rPr lang="es-AR" sz="1600" b="1" i="1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</a:t>
                </a:r>
                <a:r>
                  <a:rPr lang="es-AR" sz="1800" b="1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. </a:t>
                </a: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Por lo recién demostrado en el interior el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4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  <m:r>
                      <a:rPr lang="es-A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/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 forma que el exceso de carga </a:t>
                </a:r>
              </a:p>
              <a:p>
                <a:pPr marL="45720" indent="0" algn="just">
                  <a:spcAft>
                    <a:spcPts val="0"/>
                  </a:spcAft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en un conductor sólido se localiza</a:t>
                </a:r>
              </a:p>
              <a:p>
                <a:pPr marL="45720" indent="0" algn="just">
                  <a:spcAft>
                    <a:spcPts val="0"/>
                  </a:spcAft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por completo en su superﬁcie </a:t>
                </a:r>
              </a:p>
              <a:p>
                <a:pPr marL="45720" indent="0" algn="just">
                  <a:buNone/>
                </a:pPr>
                <a:endParaRPr lang="es-AR" sz="1800" i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" indent="0" algn="just">
                  <a:buNone/>
                </a:pPr>
                <a:endParaRPr lang="es-AR" sz="1800" i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" indent="0" algn="just">
                  <a:buNone/>
                </a:pPr>
                <a:endParaRPr lang="es-AR" sz="1800" i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¿La pregunta que surge es qué puede ocurrir por ejemplo, si el conductor es hueco?</a:t>
                </a:r>
              </a:p>
              <a:p>
                <a:pPr marL="45720" indent="0" algn="just">
                  <a:buNone/>
                </a:pPr>
                <a:r>
                  <a:rPr lang="es-AR" sz="1800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rPr>
                  <a:t>¿O bien si es hueco y tiene una carga en el interior  de la cavidad?</a:t>
                </a:r>
                <a:endParaRPr lang="es-AR" sz="2000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7585" y="908720"/>
                <a:ext cx="7416823" cy="5616624"/>
              </a:xfrm>
              <a:blipFill>
                <a:blip r:embed="rId2"/>
                <a:stretch>
                  <a:fillRect l="-493" t="-434" r="-10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49B3EA-D59C-40FE-AD7C-78D21EAE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492896"/>
            <a:ext cx="210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4F5794-F8D8-4C82-AB62-302C3AB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62520"/>
            <a:ext cx="6512511" cy="56900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b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3569" y="731520"/>
                <a:ext cx="7920880" cy="5793824"/>
              </a:xfrm>
            </p:spPr>
            <p:txBody>
              <a:bodyPr/>
              <a:lstStyle/>
              <a:p>
                <a:pPr marL="45720" indent="0" algn="just">
                  <a:buNone/>
                </a:pPr>
                <a:r>
                  <a:rPr lang="es-AR" sz="1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¿</a:t>
                </a:r>
                <a:r>
                  <a:rPr lang="es-AR" sz="1800" b="1" cap="all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Qué pasa si en el conductor con un exceso de carga hay una cavidad ?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Si no hay carga dentro de la cavidad con el mismo razonamiento, se puede utilizar una superﬁcie gaussiana como A, que está por completo dentro del material del conductor.</a:t>
                </a:r>
              </a:p>
              <a:p>
                <a:pPr marL="45720" indent="0" algn="just">
                  <a:buNone/>
                </a:pPr>
                <a:endParaRPr lang="es-AR" sz="18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18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r>
                  <a:rPr lang="es-AR" sz="1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¿Cuál es la carga en la cavidad?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Como ya demostramos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4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acc>
                    <m:r>
                      <a:rPr lang="es-A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acc>
                    <m:r>
                      <a:rPr lang="es-AR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dentro de un conductor en equilibrio en todo lugar de la superﬁcie gaussiana. </a:t>
                </a:r>
                <a:r>
                  <a:rPr lang="es-AR" sz="1800" dirty="0">
                    <a:latin typeface="Arial" panose="020B0604020202020204" pitchFamily="34" charset="0"/>
                    <a:ea typeface="Calibri" panose="020F0502020204030204" pitchFamily="34" charset="0"/>
                  </a:rPr>
                  <a:t>De forma que la carga neta en la superﬁcie de la cavidad debe ser igual a cero. Y el exceso de cargas esta en la superficie externa del conductor metálico.</a:t>
                </a: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3569" y="731520"/>
                <a:ext cx="7920880" cy="5793824"/>
              </a:xfrm>
              <a:blipFill>
                <a:blip r:embed="rId2"/>
                <a:stretch>
                  <a:fillRect t="-526" r="-693" b="-7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C4268999-0B8D-476B-96B7-D4C84F5E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27" y="2420888"/>
            <a:ext cx="4176464" cy="21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4F5794-F8D8-4C82-AB62-302C3AB5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62520"/>
            <a:ext cx="6512511" cy="56900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b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7584" y="908720"/>
                <a:ext cx="7592631" cy="5616624"/>
              </a:xfrm>
            </p:spPr>
            <p:txBody>
              <a:bodyPr/>
              <a:lstStyle/>
              <a:p>
                <a:pPr marL="45720" indent="0" algn="just">
                  <a:buNone/>
                </a:pPr>
                <a:r>
                  <a:rPr lang="es-AR" sz="1800" b="1" cap="all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¿Qué pasa si en el conductor con un exceso de carga hay una cavidad y se coloca una carga en su interior?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 idéntico razonamiento, si el conductor tuviera originalmente una carga </a:t>
                </a:r>
                <a:r>
                  <a:rPr lang="es-AR" sz="1800" b="1" i="1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s-AR" sz="1800" b="1" i="1" baseline="-25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s-AR" sz="1800" b="1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entonces la carga total en la superﬁcie exterior debe ser </a:t>
                </a:r>
              </a:p>
              <a:p>
                <a:pPr marL="45720" indent="0" algn="just">
                  <a:lnSpc>
                    <a:spcPct val="150000"/>
                  </a:lnSpc>
                  <a:buNone/>
                </a:pPr>
                <a:r>
                  <a:rPr lang="es-AR" sz="1800" b="1" i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s-AR" sz="1800" b="1" i="1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s-AR" sz="1800" b="1" i="1" baseline="-25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s-AR" sz="1800" b="1" i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q</a:t>
                </a: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después de que se insertó la carga q en la cavidad.</a:t>
                </a:r>
              </a:p>
              <a:p>
                <a:pPr algn="just">
                  <a:lnSpc>
                    <a:spcPct val="150000"/>
                  </a:lnSpc>
                </a:pPr>
                <a:endParaRPr lang="es-AR" sz="1800" u="sng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Otra vez, en todos los puntos 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 la superﬁcie A,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AR" sz="14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</m:acc>
                    <m:r>
                      <a:rPr lang="es-AR" sz="1800" b="1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s-AR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e>
                    </m:acc>
                  </m:oMath>
                </a14:m>
                <a:endParaRPr lang="es-AR" sz="1800" b="1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según la ley de Gauss la carga total 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dentro de esta superﬁcie debe </a:t>
                </a:r>
              </a:p>
              <a:p>
                <a:pPr marL="45720" indent="0" algn="just">
                  <a:buNone/>
                </a:pP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ser igual a cero (</a:t>
                </a:r>
                <a:r>
                  <a:rPr lang="es-AR" sz="18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q</a:t>
                </a:r>
                <a:r>
                  <a:rPr lang="es-AR" sz="16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neta</a:t>
                </a:r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= 0). </a:t>
                </a:r>
              </a:p>
              <a:p>
                <a:pPr marL="45720" indent="0" algn="just">
                  <a:buNone/>
                </a:pPr>
                <a:endParaRPr lang="es-AR" sz="18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es-AR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Esto nos dice que la carga en la superficie de la cavidad es –q, la carga igual y opuesta a la carga puntual interior</a:t>
                </a:r>
                <a:r>
                  <a:rPr lang="es-AR" sz="1800" dirty="0">
                    <a:latin typeface="Arial" panose="020B0604020202020204" pitchFamily="34" charset="0"/>
                    <a:ea typeface="Calibri" panose="020F0502020204030204" pitchFamily="34" charset="0"/>
                  </a:rPr>
                  <a:t>.</a:t>
                </a:r>
                <a:endParaRPr lang="es-AR" sz="18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5720" indent="0" algn="just">
                  <a:buNone/>
                </a:pPr>
                <a:endParaRPr lang="es-AR" sz="2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743ED7C6-5DB9-40BB-943F-AD9B5DC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7584" y="908720"/>
                <a:ext cx="7592631" cy="5616624"/>
              </a:xfrm>
              <a:blipFill>
                <a:blip r:embed="rId2"/>
                <a:stretch>
                  <a:fillRect l="-482" t="-543" r="-6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1F2DDC5B-0F51-4053-8AC4-A1D76586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35" y="3140968"/>
            <a:ext cx="298498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B853-2C16-405D-9052-B46F096E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16" y="425965"/>
            <a:ext cx="6400800" cy="396363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endParaRPr lang="es-AR" sz="2000" dirty="0">
              <a:highlight>
                <a:srgbClr val="FF0000"/>
              </a:highlight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635101" y="1081405"/>
            <a:ext cx="8041355" cy="5443939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AR" altLang="en-US" sz="2000" dirty="0">
                <a:solidFill>
                  <a:srgbClr val="FF0000"/>
                </a:solidFill>
              </a:rPr>
              <a:t>FINALMENTE, podemos concluir que</a:t>
            </a:r>
          </a:p>
          <a:p>
            <a:pPr algn="just"/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</a:rPr>
              <a:t>El exceso de cargas reside en la superficie del conductor</a:t>
            </a:r>
          </a:p>
          <a:p>
            <a:pPr algn="just"/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</a:rPr>
              <a:t>Un conductor en </a:t>
            </a: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Equilibrio Electrostático</a:t>
            </a: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</a:rPr>
              <a:t> no puede poseer carga neta en su interior.</a:t>
            </a:r>
          </a:p>
          <a:p>
            <a:pPr algn="just"/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sym typeface="Symbol" panose="05050102010706020507" charset="0"/>
              </a:rPr>
              <a:t>Las líneas de campo eléctrico nacen o finalizan siempre perpendiculares a la superficie del conductor</a:t>
            </a:r>
            <a:r>
              <a:rPr lang="es-AR" altLang="en-US" sz="2000" dirty="0">
                <a:solidFill>
                  <a:schemeClr val="bg2">
                    <a:lumMod val="50000"/>
                  </a:schemeClr>
                </a:solidFill>
                <a:sym typeface="Symbol" panose="05050102010706020507" charset="0"/>
              </a:rPr>
              <a:t>.</a:t>
            </a:r>
          </a:p>
          <a:p>
            <a:pPr algn="just"/>
            <a:endParaRPr lang="es-AR" altLang="en-US" sz="2000" dirty="0"/>
          </a:p>
          <a:p>
            <a:pPr marL="45720" indent="0" algn="just">
              <a:buNone/>
            </a:pP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esto no fuese así el campo en la </a:t>
            </a:r>
          </a:p>
          <a:p>
            <a:pPr marL="45720" indent="0" algn="just">
              <a:buNone/>
            </a:pP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superficie tendría una componente </a:t>
            </a:r>
          </a:p>
          <a:p>
            <a:pPr marL="45720" indent="0" algn="just">
              <a:buNone/>
            </a:pP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tangencial que movilizaría las cargas</a:t>
            </a:r>
          </a:p>
          <a:p>
            <a:pPr marL="45720" indent="0" algn="just">
              <a:buNone/>
            </a:pPr>
            <a:r>
              <a:rPr lang="es-AR" altLang="en-US" sz="2000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la superficie</a:t>
            </a:r>
            <a:r>
              <a:rPr lang="es-AR" alt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en-US" sz="2400" dirty="0"/>
          </a:p>
          <a:p>
            <a:pPr algn="just"/>
            <a:endParaRPr lang="es-AR" altLang="en-US" sz="2400" dirty="0">
              <a:sym typeface="Symbol" panose="05050102010706020507" charset="0"/>
            </a:endParaRPr>
          </a:p>
          <a:p>
            <a:endParaRPr lang="es-AR" altLang="en-US" sz="2400" dirty="0">
              <a:sym typeface="Symbol" panose="05050102010706020507" charset="0"/>
            </a:endParaRPr>
          </a:p>
          <a:p>
            <a:endParaRPr lang="es-ES" dirty="0"/>
          </a:p>
        </p:txBody>
      </p:sp>
      <p:graphicFrame>
        <p:nvGraphicFramePr>
          <p:cNvPr id="5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02995"/>
              </p:ext>
            </p:extLst>
          </p:nvPr>
        </p:nvGraphicFramePr>
        <p:xfrm>
          <a:off x="7704354" y="4262436"/>
          <a:ext cx="80454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9100" imgH="254000" progId="Equation.3">
                  <p:embed/>
                </p:oleObj>
              </mc:Choice>
              <mc:Fallback>
                <p:oleObj r:id="rId2" imgW="419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354" y="4262436"/>
                        <a:ext cx="804545" cy="506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owchart: Or 21"/>
          <p:cNvSpPr/>
          <p:nvPr/>
        </p:nvSpPr>
        <p:spPr>
          <a:xfrm>
            <a:off x="6180136" y="4402772"/>
            <a:ext cx="215900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24"/>
          <p:cNvSpPr/>
          <p:nvPr/>
        </p:nvSpPr>
        <p:spPr>
          <a:xfrm>
            <a:off x="7256679" y="5942965"/>
            <a:ext cx="215900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r 26"/>
          <p:cNvSpPr/>
          <p:nvPr/>
        </p:nvSpPr>
        <p:spPr>
          <a:xfrm>
            <a:off x="7488454" y="5551170"/>
            <a:ext cx="215900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27"/>
          <p:cNvSpPr/>
          <p:nvPr/>
        </p:nvSpPr>
        <p:spPr>
          <a:xfrm>
            <a:off x="7452041" y="5032057"/>
            <a:ext cx="215900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Or 28"/>
          <p:cNvSpPr/>
          <p:nvPr/>
        </p:nvSpPr>
        <p:spPr>
          <a:xfrm>
            <a:off x="7524431" y="5292407"/>
            <a:ext cx="266065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9"/>
          <p:cNvSpPr/>
          <p:nvPr/>
        </p:nvSpPr>
        <p:spPr>
          <a:xfrm>
            <a:off x="5658700" y="4628197"/>
            <a:ext cx="1892300" cy="1612900"/>
          </a:xfrm>
          <a:custGeom>
            <a:avLst/>
            <a:gdLst>
              <a:gd name="connisteX0" fmla="*/ 0 w 1892178"/>
              <a:gd name="connsiteY0" fmla="*/ 237483 h 1612893"/>
              <a:gd name="connisteX1" fmla="*/ 381000 w 1892178"/>
              <a:gd name="connsiteY1" fmla="*/ 61588 h 1612893"/>
              <a:gd name="connisteX2" fmla="*/ 868680 w 1892178"/>
              <a:gd name="connsiteY2" fmla="*/ 41903 h 1612893"/>
              <a:gd name="connisteX3" fmla="*/ 1697990 w 1892178"/>
              <a:gd name="connsiteY3" fmla="*/ 490848 h 1612893"/>
              <a:gd name="connisteX4" fmla="*/ 1873250 w 1892178"/>
              <a:gd name="connsiteY4" fmla="*/ 647058 h 1612893"/>
              <a:gd name="connisteX5" fmla="*/ 1873250 w 1892178"/>
              <a:gd name="connsiteY5" fmla="*/ 754373 h 1612893"/>
              <a:gd name="connisteX6" fmla="*/ 1805305 w 1892178"/>
              <a:gd name="connsiteY6" fmla="*/ 969003 h 1612893"/>
              <a:gd name="connisteX7" fmla="*/ 1268730 w 1892178"/>
              <a:gd name="connsiteY7" fmla="*/ 1612893 h 16128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892178" h="1612893">
                <a:moveTo>
                  <a:pt x="0" y="237483"/>
                </a:moveTo>
                <a:cubicBezTo>
                  <a:pt x="66675" y="202558"/>
                  <a:pt x="207010" y="100958"/>
                  <a:pt x="381000" y="61588"/>
                </a:cubicBezTo>
                <a:cubicBezTo>
                  <a:pt x="554990" y="22218"/>
                  <a:pt x="605155" y="-43822"/>
                  <a:pt x="868680" y="41903"/>
                </a:cubicBezTo>
                <a:cubicBezTo>
                  <a:pt x="1132205" y="127628"/>
                  <a:pt x="1497330" y="369563"/>
                  <a:pt x="1697990" y="490848"/>
                </a:cubicBezTo>
                <a:cubicBezTo>
                  <a:pt x="1898650" y="612133"/>
                  <a:pt x="1838325" y="594353"/>
                  <a:pt x="1873250" y="647058"/>
                </a:cubicBezTo>
                <a:cubicBezTo>
                  <a:pt x="1908175" y="699763"/>
                  <a:pt x="1886585" y="690238"/>
                  <a:pt x="1873250" y="754373"/>
                </a:cubicBezTo>
                <a:cubicBezTo>
                  <a:pt x="1859915" y="818508"/>
                  <a:pt x="1925955" y="797553"/>
                  <a:pt x="1805305" y="969003"/>
                </a:cubicBezTo>
                <a:cubicBezTo>
                  <a:pt x="1684655" y="1140453"/>
                  <a:pt x="1374775" y="1488433"/>
                  <a:pt x="1268730" y="1612893"/>
                </a:cubicBezTo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31"/>
          <p:cNvCxnSpPr/>
          <p:nvPr/>
        </p:nvCxnSpPr>
        <p:spPr>
          <a:xfrm flipV="1">
            <a:off x="6986023" y="4102509"/>
            <a:ext cx="70866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56226"/>
              </p:ext>
            </p:extLst>
          </p:nvPr>
        </p:nvGraphicFramePr>
        <p:xfrm>
          <a:off x="7021511" y="3594417"/>
          <a:ext cx="138620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2500" imgH="203200" progId="Equation.3">
                  <p:embed/>
                </p:oleObj>
              </mc:Choice>
              <mc:Fallback>
                <p:oleObj r:id="rId4" imgW="952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1" y="3594417"/>
                        <a:ext cx="1386205" cy="306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85860"/>
              </p:ext>
            </p:extLst>
          </p:nvPr>
        </p:nvGraphicFramePr>
        <p:xfrm>
          <a:off x="6211251" y="3746817"/>
          <a:ext cx="812800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1500" imgH="266700" progId="Equation.3">
                  <p:embed/>
                </p:oleObj>
              </mc:Choice>
              <mc:Fallback>
                <p:oleObj r:id="rId6" imgW="571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251" y="3746817"/>
                        <a:ext cx="812800" cy="531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lowchart: Or 28"/>
          <p:cNvSpPr/>
          <p:nvPr/>
        </p:nvSpPr>
        <p:spPr>
          <a:xfrm>
            <a:off x="6656717" y="4515484"/>
            <a:ext cx="266065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Or 28"/>
          <p:cNvSpPr/>
          <p:nvPr/>
        </p:nvSpPr>
        <p:spPr>
          <a:xfrm>
            <a:off x="5746659" y="4515483"/>
            <a:ext cx="266065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Or 28"/>
          <p:cNvSpPr/>
          <p:nvPr/>
        </p:nvSpPr>
        <p:spPr>
          <a:xfrm>
            <a:off x="7206514" y="4771383"/>
            <a:ext cx="266065" cy="225425"/>
          </a:xfrm>
          <a:prstGeom prst="flowChar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32"/>
          <p:cNvCxnSpPr/>
          <p:nvPr/>
        </p:nvCxnSpPr>
        <p:spPr>
          <a:xfrm flipH="1" flipV="1">
            <a:off x="6314555" y="4292600"/>
            <a:ext cx="703580" cy="560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37B7E1E-5382-4458-8300-60AD6D20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14" y="423507"/>
            <a:ext cx="6512511" cy="496992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endParaRPr lang="es-AR" sz="2000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45770" y="1629410"/>
            <a:ext cx="6102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s-AR" altLang="es-A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1B029-3A21-4097-84E6-96179DFBF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569" y="1124745"/>
            <a:ext cx="7825456" cy="5309748"/>
          </a:xfrm>
        </p:spPr>
        <p:txBody>
          <a:bodyPr/>
          <a:lstStyle/>
          <a:p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AR" altLang="es-AR" sz="2400" i="0" u="none" strike="noStrike" normalizeH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¿ Cuánto vale  </a:t>
            </a:r>
            <a:r>
              <a:rPr kumimoji="0" lang="es-AR" altLang="es-AR" sz="2400" b="1" i="1" u="none" strike="noStrike" normalizeH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0" lang="es-AR" altLang="es-AR" sz="2400" i="0" u="none" strike="noStrike" normalizeH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en la superficie de los conductores cargados?</a:t>
            </a:r>
          </a:p>
          <a:p>
            <a:pPr marL="45720" indent="0">
              <a:buNone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Aplico ley de Gauss adoptando una superficie cilíndrica muy pequeña y chata:</a:t>
            </a:r>
          </a:p>
          <a:p>
            <a:pPr marL="45720" indent="0">
              <a:buNone/>
            </a:pP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AR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A3310E-3713-4E02-9C62-66DA4C5D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3677416"/>
            <a:ext cx="4320479" cy="24281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6D2F2E-8CFB-48FA-92A5-1E87B229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002943"/>
            <a:ext cx="2171900" cy="20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37B7E1E-5382-4458-8300-60AD6D20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14" y="423507"/>
            <a:ext cx="6512511" cy="496992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CONDUCTOR AISLADO</a:t>
            </a:r>
            <a:endParaRPr lang="es-AR" sz="2000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45770" y="1629410"/>
            <a:ext cx="6102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s-AR" altLang="es-A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1B029-3A21-4097-84E6-96179DFBF0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568" y="920499"/>
            <a:ext cx="8014661" cy="551399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Calculo por Gauss</a:t>
            </a:r>
          </a:p>
          <a:p>
            <a:endParaRPr lang="es-AR" sz="900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sz="900" dirty="0"/>
          </a:p>
          <a:p>
            <a:endParaRPr lang="es-AR" dirty="0"/>
          </a:p>
          <a:p>
            <a:endParaRPr lang="es-AR" sz="900" dirty="0"/>
          </a:p>
          <a:p>
            <a:endParaRPr lang="es-AR" sz="800" dirty="0"/>
          </a:p>
          <a:p>
            <a:r>
              <a:rPr lang="es-AR" altLang="en-US" sz="1900" i="1" dirty="0">
                <a:solidFill>
                  <a:srgbClr val="0070C0"/>
                </a:solidFill>
              </a:rPr>
              <a:t>El campo eléctrico en un conductor en equilibrio electrostático siempre es :  </a:t>
            </a:r>
          </a:p>
          <a:p>
            <a:endParaRPr lang="es-AR" dirty="0"/>
          </a:p>
          <a:p>
            <a:endParaRPr lang="es-AR" sz="1500" dirty="0"/>
          </a:p>
          <a:p>
            <a:r>
              <a:rPr lang="es-AR" altLang="en-US" sz="15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anterior reafirma los fenómenos denominados “efecto punta”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78A4F6-F546-451C-8C36-B6AA0E49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74" y="2543058"/>
            <a:ext cx="2171900" cy="2048233"/>
          </a:xfrm>
          <a:prstGeom prst="rect">
            <a:avLst/>
          </a:prstGeom>
        </p:spPr>
      </p:pic>
      <p:graphicFrame>
        <p:nvGraphicFramePr>
          <p:cNvPr id="6" name="Objeto 13">
            <a:extLst>
              <a:ext uri="{FF2B5EF4-FFF2-40B4-BE49-F238E27FC236}">
                <a16:creationId xmlns:a16="http://schemas.microsoft.com/office/drawing/2014/main" id="{3915BCAF-C8AA-4B57-8A79-3D53385B4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54550"/>
              </p:ext>
            </p:extLst>
          </p:nvPr>
        </p:nvGraphicFramePr>
        <p:xfrm>
          <a:off x="1100269" y="1600060"/>
          <a:ext cx="7408756" cy="6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94100" imgH="316865" progId="Equation.3">
                  <p:embed/>
                </p:oleObj>
              </mc:Choice>
              <mc:Fallback>
                <p:oleObj r:id="rId3" imgW="3594100" imgH="316865" progId="Equation.3">
                  <p:embed/>
                  <p:pic>
                    <p:nvPicPr>
                      <p:cNvPr id="8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69" y="1600060"/>
                        <a:ext cx="7408756" cy="64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13">
            <a:extLst>
              <a:ext uri="{FF2B5EF4-FFF2-40B4-BE49-F238E27FC236}">
                <a16:creationId xmlns:a16="http://schemas.microsoft.com/office/drawing/2014/main" id="{57D3E517-24FB-499A-906D-5B62A586C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6018"/>
              </p:ext>
            </p:extLst>
          </p:nvPr>
        </p:nvGraphicFramePr>
        <p:xfrm>
          <a:off x="1299703" y="2441843"/>
          <a:ext cx="4712457" cy="9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45665" imgH="444500" progId="Equation.3">
                  <p:embed/>
                </p:oleObj>
              </mc:Choice>
              <mc:Fallback>
                <p:oleObj r:id="rId5" imgW="2145665" imgH="444500" progId="Equation.3">
                  <p:embed/>
                  <p:pic>
                    <p:nvPicPr>
                      <p:cNvPr id="13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703" y="2441843"/>
                        <a:ext cx="4712457" cy="9676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13">
            <a:extLst>
              <a:ext uri="{FF2B5EF4-FFF2-40B4-BE49-F238E27FC236}">
                <a16:creationId xmlns:a16="http://schemas.microsoft.com/office/drawing/2014/main" id="{A481D81B-1A44-41F2-A9E5-EA79C233F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740433"/>
              </p:ext>
            </p:extLst>
          </p:nvPr>
        </p:nvGraphicFramePr>
        <p:xfrm>
          <a:off x="2148884" y="3569192"/>
          <a:ext cx="3133037" cy="93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88465" imgH="431800" progId="Equation.3">
                  <p:embed/>
                </p:oleObj>
              </mc:Choice>
              <mc:Fallback>
                <p:oleObj r:id="rId7" imgW="1688465" imgH="431800" progId="Equation.3">
                  <p:embed/>
                  <p:pic>
                    <p:nvPicPr>
                      <p:cNvPr id="37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884" y="3569192"/>
                        <a:ext cx="3133037" cy="9301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7B0CE7B5-EEC2-4A60-8A2B-4E6F960BA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97002"/>
              </p:ext>
            </p:extLst>
          </p:nvPr>
        </p:nvGraphicFramePr>
        <p:xfrm>
          <a:off x="2497484" y="4996374"/>
          <a:ext cx="1133659" cy="74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0400" imgH="431800" progId="Equation.KSEE3">
                  <p:embed/>
                </p:oleObj>
              </mc:Choice>
              <mc:Fallback>
                <p:oleObj r:id="rId9" imgW="660400" imgH="431800" progId="Equation.KSEE3">
                  <p:embed/>
                  <p:pic>
                    <p:nvPicPr>
                      <p:cNvPr id="11" name="Object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7484" y="4996374"/>
                        <a:ext cx="1133659" cy="74090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764704"/>
            <a:ext cx="7560840" cy="5544616"/>
          </a:xfrm>
        </p:spPr>
        <p:txBody>
          <a:bodyPr/>
          <a:lstStyle/>
          <a:p>
            <a:pPr marL="45720" indent="0" algn="just">
              <a:buNone/>
            </a:pPr>
            <a:r>
              <a:rPr lang="es-ES" sz="2000" b="1" dirty="0">
                <a:solidFill>
                  <a:srgbClr val="FF0000"/>
                </a:solidFill>
              </a:rPr>
              <a:t>ANÁLISIS CUALITATIVO</a:t>
            </a:r>
          </a:p>
          <a:p>
            <a:pPr algn="just"/>
            <a:r>
              <a:rPr lang="es-ES" dirty="0"/>
              <a:t>Nos ocuparemos del flujo del campo eléctrico; imaginemos tener dos cargas puntuales.</a:t>
            </a:r>
          </a:p>
          <a:p>
            <a:pPr algn="just"/>
            <a:r>
              <a:rPr lang="es-ES" dirty="0"/>
              <a:t>Sabemos que de ellas salen o entran líneas de campo según sean positivas o negativas</a:t>
            </a:r>
          </a:p>
          <a:p>
            <a:pPr algn="just"/>
            <a:r>
              <a:rPr lang="es-ES" dirty="0"/>
              <a:t>Observemos qué ocurre con el</a:t>
            </a:r>
          </a:p>
          <a:p>
            <a:pPr marL="45720" indent="0" algn="just">
              <a:buNone/>
            </a:pPr>
            <a:r>
              <a:rPr lang="es-ES" dirty="0"/>
              <a:t>Flujo de campo eléctrico para</a:t>
            </a:r>
          </a:p>
          <a:p>
            <a:pPr marL="45720" indent="0" algn="just">
              <a:buNone/>
            </a:pPr>
            <a:r>
              <a:rPr lang="es-ES" dirty="0"/>
              <a:t>Las superficies </a:t>
            </a:r>
            <a:r>
              <a:rPr lang="es-ES" b="1" dirty="0"/>
              <a:t>S</a:t>
            </a:r>
            <a:r>
              <a:rPr lang="es-ES" sz="1200" b="1" dirty="0"/>
              <a:t>1</a:t>
            </a:r>
            <a:r>
              <a:rPr lang="es-ES" dirty="0"/>
              <a:t>, </a:t>
            </a:r>
            <a:r>
              <a:rPr lang="es-ES" b="1" dirty="0"/>
              <a:t>S</a:t>
            </a:r>
            <a:r>
              <a:rPr lang="es-ES" sz="1200" b="1" dirty="0"/>
              <a:t>2</a:t>
            </a:r>
            <a:r>
              <a:rPr lang="es-ES" dirty="0"/>
              <a:t> y </a:t>
            </a:r>
            <a:r>
              <a:rPr lang="es-ES" b="1" dirty="0"/>
              <a:t>S</a:t>
            </a:r>
            <a:r>
              <a:rPr lang="es-ES" sz="1200" b="1" dirty="0"/>
              <a:t>3</a:t>
            </a:r>
          </a:p>
          <a:p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28003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6A29A-20B4-4799-AD05-5BEB3E45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br>
              <a:rPr lang="es-E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39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064896" cy="3474720"/>
          </a:xfrm>
        </p:spPr>
        <p:txBody>
          <a:bodyPr/>
          <a:lstStyle/>
          <a:p>
            <a:pPr marL="45720" indent="0">
              <a:buNone/>
            </a:pPr>
            <a:r>
              <a:rPr lang="es-ES" b="1" cap="all" dirty="0">
                <a:solidFill>
                  <a:srgbClr val="FF0000"/>
                </a:solidFill>
              </a:rPr>
              <a:t>Análisis cuantitativo</a:t>
            </a:r>
          </a:p>
          <a:p>
            <a:pPr marL="45720" indent="0" algn="just">
              <a:buNone/>
            </a:pPr>
            <a:r>
              <a:rPr lang="es-ES" sz="2400" dirty="0"/>
              <a:t>Consideremos una superficie </a:t>
            </a:r>
          </a:p>
          <a:p>
            <a:pPr marL="45720" indent="0" algn="just">
              <a:buNone/>
            </a:pPr>
            <a:r>
              <a:rPr lang="es-ES" sz="2400" dirty="0"/>
              <a:t>cerrada en una región del </a:t>
            </a:r>
          </a:p>
          <a:p>
            <a:pPr marL="45720" indent="0" algn="just">
              <a:buNone/>
            </a:pPr>
            <a:r>
              <a:rPr lang="es-ES" sz="2400" dirty="0"/>
              <a:t>espacio donde existe un</a:t>
            </a:r>
          </a:p>
          <a:p>
            <a:pPr marL="45720" indent="0" algn="just">
              <a:buNone/>
            </a:pPr>
            <a:r>
              <a:rPr lang="es-ES" sz="2400" dirty="0"/>
              <a:t>campo eléctrico variable</a:t>
            </a:r>
            <a:endParaRPr lang="es-ES" dirty="0"/>
          </a:p>
        </p:txBody>
      </p:sp>
      <p:pic>
        <p:nvPicPr>
          <p:cNvPr id="4" name="3 Imagen" descr="6. Flujo Eléctrico y Ley de Gauss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032448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3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8499"/>
              </p:ext>
            </p:extLst>
          </p:nvPr>
        </p:nvGraphicFramePr>
        <p:xfrm>
          <a:off x="4925983" y="5373216"/>
          <a:ext cx="2720975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57400" imgH="431800" progId="Equation.3">
                  <p:embed/>
                </p:oleObj>
              </mc:Choice>
              <mc:Fallback>
                <p:oleObj r:id="rId2" imgW="205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983" y="5373216"/>
                        <a:ext cx="2720975" cy="5346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92" name="Picture 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5" y="1412776"/>
            <a:ext cx="3619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96" name="Picture 1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71" y="2769865"/>
            <a:ext cx="42672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97" name="Picture 1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13" y="4005064"/>
            <a:ext cx="27146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04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505" y="49530"/>
            <a:ext cx="8934450" cy="4883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indent="0">
              <a:buNone/>
            </a:pPr>
            <a:endParaRPr lang="es-AR" sz="2800" dirty="0"/>
          </a:p>
        </p:txBody>
      </p:sp>
      <p:pic>
        <p:nvPicPr>
          <p:cNvPr id="3" name="Imagen 3"/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6470" t="73512" r="33306" b="22127"/>
          <a:stretch>
            <a:fillRect/>
          </a:stretch>
        </p:blipFill>
        <p:spPr>
          <a:xfrm>
            <a:off x="996066" y="4375847"/>
            <a:ext cx="4858385" cy="3073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3581" t="31350" r="3247" b="41558"/>
          <a:stretch>
            <a:fillRect/>
          </a:stretch>
        </p:blipFill>
        <p:spPr>
          <a:xfrm>
            <a:off x="6372200" y="4935464"/>
            <a:ext cx="2114550" cy="1829435"/>
          </a:xfrm>
          <a:prstGeom prst="rect">
            <a:avLst/>
          </a:prstGeom>
        </p:spPr>
      </p:pic>
      <p:pic>
        <p:nvPicPr>
          <p:cNvPr id="5" name="Imagen 3"/>
          <p:cNvPicPr>
            <a:picLocks noChangeAspect="1"/>
          </p:cNvPicPr>
          <p:nvPr/>
        </p:nvPicPr>
        <p:blipFill rotWithShape="1">
          <a:blip r:embed="rId2"/>
          <a:srcRect l="1824" t="30325" r="73431" b="41558"/>
          <a:stretch>
            <a:fillRect/>
          </a:stretch>
        </p:blipFill>
        <p:spPr>
          <a:xfrm>
            <a:off x="3964280" y="1034274"/>
            <a:ext cx="2258060" cy="1898650"/>
          </a:xfrm>
          <a:prstGeom prst="rect">
            <a:avLst/>
          </a:prstGeom>
        </p:spPr>
      </p:pic>
      <p:pic>
        <p:nvPicPr>
          <p:cNvPr id="6" name="Imagen 3"/>
          <p:cNvPicPr>
            <a:picLocks noChangeAspect="1"/>
          </p:cNvPicPr>
          <p:nvPr/>
        </p:nvPicPr>
        <p:blipFill rotWithShape="1">
          <a:blip r:embed="rId2"/>
          <a:srcRect l="25963" t="29846" r="49758" b="41558"/>
          <a:stretch>
            <a:fillRect/>
          </a:stretch>
        </p:blipFill>
        <p:spPr>
          <a:xfrm>
            <a:off x="6222340" y="962769"/>
            <a:ext cx="2215515" cy="1931035"/>
          </a:xfrm>
          <a:prstGeom prst="rect">
            <a:avLst/>
          </a:prstGeom>
        </p:spPr>
      </p:pic>
      <p:pic>
        <p:nvPicPr>
          <p:cNvPr id="7" name="Imagen 3"/>
          <p:cNvPicPr>
            <a:picLocks noChangeAspect="1"/>
          </p:cNvPicPr>
          <p:nvPr/>
        </p:nvPicPr>
        <p:blipFill rotWithShape="1">
          <a:blip r:embed="rId2"/>
          <a:srcRect l="49400" t="29366" r="25786" b="41558"/>
          <a:stretch>
            <a:fillRect/>
          </a:stretch>
        </p:blipFill>
        <p:spPr>
          <a:xfrm>
            <a:off x="6222340" y="2932924"/>
            <a:ext cx="2264410" cy="1963420"/>
          </a:xfrm>
          <a:prstGeom prst="rect">
            <a:avLst/>
          </a:prstGeom>
        </p:spPr>
      </p:pic>
      <p:pic>
        <p:nvPicPr>
          <p:cNvPr id="10" name="Imagen 3"/>
          <p:cNvPicPr>
            <a:picLocks noChangeAspect="1"/>
          </p:cNvPicPr>
          <p:nvPr/>
        </p:nvPicPr>
        <p:blipFill rotWithShape="1">
          <a:blip r:embed="rId2"/>
          <a:srcRect l="7234" t="65740" r="50766" b="26769"/>
          <a:stretch>
            <a:fillRect/>
          </a:stretch>
        </p:blipFill>
        <p:spPr>
          <a:xfrm>
            <a:off x="1029174" y="3646452"/>
            <a:ext cx="3129915" cy="51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Imagen 3"/>
          <p:cNvPicPr>
            <a:picLocks noChangeAspect="1"/>
          </p:cNvPicPr>
          <p:nvPr/>
        </p:nvPicPr>
        <p:blipFill rotWithShape="1">
          <a:blip r:embed="rId2"/>
          <a:srcRect l="6470" t="77235" r="42767" b="18204"/>
          <a:stretch>
            <a:fillRect/>
          </a:stretch>
        </p:blipFill>
        <p:spPr>
          <a:xfrm>
            <a:off x="982184" y="4829184"/>
            <a:ext cx="3741420" cy="29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Imagen 3"/>
          <p:cNvPicPr>
            <a:picLocks noChangeAspect="1"/>
          </p:cNvPicPr>
          <p:nvPr/>
        </p:nvPicPr>
        <p:blipFill rotWithShape="1">
          <a:blip r:embed="rId2"/>
          <a:srcRect l="6895" t="81342" r="67295" b="13428"/>
          <a:stretch>
            <a:fillRect/>
          </a:stretch>
        </p:blipFill>
        <p:spPr>
          <a:xfrm>
            <a:off x="1029174" y="5293036"/>
            <a:ext cx="1823720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31" name="Picture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2" y="1081489"/>
            <a:ext cx="22764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7">
            <a:extLst>
              <a:ext uri="{FF2B5EF4-FFF2-40B4-BE49-F238E27FC236}">
                <a16:creationId xmlns:a16="http://schemas.microsoft.com/office/drawing/2014/main" id="{CCAAB9C0-06C7-47C7-8856-A97559D0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65" y="2579146"/>
            <a:ext cx="1745769" cy="71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7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85262"/>
            <a:ext cx="8229600" cy="37020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AR" altLang="en-US" sz="2000" cap="all" dirty="0">
                <a:solidFill>
                  <a:srgbClr val="FF0000"/>
                </a:solidFill>
              </a:rPr>
              <a:t>Ley de Gauss</a:t>
            </a:r>
          </a:p>
        </p:txBody>
      </p:sp>
      <p:graphicFrame>
        <p:nvGraphicFramePr>
          <p:cNvPr id="7" name="Content Placeholder 6">
            <a:hlinkClick r:id="" action="ppaction://ole?verb=0"/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79836869"/>
              </p:ext>
            </p:extLst>
          </p:nvPr>
        </p:nvGraphicFramePr>
        <p:xfrm>
          <a:off x="1676719" y="1538466"/>
          <a:ext cx="1971824" cy="125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647700" progId="Equation.KSEE3">
                  <p:embed/>
                </p:oleObj>
              </mc:Choice>
              <mc:Fallback>
                <p:oleObj r:id="rId2" imgW="723900" imgH="6477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719" y="1538466"/>
                        <a:ext cx="1971824" cy="1253483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5"/>
          <p:cNvSpPr/>
          <p:nvPr/>
        </p:nvSpPr>
        <p:spPr>
          <a:xfrm>
            <a:off x="827585" y="5407154"/>
            <a:ext cx="7794445" cy="1427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/>
              <a:t>El </a:t>
            </a:r>
            <a:r>
              <a:rPr lang="en-US" sz="1800" dirty="0" err="1"/>
              <a:t>flujo</a:t>
            </a:r>
            <a:r>
              <a:rPr lang="en-US" sz="1800" dirty="0"/>
              <a:t> del campo </a:t>
            </a:r>
            <a:r>
              <a:rPr lang="en-US" sz="1800" dirty="0" err="1"/>
              <a:t>eléctrico</a:t>
            </a:r>
            <a:r>
              <a:rPr lang="en-US" sz="1800" dirty="0"/>
              <a:t> “ </a:t>
            </a:r>
            <a:r>
              <a:rPr lang="en-US" sz="1800" i="1" dirty="0">
                <a:sym typeface="Symbol" panose="05050102010706020507" charset="0"/>
              </a:rPr>
              <a:t></a:t>
            </a:r>
            <a:r>
              <a:rPr lang="en-US" sz="1800" i="1" baseline="-25000" dirty="0">
                <a:sym typeface="Symbol" panose="05050102010706020507" charset="0"/>
              </a:rPr>
              <a:t>E</a:t>
            </a:r>
            <a:r>
              <a:rPr lang="en-US" sz="1800" i="1" dirty="0"/>
              <a:t> “</a:t>
            </a:r>
            <a:r>
              <a:rPr lang="en-US" sz="1800" dirty="0"/>
              <a:t> a </a:t>
            </a:r>
            <a:r>
              <a:rPr lang="en-US" sz="1800" dirty="0" err="1"/>
              <a:t>través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superficie</a:t>
            </a:r>
            <a:r>
              <a:rPr lang="en-US" sz="1800" dirty="0"/>
              <a:t> </a:t>
            </a:r>
            <a:r>
              <a:rPr lang="en-US" sz="1800" dirty="0" err="1"/>
              <a:t>cerrada</a:t>
            </a:r>
            <a:r>
              <a:rPr lang="en-US" sz="1800" dirty="0"/>
              <a:t> </a:t>
            </a:r>
            <a:r>
              <a:rPr lang="en-US" sz="1800" dirty="0" err="1"/>
              <a:t>cualquiera</a:t>
            </a:r>
            <a:r>
              <a:rPr lang="en-US" sz="1800" dirty="0"/>
              <a:t> 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r>
              <a:rPr lang="en-US" sz="1800" dirty="0"/>
              <a:t> a la </a:t>
            </a:r>
            <a:r>
              <a:rPr lang="en-US" sz="1800" dirty="0" err="1"/>
              <a:t>suma</a:t>
            </a:r>
            <a:r>
              <a:rPr lang="en-US" sz="1800" dirty="0"/>
              <a:t> de </a:t>
            </a: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cargas</a:t>
            </a:r>
            <a:r>
              <a:rPr lang="en-US" sz="1800" dirty="0"/>
              <a:t>  </a:t>
            </a:r>
            <a:r>
              <a:rPr lang="en-US" sz="1800" dirty="0" err="1"/>
              <a:t>encerradas</a:t>
            </a:r>
            <a:r>
              <a:rPr lang="en-US" sz="1800" dirty="0"/>
              <a:t> </a:t>
            </a:r>
            <a:r>
              <a:rPr lang="en-US" sz="1800" i="1" dirty="0"/>
              <a:t>“ </a:t>
            </a:r>
            <a:r>
              <a:rPr lang="en-US" sz="1800" i="1" dirty="0">
                <a:sym typeface="Symbol" panose="05050102010706020507" charset="0"/>
              </a:rPr>
              <a:t>q</a:t>
            </a:r>
            <a:r>
              <a:rPr lang="en-US" sz="1800" i="1" baseline="-25000" dirty="0">
                <a:sym typeface="Symbol" panose="05050102010706020507" charset="0"/>
              </a:rPr>
              <a:t>i</a:t>
            </a:r>
            <a:r>
              <a:rPr lang="en-US" sz="1800" i="1" dirty="0"/>
              <a:t>“</a:t>
            </a:r>
            <a:r>
              <a:rPr lang="en-US" sz="1800" dirty="0"/>
              <a:t>  (</a:t>
            </a:r>
            <a:r>
              <a:rPr lang="en-US" sz="1800" dirty="0" err="1"/>
              <a:t>carga</a:t>
            </a:r>
            <a:r>
              <a:rPr lang="en-US" sz="1800" dirty="0"/>
              <a:t> </a:t>
            </a:r>
            <a:r>
              <a:rPr lang="en-US" sz="1800" dirty="0" err="1"/>
              <a:t>neta</a:t>
            </a:r>
            <a:r>
              <a:rPr lang="en-US" sz="1800" dirty="0"/>
              <a:t>) </a:t>
            </a:r>
            <a:r>
              <a:rPr lang="en-US" sz="1800" dirty="0" err="1"/>
              <a:t>dividido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constante</a:t>
            </a:r>
            <a:r>
              <a:rPr lang="en-US" sz="1800" dirty="0"/>
              <a:t> </a:t>
            </a:r>
            <a:r>
              <a:rPr lang="en-US" sz="1800" i="1" dirty="0"/>
              <a:t>“ </a:t>
            </a:r>
            <a:r>
              <a:rPr lang="en-US" sz="1800" i="1" dirty="0">
                <a:sym typeface="Symbol" panose="05050102010706020507" charset="0"/>
              </a:rPr>
              <a:t></a:t>
            </a:r>
            <a:r>
              <a:rPr lang="en-US" sz="1800" i="1" baseline="-25000" dirty="0">
                <a:sym typeface="Symbol" panose="05050102010706020507" charset="0"/>
              </a:rPr>
              <a:t>0 </a:t>
            </a:r>
            <a:r>
              <a:rPr lang="en-US" sz="1800" i="1" dirty="0">
                <a:sym typeface="Symbol" panose="05050102010706020507" charset="0"/>
              </a:rPr>
              <a:t>“ </a:t>
            </a:r>
            <a:r>
              <a:rPr lang="en-US" sz="1800" dirty="0">
                <a:sym typeface="Symbol" panose="05050102010706020507" charset="0"/>
              </a:rPr>
              <a:t>        </a:t>
            </a:r>
            <a:r>
              <a:rPr lang="es-AR" altLang="en-US" sz="2000" dirty="0">
                <a:sym typeface="Symbol" panose="05050102010706020507" charset="0"/>
              </a:rPr>
              <a:t>      </a:t>
            </a:r>
            <a:r>
              <a:rPr lang="es-AR" altLang="en-US" dirty="0">
                <a:sym typeface="Symbol" panose="05050102010706020507" charset="0"/>
              </a:rPr>
              <a:t>                                          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11391"/>
              </p:ext>
            </p:extLst>
          </p:nvPr>
        </p:nvGraphicFramePr>
        <p:xfrm>
          <a:off x="5341146" y="2137809"/>
          <a:ext cx="1774904" cy="61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8200" imgH="316865" progId="Equation.KSEE3">
                  <p:embed/>
                </p:oleObj>
              </mc:Choice>
              <mc:Fallback>
                <p:oleObj r:id="rId4" imgW="838200" imgH="316865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1146" y="2137809"/>
                        <a:ext cx="1774904" cy="616136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99592" y="654685"/>
            <a:ext cx="727280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dirty="0"/>
              <a:t>Gauss </a:t>
            </a:r>
            <a:r>
              <a:rPr lang="en-US" sz="2000" dirty="0" err="1"/>
              <a:t>establec</a:t>
            </a:r>
            <a:r>
              <a:rPr lang="es-AR" altLang="en-US" sz="2000" dirty="0"/>
              <a:t>e</a:t>
            </a:r>
            <a:r>
              <a:rPr lang="en-US" sz="2000" dirty="0"/>
              <a:t> una </a:t>
            </a:r>
            <a:r>
              <a:rPr lang="en-US" sz="2000" dirty="0" err="1"/>
              <a:t>relación</a:t>
            </a:r>
            <a:r>
              <a:rPr lang="en-US" sz="2000" dirty="0"/>
              <a:t> entre EL FLUJO DE CAMPO ELECTRICO y la carga </a:t>
            </a:r>
            <a:r>
              <a:rPr lang="es-AR" altLang="en-US" sz="2000" dirty="0"/>
              <a:t>neta que hay</a:t>
            </a:r>
            <a:r>
              <a:rPr lang="en-US" sz="2000" dirty="0"/>
              <a:t> en </a:t>
            </a:r>
            <a:r>
              <a:rPr lang="en-US" sz="2000" dirty="0" err="1"/>
              <a:t>su</a:t>
            </a:r>
            <a:r>
              <a:rPr lang="en-US" sz="2000" dirty="0"/>
              <a:t> interior</a:t>
            </a:r>
            <a:r>
              <a:rPr lang="es-AR" altLang="en-US" sz="20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736850" y="6203950"/>
              <a:ext cx="127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2736850" y="6203950"/>
                <a:ext cx="12700" cy="360"/>
              </a:xfrm>
              <a:prstGeom prst="rect"/>
            </p:spPr>
          </p:pic>
        </mc:Fallback>
      </mc:AlternateContent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5CCDD4-E916-4F18-9B10-569B76ED50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95935" y="478790"/>
            <a:ext cx="3908193" cy="5902538"/>
          </a:xfrm>
        </p:spPr>
        <p:txBody>
          <a:bodyPr/>
          <a:lstStyle/>
          <a:p>
            <a:endParaRPr lang="es-AR" dirty="0"/>
          </a:p>
          <a:p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CCC835-FD4D-47A8-AE32-69C040568D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65" y="2867002"/>
            <a:ext cx="2724530" cy="14003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D525B8-692E-47CC-8BC8-49206B7DE6C4}"/>
              </a:ext>
            </a:extLst>
          </p:cNvPr>
          <p:cNvSpPr txBox="1"/>
          <p:nvPr/>
        </p:nvSpPr>
        <p:spPr>
          <a:xfrm>
            <a:off x="1021252" y="4852720"/>
            <a:ext cx="45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>
                <a:solidFill>
                  <a:srgbClr val="FF0000"/>
                </a:solidFill>
              </a:rPr>
              <a:t>Es decir la ley de Gauss establece que:</a:t>
            </a:r>
          </a:p>
        </p:txBody>
      </p:sp>
    </p:spTree>
    <p:extLst>
      <p:ext uri="{BB962C8B-B14F-4D97-AF65-F5344CB8AC3E}">
        <p14:creationId xmlns:p14="http://schemas.microsoft.com/office/powerpoint/2010/main" val="336128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960" y="104775"/>
            <a:ext cx="6947480" cy="37189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altLang="en-US" sz="1800" cap="all" dirty="0">
                <a:solidFill>
                  <a:srgbClr val="FF0000"/>
                </a:solidFill>
              </a:rPr>
              <a:t>Ley de Gauss</a:t>
            </a:r>
            <a:endParaRPr lang="es-AR" sz="18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09220" y="636270"/>
            <a:ext cx="8907145" cy="60515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" lvl="0" indent="0">
              <a:buNone/>
            </a:pPr>
            <a:r>
              <a:rPr lang="es-AR" sz="2900" dirty="0">
                <a:solidFill>
                  <a:srgbClr val="FF0000"/>
                </a:solidFill>
                <a:sym typeface="+mn-ea"/>
              </a:rPr>
              <a:t>CONCLUSIONES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AR" sz="2400" b="1" dirty="0">
                <a:sym typeface="+mn-ea"/>
              </a:rPr>
              <a:t>Si la carga neta encerrada por la superficie es positiva el flujo será positivo (saliente) 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AR" sz="2400" b="1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AR" sz="2400" b="1" dirty="0">
                <a:sym typeface="+mn-ea"/>
              </a:rPr>
              <a:t>Si la carga neta encerrada es negativa el flujo será negativo (entrante) 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AR" sz="2400" b="1" dirty="0">
              <a:sym typeface="+mn-ea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AR" sz="2400" b="1" dirty="0"/>
              <a:t>El flujo eléctrico está determinado por la magnitud  y  signo de la cargas encerradas </a:t>
            </a:r>
            <a:r>
              <a:rPr lang="es-AR" sz="2400" b="1" dirty="0">
                <a:sym typeface="+mn-ea"/>
              </a:rPr>
              <a:t>“</a:t>
            </a:r>
            <a:r>
              <a:rPr lang="es-AR" sz="2400" b="1" i="1" dirty="0">
                <a:sym typeface="+mn-ea"/>
              </a:rPr>
              <a:t>q</a:t>
            </a:r>
            <a:r>
              <a:rPr lang="es-AR" sz="2400" b="1" i="1" baseline="-25000" dirty="0">
                <a:sym typeface="+mn-ea"/>
              </a:rPr>
              <a:t>neta</a:t>
            </a:r>
            <a:r>
              <a:rPr lang="es-AR" sz="2400" b="1" dirty="0">
                <a:sym typeface="+mn-ea"/>
              </a:rPr>
              <a:t>” </a:t>
            </a:r>
            <a:r>
              <a:rPr lang="es-AR" sz="2400" b="1" dirty="0"/>
              <a:t>sin considerar las cargas fuera de la superficie gaussiana.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s-AR" sz="10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AR" sz="2400" b="1" cap="none" dirty="0"/>
              <a:t>El flujo neto depende de  la </a:t>
            </a:r>
            <a:r>
              <a:rPr lang="es-AR" sz="2400" b="1" dirty="0"/>
              <a:t>“</a:t>
            </a:r>
            <a:r>
              <a:rPr lang="es-AR" sz="2400" b="1" i="1" dirty="0"/>
              <a:t>q</a:t>
            </a:r>
            <a:r>
              <a:rPr lang="es-AR" sz="2400" b="1" dirty="0"/>
              <a:t>” neta encerrada </a:t>
            </a:r>
            <a:r>
              <a:rPr lang="es-AR" sz="2400" b="1" cap="none" dirty="0"/>
              <a:t>y no de la </a:t>
            </a:r>
            <a:r>
              <a:rPr lang="es-AR" sz="2400" b="1" dirty="0"/>
              <a:t>forma o tamaño </a:t>
            </a:r>
            <a:r>
              <a:rPr lang="es-AR" sz="2400" b="1" cap="none" dirty="0"/>
              <a:t>de la  superficie adoptada</a:t>
            </a:r>
            <a:r>
              <a:rPr lang="es-AR" sz="2400" b="1" dirty="0"/>
              <a:t>.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s-AR" sz="11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AR" sz="2400" b="1" cap="none" dirty="0"/>
              <a:t>Las cargas que no se hallan dentro de la superficie gaussiana NO GENERAN FLUJO ELÉCTRICO neto.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AR" sz="1100" b="1" cap="none" dirty="0"/>
          </a:p>
          <a:p>
            <a:pPr lvl="0">
              <a:buFont typeface="Wingdings" pitchFamily="2" charset="2"/>
              <a:buChar char="§"/>
            </a:pPr>
            <a:endParaRPr lang="es-AR" sz="2400" cap="none" dirty="0"/>
          </a:p>
        </p:txBody>
      </p:sp>
    </p:spTree>
    <p:extLst>
      <p:ext uri="{BB962C8B-B14F-4D97-AF65-F5344CB8AC3E}">
        <p14:creationId xmlns:p14="http://schemas.microsoft.com/office/powerpoint/2010/main" val="23853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4960" y="104775"/>
            <a:ext cx="6947480" cy="37189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altLang="en-US" sz="1800" cap="all" dirty="0">
                <a:solidFill>
                  <a:srgbClr val="FF0000"/>
                </a:solidFill>
              </a:rPr>
              <a:t>Ley de Gauss</a:t>
            </a:r>
            <a:endParaRPr lang="es-AR" sz="1800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09220" y="636270"/>
            <a:ext cx="8907145" cy="6051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s-AR" sz="2900" dirty="0">
                <a:solidFill>
                  <a:srgbClr val="FF0000"/>
                </a:solidFill>
                <a:sym typeface="+mn-ea"/>
              </a:rPr>
              <a:t>CONCLUSIONES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AR" sz="1100" b="1" cap="none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AR" sz="2400" b="1" cap="none" dirty="0"/>
              <a:t>Si la superficie encierra cargas, pero la carga neta es nula ( flujo saliente igual y opuesto al entrante) también lo será el flujo.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AR" sz="2400" b="1" cap="none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AR" sz="2400" b="1" cap="none" dirty="0"/>
              <a:t>En el cálculo del campo eléctrico mediante la ley de Gauss, la superficie escogida debe tener un alto grado de simetría y estar relacionada con la simetría de distribución de cargas eléctricas.</a:t>
            </a:r>
          </a:p>
          <a:p>
            <a:pPr lvl="0" algn="just">
              <a:buFont typeface="Wingdings" panose="05000000000000000000" pitchFamily="2" charset="2"/>
              <a:buChar char="ü"/>
            </a:pPr>
            <a:endParaRPr lang="es-AR" sz="2400" b="1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s-AR" sz="2400" b="1" cap="none" dirty="0"/>
              <a:t>Si se conoce el campo eléctrico en cada punto de la superficie gaussiana puedo determinar la carga neta en su interior</a:t>
            </a:r>
            <a:endParaRPr lang="es-AR" sz="2400" cap="none" dirty="0"/>
          </a:p>
          <a:p>
            <a:pPr lvl="0">
              <a:buFont typeface="Wingdings" pitchFamily="2" charset="2"/>
              <a:buChar char="§"/>
            </a:pPr>
            <a:endParaRPr lang="es-AR" sz="2400" cap="none" dirty="0"/>
          </a:p>
        </p:txBody>
      </p:sp>
    </p:spTree>
    <p:extLst>
      <p:ext uri="{BB962C8B-B14F-4D97-AF65-F5344CB8AC3E}">
        <p14:creationId xmlns:p14="http://schemas.microsoft.com/office/powerpoint/2010/main" val="27696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2553</TotalTime>
  <Words>1687</Words>
  <Application>Microsoft Office PowerPoint</Application>
  <PresentationFormat>Presentación en pantalla (4:3)</PresentationFormat>
  <Paragraphs>226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SimSun</vt:lpstr>
      <vt:lpstr>Arial</vt:lpstr>
      <vt:lpstr>Cambria Math</vt:lpstr>
      <vt:lpstr>Georgia</vt:lpstr>
      <vt:lpstr>Times New Roman</vt:lpstr>
      <vt:lpstr>Trebuchet MS</vt:lpstr>
      <vt:lpstr>Wingdings</vt:lpstr>
      <vt:lpstr>Transmisión de listas</vt:lpstr>
      <vt:lpstr>Equation.3</vt:lpstr>
      <vt:lpstr>Equation.KSEE3</vt:lpstr>
      <vt:lpstr>LEY DE GAUSS  Susana N. Roldán   -  Carlos  J. Suárez UDB FÍSICA  -  UTN - FRSF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Ley de Gauss</vt:lpstr>
      <vt:lpstr>Ley de Gauss</vt:lpstr>
      <vt:lpstr>Ley de Gauss</vt:lpstr>
      <vt:lpstr>Gauss para una carga puntual </vt:lpstr>
      <vt:lpstr>Flujo de campo eléctrico para una carga puntual</vt:lpstr>
      <vt:lpstr>Flujo del campo eléctrico  para diferentes distribuciones de carga y  superficies (adoptadas)</vt:lpstr>
      <vt:lpstr>Presentación de PowerPoint</vt:lpstr>
      <vt:lpstr>Campo eléctrico para una Línea de carga con =cte</vt:lpstr>
      <vt:lpstr>Campo eléctrico para una Línea de carga con =cte</vt:lpstr>
      <vt:lpstr>Campo eléctrico de una lámina plana con: =cte</vt:lpstr>
      <vt:lpstr>Campo eléctrico de una lámina plana con: =cte</vt:lpstr>
      <vt:lpstr>Campo eléctrico entre dos placas cargadas uniformemente con cargas de diferente signo + = - = cte</vt:lpstr>
      <vt:lpstr>Gauss para una esfera uniformemente cargada </vt:lpstr>
      <vt:lpstr>Gauss para una esfera uniformemente cargada </vt:lpstr>
      <vt:lpstr>Presentación de PowerPoint</vt:lpstr>
      <vt:lpstr>CONDUCTOR AISLADO </vt:lpstr>
      <vt:lpstr>CONDUCTOR AISLADO </vt:lpstr>
      <vt:lpstr>CONDUCTOR AISLADO </vt:lpstr>
      <vt:lpstr>CONDUCTOR AISLADO </vt:lpstr>
      <vt:lpstr>CONDUCTOR AISLADO </vt:lpstr>
      <vt:lpstr>CONDUCTOR AISLADO</vt:lpstr>
      <vt:lpstr>CONDUCTOR AISLADO</vt:lpstr>
      <vt:lpstr>CONDUCTOR AISLADO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Susana Noemí Roldán</cp:lastModifiedBy>
  <cp:revision>164</cp:revision>
  <cp:lastPrinted>2020-05-18T16:41:42Z</cp:lastPrinted>
  <dcterms:created xsi:type="dcterms:W3CDTF">2020-05-16T15:07:29Z</dcterms:created>
  <dcterms:modified xsi:type="dcterms:W3CDTF">2021-05-17T14:57:11Z</dcterms:modified>
</cp:coreProperties>
</file>