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Ubuntu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75DA0B-1E19-4FBA-B30D-BBFD640B2EEC}">
  <a:tblStyle styleId="{CD75DA0B-1E19-4FBA-B30D-BBFD640B2E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Relationship Id="rId8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9" Type="http://schemas.openxmlformats.org/officeDocument/2006/relationships/image" Target="../media/image10.png"/><Relationship Id="rId5" Type="http://schemas.openxmlformats.org/officeDocument/2006/relationships/image" Target="../media/image07.png"/><Relationship Id="rId6" Type="http://schemas.openxmlformats.org/officeDocument/2006/relationships/image" Target="../media/image13.png"/><Relationship Id="rId7" Type="http://schemas.openxmlformats.org/officeDocument/2006/relationships/image" Target="../media/image05.png"/><Relationship Id="rId8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3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9" Type="http://schemas.openxmlformats.org/officeDocument/2006/relationships/image" Target="../media/image37.png"/><Relationship Id="rId5" Type="http://schemas.openxmlformats.org/officeDocument/2006/relationships/image" Target="../media/image07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44.png"/><Relationship Id="rId7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9" Type="http://schemas.openxmlformats.org/officeDocument/2006/relationships/image" Target="../media/image10.png"/><Relationship Id="rId5" Type="http://schemas.openxmlformats.org/officeDocument/2006/relationships/image" Target="../media/image07.png"/><Relationship Id="rId6" Type="http://schemas.openxmlformats.org/officeDocument/2006/relationships/image" Target="../media/image13.png"/><Relationship Id="rId7" Type="http://schemas.openxmlformats.org/officeDocument/2006/relationships/image" Target="../media/image05.png"/><Relationship Id="rId8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4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2.jp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4392" y="1395491"/>
            <a:ext cx="3076574" cy="341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2582" y="76280"/>
            <a:ext cx="1914523" cy="208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80845" y="4143051"/>
            <a:ext cx="2086414" cy="2368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7900" y="2157290"/>
            <a:ext cx="1864098" cy="211534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95612" y="1611836"/>
            <a:ext cx="609837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72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Data science </a:t>
            </a:r>
            <a:br>
              <a:rPr b="0" i="0" lang="fr-FR" sz="48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fr-FR" sz="3200" u="none" cap="none" strike="noStrike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the toolbox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853297" y="5077753"/>
            <a:ext cx="38638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6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Sebaa Amar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53296" y="5770130"/>
            <a:ext cx="3863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Etudiant master Web Intelligence à Jean Monnet de Saint Etienne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118" y="4444814"/>
            <a:ext cx="6401693" cy="21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33" y="0"/>
            <a:ext cx="1725278" cy="6085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Shape 207"/>
          <p:cNvGraphicFramePr/>
          <p:nvPr/>
        </p:nvGraphicFramePr>
        <p:xfrm>
          <a:off x="1766644" y="608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{CD75DA0B-1E19-4FBA-B30D-BBFD640B2EEC}</a:tableStyleId>
              </a:tblPr>
              <a:tblGrid>
                <a:gridCol w="3186325"/>
                <a:gridCol w="2156175"/>
                <a:gridCol w="4216500"/>
              </a:tblGrid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u="none" cap="none" strike="noStrike"/>
                        <a:t>Attributs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type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valeurs</a:t>
                      </a:r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numeric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/</a:t>
                      </a:r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Job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Admin/blue/collar/entrepreneur/housemaid/management…/Unknown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marital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divorced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married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unknown</a:t>
                      </a:r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…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duration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Numeric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Emp.var.rate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Numeric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y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Catégorical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/>
                        <a:t>Yes / No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Cycle de vie d’un projet Data Science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733" y="2953950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44" y="4602144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60443" y="3759146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00620" y="2156572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327492" y="2209196"/>
            <a:ext cx="590325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Compréhension du problème.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459149" y="3013976"/>
            <a:ext cx="63694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Compréhension de la donnée.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685031" y="3785017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Préparation des données.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822451" y="4634003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Modélisation.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5646" y="545391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008881" y="5453910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Evaluation.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61181" y="6190537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174159" y="6222817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Déploiement.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478439" y="326359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La préparation des données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48025" y="1783413"/>
            <a:ext cx="873933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50% à 80% du temps du Data Scientist est consacré a la phase Préparation des données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285235" y="3113130"/>
            <a:ext cx="8739339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Select Data (choisir les le sous ensemble pertinent…)</a:t>
            </a:r>
            <a:b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Preprocess Data (Formattage / nettoyage)</a:t>
            </a:r>
            <a:b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Transform Data (Scaling / Aggregating / Decomposition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128178" y="494727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La modélisation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166" y="2312893"/>
            <a:ext cx="10560074" cy="345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1128178" y="494727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L’évaluation et le déploiement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5442" y="2486425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3275525" y="1338142"/>
            <a:ext cx="692883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précision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Le déploiement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9047" y="1391298"/>
            <a:ext cx="8610270" cy="484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La ToolBox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8726" y="1747018"/>
            <a:ext cx="2582535" cy="9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0601" y="1722797"/>
            <a:ext cx="3262375" cy="9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62314" y="1532965"/>
            <a:ext cx="2620344" cy="93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97612" y="3301569"/>
            <a:ext cx="58483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478439" y="156321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La ToolBox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460" y="4014451"/>
            <a:ext cx="2286044" cy="173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2551" y="1434203"/>
            <a:ext cx="5751058" cy="205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0825" y="4014451"/>
            <a:ext cx="3859101" cy="161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478439" y="156321"/>
            <a:ext cx="93314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Tensor Flow.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2F2F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9635" y="1318548"/>
            <a:ext cx="4983687" cy="89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018" y="2773784"/>
            <a:ext cx="6096600" cy="329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5863392" y="3065836"/>
            <a:ext cx="692883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709632" y="4284271"/>
            <a:ext cx="692883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/ Python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478439" y="156321"/>
            <a:ext cx="93314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What to do Next ?!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2F2F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725" y="3906232"/>
            <a:ext cx="3889247" cy="150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3725" y="1960689"/>
            <a:ext cx="5294712" cy="75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478439" y="156321"/>
            <a:ext cx="93186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Les points à aborder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575" y="3332921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9383" y="5224450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5242" y="4278685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6594" y="2441189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326340" y="2507619"/>
            <a:ext cx="590325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La science de données, le croisement.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469496" y="3373262"/>
            <a:ext cx="63694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Le cycle de vie d’un projet Data Science.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650190" y="4292123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La toolbox du Data Scientist.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922272" y="5246189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Tensor Flow.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2489" y="6046367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126188" y="6139383"/>
            <a:ext cx="45498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solidFill>
                  <a:srgbClr val="3F3F3F"/>
                </a:solidFill>
                <a:latin typeface="Ubuntu"/>
                <a:ea typeface="Ubuntu"/>
                <a:cs typeface="Ubuntu"/>
                <a:sym typeface="Ubuntu"/>
              </a:rPr>
              <a:t>What’s next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54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605" y="0"/>
            <a:ext cx="60878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1017430" y="237977"/>
            <a:ext cx="1074097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5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https://www.kaggle.com/c/titanic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7493" y="1161307"/>
            <a:ext cx="6229350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753" y="0"/>
            <a:ext cx="3040715" cy="107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135191"/>
            <a:ext cx="3609421" cy="18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825082" y="2178466"/>
            <a:ext cx="834762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5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La Science de données, le croisement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491023" y="2455466"/>
            <a:ext cx="10282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720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0221" y="2712923"/>
            <a:ext cx="4300626" cy="43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579164" y="3183533"/>
            <a:ext cx="2835965" cy="463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396770" y="2703977"/>
            <a:ext cx="191493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851494" y="2482091"/>
            <a:ext cx="298836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Predictive Modeling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8907920" y="2003491"/>
            <a:ext cx="18050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Mining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92171" y="1596625"/>
            <a:ext cx="298836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495590" y="1598432"/>
            <a:ext cx="14934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853818" y="956437"/>
            <a:ext cx="191327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851494" y="813962"/>
            <a:ext cx="298836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61512" y="2311057"/>
            <a:ext cx="288537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Généralisation de l’extraction de connaissances depuis les données</a:t>
            </a:r>
          </a:p>
        </p:txBody>
      </p:sp>
      <p:sp>
        <p:nvSpPr>
          <p:cNvPr id="139" name="Shape 139"/>
          <p:cNvSpPr/>
          <p:nvPr/>
        </p:nvSpPr>
        <p:spPr>
          <a:xfrm>
            <a:off x="258069" y="1812026"/>
            <a:ext cx="4095322" cy="3206839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" y="0"/>
            <a:ext cx="12194044" cy="15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66" y="156321"/>
            <a:ext cx="1950981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080132" y="444900"/>
            <a:ext cx="9681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8000">
                <a:solidFill>
                  <a:srgbClr val="00B0F0"/>
                </a:solidFill>
                <a:latin typeface="Ubuntu"/>
                <a:ea typeface="Ubuntu"/>
                <a:cs typeface="Ubuntu"/>
                <a:sym typeface="Ubuntu"/>
              </a:rPr>
              <a:t>#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Objectif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620285" y="1556407"/>
            <a:ext cx="85767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Passer du stockage et de la diffusion de l’information à la création de connaissances.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0108" y="3832537"/>
            <a:ext cx="1812043" cy="181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98434" y="3845978"/>
            <a:ext cx="1798601" cy="17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267458" y="4391696"/>
            <a:ext cx="3541689" cy="7984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Objectif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420" y="0"/>
            <a:ext cx="10322444" cy="684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rgbClr val="F2F2F2"/>
                </a:solidFill>
                <a:latin typeface="Ubuntu"/>
                <a:ea typeface="Ubuntu"/>
                <a:cs typeface="Ubuntu"/>
                <a:sym typeface="Ubuntu"/>
              </a:rPr>
              <a:t>Objectif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8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12472" y="5163460"/>
            <a:ext cx="106145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Leonardo DiCaprio</a:t>
            </a:r>
            <a:b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win the Oscar next Sunday 28</a:t>
            </a:r>
            <a:r>
              <a:rPr b="1" baseline="30000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February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12472" y="4242296"/>
            <a:ext cx="23647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 :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12472" y="316712"/>
            <a:ext cx="438280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91% of Rugby</a:t>
            </a:r>
            <a:b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-F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world Cup Results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496" y="316712"/>
            <a:ext cx="6157577" cy="346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753" y="0"/>
            <a:ext cx="3040715" cy="107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135191"/>
            <a:ext cx="3609421" cy="18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825082" y="2178466"/>
            <a:ext cx="834762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5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 cycle de vie d’un projet Data Science.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491023" y="2455466"/>
            <a:ext cx="10282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7200">
                <a:solidFill>
                  <a:srgbClr val="92D05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9" y="0"/>
            <a:ext cx="12172708" cy="6868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197734" y="608514"/>
            <a:ext cx="106637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Analyse prédictive de données bancaires.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97" y="4533364"/>
            <a:ext cx="1416676" cy="141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045673" y="1514212"/>
            <a:ext cx="789100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compagne publicitaire pour inscrire des clients à</a:t>
            </a:r>
            <a:b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offre de dépôt à terme.</a:t>
            </a:r>
          </a:p>
        </p:txBody>
      </p:sp>
      <p:sp>
        <p:nvSpPr>
          <p:cNvPr id="189" name="Shape 189"/>
          <p:cNvSpPr/>
          <p:nvPr/>
        </p:nvSpPr>
        <p:spPr>
          <a:xfrm>
            <a:off x="2125013" y="5241701"/>
            <a:ext cx="1184856" cy="360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3264" y="4401926"/>
            <a:ext cx="1679545" cy="167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 rot="-1628832">
            <a:off x="4854582" y="3769520"/>
            <a:ext cx="1854557" cy="360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4575" y="2083432"/>
            <a:ext cx="1501021" cy="150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5085" y="4867951"/>
            <a:ext cx="1108107" cy="1108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 rot="5400000">
            <a:off x="7276021" y="3949615"/>
            <a:ext cx="1223928" cy="360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404603" y="5241700"/>
            <a:ext cx="1550764" cy="360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19763" y="3676971"/>
            <a:ext cx="2273068" cy="2273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301591" y="4867951"/>
            <a:ext cx="65113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31669" y="3322869"/>
            <a:ext cx="11790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8067317" y="3815307"/>
            <a:ext cx="101502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611109" y="4902830"/>
            <a:ext cx="108529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