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  <p:sldId id="277" r:id="rId6"/>
    <p:sldId id="278" r:id="rId7"/>
    <p:sldId id="279" r:id="rId8"/>
    <p:sldId id="265" r:id="rId9"/>
    <p:sldId id="264" r:id="rId10"/>
    <p:sldId id="266" r:id="rId11"/>
    <p:sldId id="268" r:id="rId12"/>
    <p:sldId id="271" r:id="rId13"/>
    <p:sldId id="272" r:id="rId14"/>
    <p:sldId id="273" r:id="rId15"/>
    <p:sldId id="274" r:id="rId16"/>
    <p:sldId id="283" r:id="rId17"/>
    <p:sldId id="284" r:id="rId18"/>
    <p:sldId id="275" r:id="rId19"/>
    <p:sldId id="276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3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5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20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88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6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4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BCD7-373B-42B1-B9C9-FCEE595BE284}" type="datetimeFigureOut">
              <a:rPr lang="fr-FR" smtClean="0"/>
              <a:t>20/02/2016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4AC5-26DE-49EA-9DD7-FBCF69D52C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34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8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92" y="1395492"/>
            <a:ext cx="3076575" cy="3419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82" y="76281"/>
            <a:ext cx="1914524" cy="20810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45" y="4143051"/>
            <a:ext cx="2086415" cy="23683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1" y="2157290"/>
            <a:ext cx="1864098" cy="211534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95612" y="1611836"/>
            <a:ext cx="60983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Data science </a:t>
            </a:r>
            <a: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  <a:t/>
            </a:r>
            <a:br>
              <a:rPr lang="fr-FR" sz="4800" dirty="0" smtClean="0">
                <a:solidFill>
                  <a:srgbClr val="00B0F0"/>
                </a:solidFill>
                <a:latin typeface="Ubuntu" panose="020B0504030602030204" pitchFamily="34" charset="0"/>
              </a:rPr>
            </a:br>
            <a:r>
              <a:rPr lang="fr-FR" sz="3200" dirty="0" smtClean="0">
                <a:solidFill>
                  <a:srgbClr val="00B0F0"/>
                </a:solidFill>
                <a:latin typeface="Ubuntu" panose="020B0504030602030204" pitchFamily="34" charset="0"/>
              </a:rPr>
              <a:t>the </a:t>
            </a:r>
            <a:r>
              <a:rPr lang="fr-FR" sz="3200" dirty="0" err="1" smtClean="0">
                <a:solidFill>
                  <a:srgbClr val="00B0F0"/>
                </a:solidFill>
                <a:latin typeface="Ubuntu" panose="020B0504030602030204" pitchFamily="34" charset="0"/>
              </a:rPr>
              <a:t>toolbox</a:t>
            </a:r>
            <a:endParaRPr lang="fr-FR" sz="3200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853297" y="5077753"/>
            <a:ext cx="38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  <a:latin typeface="Ubuntu" panose="020B0504030602030204" pitchFamily="34" charset="0"/>
              </a:rPr>
              <a:t>Sebaa Amar</a:t>
            </a:r>
            <a:endParaRPr lang="fr-FR" sz="3600" dirty="0">
              <a:solidFill>
                <a:srgbClr val="FFC000"/>
              </a:solidFill>
              <a:latin typeface="Ubuntu" panose="020B0504030602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853296" y="5770131"/>
            <a:ext cx="386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Etudiant master Web Intelligence à Jean Monnet de Saint Etienne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9" y="4444815"/>
            <a:ext cx="640169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4" y="0"/>
            <a:ext cx="1725279" cy="608515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79926"/>
              </p:ext>
            </p:extLst>
          </p:nvPr>
        </p:nvGraphicFramePr>
        <p:xfrm>
          <a:off x="1766645" y="608515"/>
          <a:ext cx="9558987" cy="5763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329"/>
                <a:gridCol w="2156164"/>
                <a:gridCol w="4216494"/>
              </a:tblGrid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Attributs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valeurs</a:t>
                      </a:r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Job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Admin/blue/collar/entrepreneur/housemaid/management…/Unknown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marital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fontAlgn="base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divorced</a:t>
                      </a:r>
                    </a:p>
                    <a:p>
                      <a:pPr lvl="0" fontAlgn="base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married</a:t>
                      </a:r>
                    </a:p>
                    <a:p>
                      <a:pPr lvl="0" fontAlgn="base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Emp.var.rate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610117">
                <a:tc>
                  <a:txBody>
                    <a:bodyPr/>
                    <a:lstStyle/>
                    <a:p>
                      <a:r>
                        <a:rPr lang="fr-FR" dirty="0" smtClean="0"/>
                        <a:t>y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Catégorical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Yes</a:t>
                      </a:r>
                      <a:r>
                        <a:rPr lang="fr-FR" dirty="0" smtClean="0"/>
                        <a:t> / No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Cycle de vie d’un projet Data Science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34" y="2953950"/>
            <a:ext cx="647700" cy="6477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5" y="4602145"/>
            <a:ext cx="647700" cy="6477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44" y="3759146"/>
            <a:ext cx="647700" cy="6477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21" y="2156572"/>
            <a:ext cx="647700" cy="6477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327493" y="2209196"/>
            <a:ext cx="59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Compréhension du problème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459149" y="3013977"/>
            <a:ext cx="6369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Compréhension de la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donnée.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85031" y="3785017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Préparation des données.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822452" y="463400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Modélisation.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46" y="5453911"/>
            <a:ext cx="647700" cy="6477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008881" y="5453911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Evaluation.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81" y="6190538"/>
            <a:ext cx="647700" cy="64770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3174160" y="6222817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Déploiement.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78439" y="326359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La préparation des données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948026" y="1783413"/>
            <a:ext cx="873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De 50% à 80% du temps du Data </a:t>
            </a:r>
            <a:r>
              <a:rPr lang="fr-FR" sz="2400" b="1" dirty="0" err="1" smtClean="0"/>
              <a:t>Scientist</a:t>
            </a:r>
            <a:r>
              <a:rPr lang="fr-FR" sz="2400" b="1" dirty="0" smtClean="0"/>
              <a:t> est consacré a la phase Préparation des données</a:t>
            </a:r>
            <a:endParaRPr lang="en-GB" sz="2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285235" y="3113130"/>
            <a:ext cx="8739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/>
              <a:t>Step 1</a:t>
            </a:r>
            <a:r>
              <a:rPr lang="en-GB" sz="2400" dirty="0"/>
              <a:t>: </a:t>
            </a:r>
            <a:r>
              <a:rPr lang="en-GB" sz="2400" dirty="0" smtClean="0"/>
              <a:t>Select Data (</a:t>
            </a:r>
            <a:r>
              <a:rPr lang="en-GB" sz="2400" dirty="0" err="1" smtClean="0"/>
              <a:t>choisir</a:t>
            </a:r>
            <a:r>
              <a:rPr lang="en-GB" sz="2400" dirty="0" smtClean="0"/>
              <a:t> les le sous ensemble pertinent…)</a:t>
            </a:r>
            <a:br>
              <a:rPr lang="en-GB" sz="2400" dirty="0" smtClean="0"/>
            </a:br>
            <a:endParaRPr lang="en-GB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/>
              <a:t>Step 2</a:t>
            </a:r>
            <a:r>
              <a:rPr lang="en-GB" sz="2400" dirty="0"/>
              <a:t>: </a:t>
            </a:r>
            <a:r>
              <a:rPr lang="en-GB" sz="2400" dirty="0" err="1"/>
              <a:t>Preprocess</a:t>
            </a:r>
            <a:r>
              <a:rPr lang="en-GB" sz="2400" dirty="0"/>
              <a:t> </a:t>
            </a:r>
            <a:r>
              <a:rPr lang="en-GB" sz="2400" dirty="0" smtClean="0"/>
              <a:t>Data (</a:t>
            </a:r>
            <a:r>
              <a:rPr lang="en-GB" sz="2400" dirty="0" err="1" smtClean="0"/>
              <a:t>Formattage</a:t>
            </a:r>
            <a:r>
              <a:rPr lang="en-GB" sz="2400" dirty="0" smtClean="0"/>
              <a:t> / </a:t>
            </a:r>
            <a:r>
              <a:rPr lang="en-GB" sz="2400" dirty="0" err="1" smtClean="0"/>
              <a:t>nettoyage</a:t>
            </a:r>
            <a:r>
              <a:rPr lang="en-GB" sz="2400" dirty="0" smtClean="0"/>
              <a:t>)</a:t>
            </a:r>
            <a:br>
              <a:rPr lang="en-GB" sz="2400" dirty="0" smtClean="0"/>
            </a:br>
            <a:endParaRPr lang="en-GB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/>
              <a:t>Step 3</a:t>
            </a:r>
            <a:r>
              <a:rPr lang="en-GB" sz="2400" dirty="0"/>
              <a:t>: Transform </a:t>
            </a:r>
            <a:r>
              <a:rPr lang="en-GB" sz="2400" dirty="0" smtClean="0"/>
              <a:t>Data (Scaling </a:t>
            </a:r>
            <a:r>
              <a:rPr lang="en-GB" sz="2400" dirty="0"/>
              <a:t>/ Aggregating / </a:t>
            </a:r>
            <a:r>
              <a:rPr lang="en-GB" sz="2400" dirty="0" smtClean="0"/>
              <a:t>Decomposition 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2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28178" y="494727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La modélisation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2312894"/>
            <a:ext cx="10560074" cy="34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28178" y="494727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L’évaluation et le déploiement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43" y="2486425"/>
            <a:ext cx="3429000" cy="3429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75526" y="1338143"/>
            <a:ext cx="692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La précision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9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Le déploiement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47" y="1391298"/>
            <a:ext cx="8610271" cy="48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La </a:t>
            </a:r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ToolBox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27" y="1747019"/>
            <a:ext cx="2582535" cy="97940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01" y="1722797"/>
            <a:ext cx="3262375" cy="97146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15" y="1532965"/>
            <a:ext cx="2620345" cy="93901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3" y="3301570"/>
            <a:ext cx="58483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La </a:t>
            </a:r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ToolBox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0" y="4014451"/>
            <a:ext cx="2286044" cy="17366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52" y="1434203"/>
            <a:ext cx="5751058" cy="205249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25" y="4014451"/>
            <a:ext cx="3859102" cy="16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Tensor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 Flow.</a:t>
            </a:r>
          </a:p>
          <a:p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35" y="1318548"/>
            <a:ext cx="4983687" cy="89958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9" y="2773785"/>
            <a:ext cx="6096600" cy="32921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863392" y="3065837"/>
            <a:ext cx="692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 smtClean="0"/>
              <a:t>Deep</a:t>
            </a:r>
            <a:r>
              <a:rPr lang="fr-FR" sz="4800" b="1" dirty="0" smtClean="0"/>
              <a:t> Learning</a:t>
            </a:r>
            <a:endParaRPr lang="en-GB" sz="4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709633" y="4284272"/>
            <a:ext cx="692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C++ / Python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0809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8439" y="156322"/>
            <a:ext cx="9331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What</a:t>
            </a: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 to do </a:t>
            </a:r>
            <a:r>
              <a:rPr lang="fr-FR" sz="4000" dirty="0" err="1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Next</a:t>
            </a:r>
            <a:r>
              <a:rPr lang="fr-FR" sz="4000" dirty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?!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  <a:p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5" y="3906233"/>
            <a:ext cx="3889247" cy="15021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5" y="1960689"/>
            <a:ext cx="5294712" cy="7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8439" y="156322"/>
            <a:ext cx="931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Les points à aborder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3332922"/>
            <a:ext cx="647700" cy="6477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84" y="5224450"/>
            <a:ext cx="647700" cy="6477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4278686"/>
            <a:ext cx="647700" cy="6477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94" y="2441189"/>
            <a:ext cx="647700" cy="6477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326340" y="2507620"/>
            <a:ext cx="590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 science de données, le croisement.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69496" y="3373263"/>
            <a:ext cx="6369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Le cycle de vie d’un projet Data Science.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650190" y="429212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toolbox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du Data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Scientist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922272" y="5246189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Tensor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Flow.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9" y="6046367"/>
            <a:ext cx="647700" cy="647700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3126188" y="6139384"/>
            <a:ext cx="454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What’s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next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?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05" y="0"/>
            <a:ext cx="6087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17431" y="237977"/>
            <a:ext cx="10740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accent1">
                    <a:lumMod val="75000"/>
                  </a:schemeClr>
                </a:solidFill>
              </a:rPr>
              <a:t>https://www.kaggle.com/c/titanic</a:t>
            </a:r>
            <a:endParaRPr lang="en-GB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4" y="1161307"/>
            <a:ext cx="62293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709" cy="68688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192"/>
            <a:ext cx="3609421" cy="184087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825082" y="2178467"/>
            <a:ext cx="834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 Science de données, le croisement</a:t>
            </a:r>
            <a:endParaRPr lang="fr-FR" sz="5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491023" y="2455466"/>
            <a:ext cx="102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1</a:t>
            </a:r>
            <a:endParaRPr lang="fr-FR" sz="7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2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22" y="2712923"/>
            <a:ext cx="4300626" cy="430062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579164" y="3183534"/>
            <a:ext cx="2835965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Artificial Intelligence</a:t>
            </a:r>
            <a:endParaRPr lang="en-GB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396770" y="2703978"/>
            <a:ext cx="191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Data Analysis</a:t>
            </a:r>
            <a:endParaRPr lang="en-GB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851495" y="2482091"/>
            <a:ext cx="298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 </a:t>
            </a:r>
            <a:r>
              <a:rPr lang="en-GB" sz="2400" b="1" dirty="0" smtClean="0"/>
              <a:t>Predictive Modeling</a:t>
            </a:r>
            <a:endParaRPr lang="en-GB" sz="2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8907920" y="2003491"/>
            <a:ext cx="180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 </a:t>
            </a:r>
            <a:r>
              <a:rPr lang="en-GB" sz="2400" b="1" dirty="0" smtClean="0"/>
              <a:t>Data Mining</a:t>
            </a:r>
            <a:endParaRPr lang="en-GB" sz="2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592172" y="1596625"/>
            <a:ext cx="298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Machine Learning</a:t>
            </a:r>
            <a:endParaRPr lang="en-GB" sz="2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7495591" y="1598432"/>
            <a:ext cx="14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Statistics</a:t>
            </a:r>
            <a:endParaRPr lang="en-GB" sz="2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8853819" y="956438"/>
            <a:ext cx="191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Big Data</a:t>
            </a:r>
            <a:endParaRPr lang="en-GB" sz="2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851495" y="813963"/>
            <a:ext cx="298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Computer Science</a:t>
            </a:r>
            <a:endParaRPr lang="en-GB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61512" y="2311057"/>
            <a:ext cx="28853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Généralisation de l’extraction de connaissances depuis les données</a:t>
            </a:r>
            <a:endParaRPr lang="en-GB" sz="2800" b="1" dirty="0"/>
          </a:p>
        </p:txBody>
      </p:sp>
      <p:sp>
        <p:nvSpPr>
          <p:cNvPr id="5" name="Accolades 4"/>
          <p:cNvSpPr/>
          <p:nvPr/>
        </p:nvSpPr>
        <p:spPr>
          <a:xfrm>
            <a:off x="258070" y="1812027"/>
            <a:ext cx="4095323" cy="3206839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" y="0"/>
            <a:ext cx="12194045" cy="15329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7" y="156322"/>
            <a:ext cx="1950982" cy="20002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0132" y="444901"/>
            <a:ext cx="968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00B0F0"/>
                </a:solidFill>
                <a:latin typeface="Ubuntu" panose="020B0504030602030204" pitchFamily="34" charset="0"/>
              </a:rPr>
              <a:t>#</a:t>
            </a:r>
            <a:endParaRPr lang="fr-FR" sz="8000" b="1" dirty="0">
              <a:solidFill>
                <a:srgbClr val="00B0F0"/>
              </a:solidFill>
              <a:latin typeface="Ubuntu" panose="020B0504030602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Objectif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620286" y="1556407"/>
            <a:ext cx="857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P</a:t>
            </a:r>
            <a:r>
              <a:rPr lang="fr-FR" sz="3600" dirty="0" smtClean="0"/>
              <a:t>asser </a:t>
            </a:r>
            <a:r>
              <a:rPr lang="fr-FR" sz="3600" dirty="0"/>
              <a:t>du stockage et de la diffusion de l’information à la création de connaissances.</a:t>
            </a:r>
            <a:endParaRPr lang="en-GB" sz="3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09" y="3832537"/>
            <a:ext cx="1812043" cy="18120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34" y="3845979"/>
            <a:ext cx="1798601" cy="1798601"/>
          </a:xfrm>
          <a:prstGeom prst="rect">
            <a:avLst/>
          </a:prstGeom>
        </p:spPr>
      </p:pic>
      <p:sp>
        <p:nvSpPr>
          <p:cNvPr id="10" name="Flèche droite rayée 9"/>
          <p:cNvSpPr/>
          <p:nvPr/>
        </p:nvSpPr>
        <p:spPr>
          <a:xfrm>
            <a:off x="5267459" y="4391696"/>
            <a:ext cx="3541690" cy="798490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Objectif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1" y="0"/>
            <a:ext cx="10322445" cy="68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9149" y="332102"/>
            <a:ext cx="933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</a:rPr>
              <a:t>Objectif</a:t>
            </a:r>
            <a:endParaRPr lang="fr-FR" sz="4000" dirty="0">
              <a:solidFill>
                <a:schemeClr val="bg1">
                  <a:lumMod val="9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85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12473" y="5163461"/>
            <a:ext cx="10614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Leonardo </a:t>
            </a:r>
            <a:r>
              <a:rPr lang="en-GB" sz="4400" b="1" dirty="0" err="1" smtClean="0">
                <a:solidFill>
                  <a:schemeClr val="bg1"/>
                </a:solidFill>
              </a:rPr>
              <a:t>DiCaprio</a:t>
            </a:r>
            <a:r>
              <a:rPr lang="en-GB" sz="4400" b="1" dirty="0" smtClean="0">
                <a:solidFill>
                  <a:schemeClr val="bg1"/>
                </a:solidFill>
              </a:rPr>
              <a:t/>
            </a:r>
            <a:br>
              <a:rPr lang="en-GB" sz="4400" b="1" dirty="0" smtClean="0">
                <a:solidFill>
                  <a:schemeClr val="bg1"/>
                </a:solidFill>
              </a:rPr>
            </a:br>
            <a:r>
              <a:rPr lang="en-GB" sz="4400" b="1" dirty="0" smtClean="0">
                <a:solidFill>
                  <a:schemeClr val="bg1"/>
                </a:solidFill>
              </a:rPr>
              <a:t>will win the Oscar next Sunday 28</a:t>
            </a:r>
            <a:r>
              <a:rPr lang="en-GB" sz="4400" b="1" baseline="30000" dirty="0" smtClean="0">
                <a:solidFill>
                  <a:schemeClr val="bg1"/>
                </a:solidFill>
              </a:rPr>
              <a:t>th</a:t>
            </a:r>
            <a:r>
              <a:rPr lang="en-GB" sz="4400" b="1" dirty="0" smtClean="0">
                <a:solidFill>
                  <a:schemeClr val="bg1"/>
                </a:solidFill>
              </a:rPr>
              <a:t> February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2473" y="4242296"/>
            <a:ext cx="23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 smtClean="0">
                <a:solidFill>
                  <a:schemeClr val="bg1"/>
                </a:solidFill>
              </a:rPr>
              <a:t>Principa</a:t>
            </a:r>
            <a:r>
              <a:rPr lang="en-GB" sz="4400" b="1" dirty="0" smtClean="0">
                <a:solidFill>
                  <a:schemeClr val="bg1"/>
                </a:solidFill>
              </a:rPr>
              <a:t> :</a:t>
            </a:r>
            <a:endParaRPr lang="en-GB" sz="4400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2473" y="316713"/>
            <a:ext cx="43828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</a:rPr>
              <a:t>91% of Rugby</a:t>
            </a:r>
            <a:br>
              <a:rPr lang="en-GB" sz="4400" b="1" dirty="0" smtClean="0">
                <a:solidFill>
                  <a:schemeClr val="bg1"/>
                </a:solidFill>
              </a:rPr>
            </a:br>
            <a:r>
              <a:rPr lang="en-GB" sz="4400" b="1" dirty="0" smtClean="0">
                <a:solidFill>
                  <a:schemeClr val="bg1"/>
                </a:solidFill>
              </a:rPr>
              <a:t>world Cup Results</a:t>
            </a:r>
            <a:endParaRPr lang="en-GB" sz="44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96" y="316713"/>
            <a:ext cx="6157577" cy="34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709" cy="686888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3" y="0"/>
            <a:ext cx="3040716" cy="10701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192"/>
            <a:ext cx="3609421" cy="18408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25082" y="2178467"/>
            <a:ext cx="834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Ubuntu" panose="020B0504030602030204" pitchFamily="34" charset="0"/>
              </a:rPr>
              <a:t>Le cycle de vie d’un projet Data Science.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91023" y="2455466"/>
            <a:ext cx="102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buntu" panose="020B0504030602030204" pitchFamily="34" charset="0"/>
                <a:ea typeface="Adobe Heiti Std R" panose="020B0400000000000000" pitchFamily="34" charset="-128"/>
              </a:rPr>
              <a:t>2</a:t>
            </a:r>
            <a:endParaRPr lang="fr-FR" sz="7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buntu" panose="020B0504030602030204" pitchFamily="34" charset="0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" y="0"/>
            <a:ext cx="12172709" cy="686888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97735" y="608515"/>
            <a:ext cx="1066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Ubuntu" panose="020B0504030602030204" pitchFamily="34" charset="0"/>
              </a:rPr>
              <a:t>Analyse prédictive de données bancaires.</a:t>
            </a:r>
            <a:endParaRPr lang="fr-FR" sz="4000" dirty="0">
              <a:latin typeface="Ubuntu" panose="020B0504030602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4533364"/>
            <a:ext cx="1416676" cy="14166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45673" y="1514213"/>
            <a:ext cx="7891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Une compagne publicitaire pour inscrire des clients à</a:t>
            </a:r>
            <a:br>
              <a:rPr lang="fr-FR" sz="2800" dirty="0" smtClean="0"/>
            </a:br>
            <a:r>
              <a:rPr lang="fr-FR" sz="2800" dirty="0" smtClean="0"/>
              <a:t>une offre de dépôt à terme.</a:t>
            </a:r>
            <a:endParaRPr lang="en-GB" sz="2800" dirty="0"/>
          </a:p>
        </p:txBody>
      </p:sp>
      <p:sp>
        <p:nvSpPr>
          <p:cNvPr id="9" name="Flèche droite 8"/>
          <p:cNvSpPr/>
          <p:nvPr/>
        </p:nvSpPr>
        <p:spPr>
          <a:xfrm>
            <a:off x="2125013" y="5241702"/>
            <a:ext cx="1184857" cy="360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64" y="4401927"/>
            <a:ext cx="1679546" cy="1679546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9971168">
            <a:off x="4854583" y="3769521"/>
            <a:ext cx="1854558" cy="360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75" y="2083432"/>
            <a:ext cx="1501021" cy="150102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086" y="4867952"/>
            <a:ext cx="1108107" cy="1108107"/>
          </a:xfrm>
          <a:prstGeom prst="rect">
            <a:avLst/>
          </a:prstGeom>
        </p:spPr>
      </p:pic>
      <p:sp>
        <p:nvSpPr>
          <p:cNvPr id="14" name="Flèche droite 13"/>
          <p:cNvSpPr/>
          <p:nvPr/>
        </p:nvSpPr>
        <p:spPr>
          <a:xfrm rot="5400000">
            <a:off x="7276022" y="3949616"/>
            <a:ext cx="1223929" cy="360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>
            <a:off x="8404604" y="5241700"/>
            <a:ext cx="1550765" cy="3606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63" y="3676971"/>
            <a:ext cx="2273068" cy="227306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301591" y="48679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Call</a:t>
            </a:r>
            <a:endParaRPr lang="en-GB" sz="2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631670" y="3322870"/>
            <a:ext cx="11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Analyze</a:t>
            </a:r>
            <a:endParaRPr lang="en-GB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067317" y="3815307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Model</a:t>
            </a:r>
            <a:endParaRPr lang="en-GB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8611109" y="4902830"/>
            <a:ext cx="1085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Predict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5993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265</Words>
  <Application>Microsoft Office PowerPoint</Application>
  <PresentationFormat>Grand écran</PresentationFormat>
  <Paragraphs>92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Adobe Heiti Std R</vt:lpstr>
      <vt:lpstr>Arial</vt:lpstr>
      <vt:lpstr>Calibri</vt:lpstr>
      <vt:lpstr>Calibri Light</vt:lpstr>
      <vt:lpstr>Ubuntu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Rayhane</dc:creator>
  <cp:lastModifiedBy>amar sebaa</cp:lastModifiedBy>
  <cp:revision>63</cp:revision>
  <dcterms:created xsi:type="dcterms:W3CDTF">2016-02-05T23:42:52Z</dcterms:created>
  <dcterms:modified xsi:type="dcterms:W3CDTF">2016-02-22T00:51:54Z</dcterms:modified>
</cp:coreProperties>
</file>