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1" r:id="rId4"/>
    <p:sldId id="262" r:id="rId5"/>
    <p:sldId id="263" r:id="rId6"/>
    <p:sldId id="264" r:id="rId7"/>
    <p:sldId id="265" r:id="rId8"/>
    <p:sldId id="266" r:id="rId9"/>
    <p:sldId id="267" r:id="rId10"/>
    <p:sldId id="269" r:id="rId11"/>
    <p:sldId id="268" r:id="rId12"/>
    <p:sldId id="27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47713-EF4E-4B06-AC60-1482F71E11EA}" type="datetimeFigureOut">
              <a:rPr lang="fr-FR" smtClean="0"/>
              <a:t>20/02/2016</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6F99E-5586-4F38-9774-94E9E78B1218}" type="slidenum">
              <a:rPr lang="fr-FR" smtClean="0"/>
              <a:t>‹#›</a:t>
            </a:fld>
            <a:endParaRPr lang="fr-FR"/>
          </a:p>
        </p:txBody>
      </p:sp>
    </p:spTree>
    <p:extLst>
      <p:ext uri="{BB962C8B-B14F-4D97-AF65-F5344CB8AC3E}">
        <p14:creationId xmlns:p14="http://schemas.microsoft.com/office/powerpoint/2010/main" val="39911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Au moyen-âge, lorsque les chevaliers battaient la campagne et que les combats se faisaient à dos de cheval avec un long bout de bois appelé lance, les mercenaires de l'époque étaient appelés « free lances ». mais on va pas parler de ceux là, ou du moins pas </a:t>
            </a:r>
            <a:r>
              <a:rPr lang="fr-FR" dirty="0" err="1" smtClean="0"/>
              <a:t>aujord'hui</a:t>
            </a:r>
            <a:r>
              <a:rPr lang="fr-FR" dirty="0" smtClean="0"/>
              <a:t> sinon je risque de me faire virer :D</a:t>
            </a:r>
          </a:p>
          <a:p>
            <a:r>
              <a:rPr lang="fr-FR" dirty="0" smtClean="0"/>
              <a:t>Aujourd'hui, freelance peut désigner un écrivain, un graphiste, un développeur, etc... Les freelances sont des personnes offrant leurs services à des employeurs sans qu'il n'y ait d'accord à long terme entre eux ce qui veut dire que les contrat sont à durée déterminée, Ils sont généralement rémunérés à l'heure, au jour ou à la mission et travaillent bien souvent seuls.</a:t>
            </a:r>
          </a:p>
          <a:p>
            <a:r>
              <a:rPr lang="fr-FR" dirty="0" smtClean="0"/>
              <a:t>Au delà des choses évidentes il y a un nombre important de détails que vous devez connaître à propos du </a:t>
            </a:r>
            <a:r>
              <a:rPr lang="fr-FR" dirty="0" err="1" smtClean="0"/>
              <a:t>sujetun</a:t>
            </a:r>
            <a:r>
              <a:rPr lang="fr-FR" dirty="0" smtClean="0"/>
              <a:t> mais une chose est sure, c'est que si vous avez l'esprit d'un freelance vous aurez surement envie de sauter le pas à la fin de cette présentation</a:t>
            </a:r>
            <a:endParaRPr lang="fr-FR" dirty="0"/>
          </a:p>
        </p:txBody>
      </p:sp>
      <p:sp>
        <p:nvSpPr>
          <p:cNvPr id="4" name="Slide Number Placeholder 3"/>
          <p:cNvSpPr>
            <a:spLocks noGrp="1"/>
          </p:cNvSpPr>
          <p:nvPr>
            <p:ph type="sldNum" sz="quarter" idx="10"/>
          </p:nvPr>
        </p:nvSpPr>
        <p:spPr/>
        <p:txBody>
          <a:bodyPr/>
          <a:lstStyle/>
          <a:p>
            <a:fld id="{2EB6F99E-5586-4F38-9774-94E9E78B1218}" type="slidenum">
              <a:rPr lang="fr-FR" smtClean="0"/>
              <a:t>1</a:t>
            </a:fld>
            <a:endParaRPr lang="fr-FR"/>
          </a:p>
        </p:txBody>
      </p:sp>
    </p:spTree>
    <p:extLst>
      <p:ext uri="{BB962C8B-B14F-4D97-AF65-F5344CB8AC3E}">
        <p14:creationId xmlns:p14="http://schemas.microsoft.com/office/powerpoint/2010/main" val="177446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EB6F99E-5586-4F38-9774-94E9E78B1218}" type="slidenum">
              <a:rPr lang="fr-FR" smtClean="0"/>
              <a:t>2</a:t>
            </a:fld>
            <a:endParaRPr lang="fr-FR"/>
          </a:p>
        </p:txBody>
      </p:sp>
    </p:spTree>
    <p:extLst>
      <p:ext uri="{BB962C8B-B14F-4D97-AF65-F5344CB8AC3E}">
        <p14:creationId xmlns:p14="http://schemas.microsoft.com/office/powerpoint/2010/main" val="14286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**alors! ou trouver du travail ?**</a:t>
            </a:r>
          </a:p>
          <a:p>
            <a:r>
              <a:rPr lang="fr-FR" dirty="0" smtClean="0"/>
              <a:t>déjà pour commencer à travailler en tant que freelance faut avoir du travail (tout le monde sait ca </a:t>
            </a:r>
            <a:r>
              <a:rPr lang="fr-FR" dirty="0" err="1" smtClean="0"/>
              <a:t>jspr</a:t>
            </a:r>
            <a:r>
              <a:rPr lang="fr-FR" dirty="0" smtClean="0"/>
              <a:t>), Lorsque vous devez trouver votre première mission, il est courant d'avoir recours à ses contacts, et cela signifie signaler à toutes les personnes que vous </a:t>
            </a:r>
            <a:r>
              <a:rPr lang="fr-FR" dirty="0" err="1" smtClean="0"/>
              <a:t>connaissezet</a:t>
            </a:r>
            <a:r>
              <a:rPr lang="fr-FR" dirty="0" smtClean="0"/>
              <a:t> qui ont un lien avec le freelance que vous êtes actuellement en recherche de clients. Si vous avez peu de contacts, vous devez vous assurer de faire savoir que vous n'êtes pas très cher. </a:t>
            </a:r>
            <a:r>
              <a:rPr lang="fr-FR" dirty="0" err="1" smtClean="0"/>
              <a:t>khdayem</a:t>
            </a:r>
            <a:r>
              <a:rPr lang="fr-FR" dirty="0" smtClean="0"/>
              <a:t> </a:t>
            </a:r>
            <a:r>
              <a:rPr lang="fr-FR" dirty="0" err="1" smtClean="0"/>
              <a:t>lahnouda</a:t>
            </a:r>
            <a:endParaRPr lang="fr-FR" dirty="0"/>
          </a:p>
        </p:txBody>
      </p:sp>
      <p:sp>
        <p:nvSpPr>
          <p:cNvPr id="4" name="Slide Number Placeholder 3"/>
          <p:cNvSpPr>
            <a:spLocks noGrp="1"/>
          </p:cNvSpPr>
          <p:nvPr>
            <p:ph type="sldNum" sz="quarter" idx="10"/>
          </p:nvPr>
        </p:nvSpPr>
        <p:spPr/>
        <p:txBody>
          <a:bodyPr/>
          <a:lstStyle/>
          <a:p>
            <a:fld id="{2EB6F99E-5586-4F38-9774-94E9E78B1218}" type="slidenum">
              <a:rPr lang="fr-FR" smtClean="0"/>
              <a:t>3</a:t>
            </a:fld>
            <a:endParaRPr lang="fr-FR"/>
          </a:p>
        </p:txBody>
      </p:sp>
    </p:spTree>
    <p:extLst>
      <p:ext uri="{BB962C8B-B14F-4D97-AF65-F5344CB8AC3E}">
        <p14:creationId xmlns:p14="http://schemas.microsoft.com/office/powerpoint/2010/main" val="149515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EB6F99E-5586-4F38-9774-94E9E78B1218}" type="slidenum">
              <a:rPr lang="fr-FR" smtClean="0"/>
              <a:t>4</a:t>
            </a:fld>
            <a:endParaRPr lang="fr-FR"/>
          </a:p>
        </p:txBody>
      </p:sp>
    </p:spTree>
    <p:extLst>
      <p:ext uri="{BB962C8B-B14F-4D97-AF65-F5344CB8AC3E}">
        <p14:creationId xmlns:p14="http://schemas.microsoft.com/office/powerpoint/2010/main" val="27798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171293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363250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212820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395088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101867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DF9BCD7-373B-42B1-B9C9-FCEE595BE284}" type="datetimeFigureOut">
              <a:rPr lang="fr-FR" smtClean="0"/>
              <a:t>19/02/2016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185874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DF9BCD7-373B-42B1-B9C9-FCEE595BE284}" type="datetimeFigureOut">
              <a:rPr lang="fr-FR" smtClean="0"/>
              <a:t>19/02/2016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286913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DF9BCD7-373B-42B1-B9C9-FCEE595BE284}" type="datetimeFigureOut">
              <a:rPr lang="fr-FR" smtClean="0"/>
              <a:t>19/02/2016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171442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DF9BCD7-373B-42B1-B9C9-FCEE595BE284}" type="datetimeFigureOut">
              <a:rPr lang="fr-FR" smtClean="0"/>
              <a:t>19/02/2016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43831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DF9BCD7-373B-42B1-B9C9-FCEE595BE284}" type="datetimeFigureOut">
              <a:rPr lang="fr-FR" smtClean="0"/>
              <a:t>19/02/2016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420444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DF9BCD7-373B-42B1-B9C9-FCEE595BE284}" type="datetimeFigureOut">
              <a:rPr lang="fr-FR" smtClean="0"/>
              <a:t>19/02/2016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F84AC5-26DE-49EA-9DD7-FBCF69D52CF6}" type="slidenum">
              <a:rPr lang="fr-FR" smtClean="0"/>
              <a:t>‹#›</a:t>
            </a:fld>
            <a:endParaRPr lang="fr-FR"/>
          </a:p>
        </p:txBody>
      </p:sp>
    </p:spTree>
    <p:extLst>
      <p:ext uri="{BB962C8B-B14F-4D97-AF65-F5344CB8AC3E}">
        <p14:creationId xmlns:p14="http://schemas.microsoft.com/office/powerpoint/2010/main" val="15297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9BCD7-373B-42B1-B9C9-FCEE595BE284}" type="datetimeFigureOut">
              <a:rPr lang="fr-FR" smtClean="0"/>
              <a:t>19/02/2016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84AC5-26DE-49EA-9DD7-FBCF69D52CF6}" type="slidenum">
              <a:rPr lang="fr-FR" smtClean="0"/>
              <a:t>‹#›</a:t>
            </a:fld>
            <a:endParaRPr lang="fr-FR"/>
          </a:p>
        </p:txBody>
      </p:sp>
    </p:spTree>
    <p:extLst>
      <p:ext uri="{BB962C8B-B14F-4D97-AF65-F5344CB8AC3E}">
        <p14:creationId xmlns:p14="http://schemas.microsoft.com/office/powerpoint/2010/main" val="523342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8885"/>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92" y="1395492"/>
            <a:ext cx="3076575" cy="3419475"/>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582" y="76281"/>
            <a:ext cx="1914524" cy="2081005"/>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0845" y="4143051"/>
            <a:ext cx="2086415" cy="2368362"/>
          </a:xfrm>
          <a:prstGeom prst="rect">
            <a:avLst/>
          </a:prstGeom>
        </p:spPr>
      </p:pic>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7901" y="2157290"/>
            <a:ext cx="1864098" cy="2115347"/>
          </a:xfrm>
          <a:prstGeom prst="rect">
            <a:avLst/>
          </a:prstGeom>
        </p:spPr>
      </p:pic>
      <p:sp>
        <p:nvSpPr>
          <p:cNvPr id="9" name="ZoneTexte 8"/>
          <p:cNvSpPr txBox="1"/>
          <p:nvPr/>
        </p:nvSpPr>
        <p:spPr>
          <a:xfrm>
            <a:off x="274950" y="2065043"/>
            <a:ext cx="6098371" cy="1107996"/>
          </a:xfrm>
          <a:prstGeom prst="rect">
            <a:avLst/>
          </a:prstGeom>
          <a:noFill/>
        </p:spPr>
        <p:txBody>
          <a:bodyPr wrap="square" rtlCol="0">
            <a:spAutoFit/>
          </a:bodyPr>
          <a:lstStyle/>
          <a:p>
            <a:pPr algn="ctr"/>
            <a:r>
              <a:rPr lang="fr-FR" sz="6600" dirty="0" smtClean="0">
                <a:solidFill>
                  <a:srgbClr val="00B0F0"/>
                </a:solidFill>
                <a:latin typeface="Ubuntu" panose="020B0504030602030204" pitchFamily="34" charset="0"/>
              </a:rPr>
              <a:t>Freelance</a:t>
            </a:r>
            <a:endParaRPr lang="fr-FR" sz="6600" dirty="0">
              <a:solidFill>
                <a:srgbClr val="00B0F0"/>
              </a:solidFill>
              <a:latin typeface="Ubuntu" panose="020B0504030602030204" pitchFamily="34" charset="0"/>
            </a:endParaRPr>
          </a:p>
        </p:txBody>
      </p:sp>
      <p:sp>
        <p:nvSpPr>
          <p:cNvPr id="10" name="ZoneTexte 9"/>
          <p:cNvSpPr txBox="1"/>
          <p:nvPr/>
        </p:nvSpPr>
        <p:spPr>
          <a:xfrm>
            <a:off x="2728784" y="3183924"/>
            <a:ext cx="3644537" cy="523220"/>
          </a:xfrm>
          <a:prstGeom prst="rect">
            <a:avLst/>
          </a:prstGeom>
          <a:noFill/>
        </p:spPr>
        <p:txBody>
          <a:bodyPr wrap="square" rtlCol="0">
            <a:spAutoFit/>
          </a:bodyPr>
          <a:lstStyle/>
          <a:p>
            <a:pPr algn="ctr"/>
            <a:r>
              <a:rPr lang="fr-FR" sz="2800" dirty="0" smtClean="0">
                <a:solidFill>
                  <a:schemeClr val="bg2">
                    <a:lumMod val="50000"/>
                  </a:schemeClr>
                </a:solidFill>
                <a:latin typeface="Ubuntu" panose="020B0504030602030204" pitchFamily="34" charset="0"/>
              </a:rPr>
              <a:t>Puis-je l’être ?</a:t>
            </a:r>
            <a:endParaRPr lang="fr-FR" sz="2800" dirty="0">
              <a:solidFill>
                <a:schemeClr val="bg2">
                  <a:lumMod val="50000"/>
                </a:schemeClr>
              </a:solidFill>
              <a:latin typeface="Ubuntu" panose="020B0504030602030204" pitchFamily="34" charset="0"/>
            </a:endParaRPr>
          </a:p>
        </p:txBody>
      </p:sp>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086" y="4494852"/>
            <a:ext cx="6400800" cy="2181225"/>
          </a:xfrm>
          <a:prstGeom prst="rect">
            <a:avLst/>
          </a:prstGeom>
        </p:spPr>
      </p:pic>
      <p:pic>
        <p:nvPicPr>
          <p:cNvPr id="2" name="Imag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9086" y="4442293"/>
            <a:ext cx="2211105" cy="2233784"/>
          </a:xfrm>
          <a:prstGeom prst="ellipse">
            <a:avLst/>
          </a:prstGeom>
          <a:ln>
            <a:noFill/>
          </a:ln>
          <a:effectLst>
            <a:softEdge rad="112500"/>
          </a:effectLst>
        </p:spPr>
      </p:pic>
      <p:sp>
        <p:nvSpPr>
          <p:cNvPr id="12" name="ZoneTexte 11"/>
          <p:cNvSpPr txBox="1"/>
          <p:nvPr/>
        </p:nvSpPr>
        <p:spPr>
          <a:xfrm>
            <a:off x="2888859" y="5077633"/>
            <a:ext cx="4577034" cy="646331"/>
          </a:xfrm>
          <a:prstGeom prst="rect">
            <a:avLst/>
          </a:prstGeom>
          <a:noFill/>
        </p:spPr>
        <p:txBody>
          <a:bodyPr wrap="square" rtlCol="0">
            <a:spAutoFit/>
          </a:bodyPr>
          <a:lstStyle/>
          <a:p>
            <a:r>
              <a:rPr lang="fr-FR" sz="3600" dirty="0" smtClean="0">
                <a:solidFill>
                  <a:srgbClr val="FFC000"/>
                </a:solidFill>
                <a:latin typeface="Ubuntu" panose="020B0504030602030204" pitchFamily="34" charset="0"/>
              </a:rPr>
              <a:t>HAMICI Mohammed</a:t>
            </a:r>
            <a:endParaRPr lang="fr-FR" sz="3600" dirty="0">
              <a:solidFill>
                <a:srgbClr val="FFC000"/>
              </a:solidFill>
              <a:latin typeface="Ubuntu" panose="020B0504030602030204" pitchFamily="34" charset="0"/>
            </a:endParaRPr>
          </a:p>
        </p:txBody>
      </p:sp>
      <p:sp>
        <p:nvSpPr>
          <p:cNvPr id="13" name="ZoneTexte 12"/>
          <p:cNvSpPr txBox="1"/>
          <p:nvPr/>
        </p:nvSpPr>
        <p:spPr>
          <a:xfrm>
            <a:off x="2924726" y="5801964"/>
            <a:ext cx="3448595" cy="369332"/>
          </a:xfrm>
          <a:prstGeom prst="rect">
            <a:avLst/>
          </a:prstGeom>
          <a:noFill/>
        </p:spPr>
        <p:txBody>
          <a:bodyPr wrap="square" rtlCol="0">
            <a:spAutoFit/>
          </a:bodyPr>
          <a:lstStyle/>
          <a:p>
            <a:r>
              <a:rPr lang="fr-FR" dirty="0" smtClean="0">
                <a:solidFill>
                  <a:schemeClr val="tx1">
                    <a:lumMod val="65000"/>
                    <a:lumOff val="35000"/>
                  </a:schemeClr>
                </a:solidFill>
                <a:latin typeface="Ubuntu" panose="020B0504030602030204" pitchFamily="34" charset="0"/>
              </a:rPr>
              <a:t>Master 1 RFIA</a:t>
            </a:r>
            <a:endParaRPr lang="fr-FR" dirty="0">
              <a:solidFill>
                <a:schemeClr val="tx1">
                  <a:lumMod val="65000"/>
                  <a:lumOff val="35000"/>
                </a:schemeClr>
              </a:solidFill>
            </a:endParaRPr>
          </a:p>
        </p:txBody>
      </p:sp>
    </p:spTree>
    <p:extLst>
      <p:ext uri="{BB962C8B-B14F-4D97-AF65-F5344CB8AC3E}">
        <p14:creationId xmlns:p14="http://schemas.microsoft.com/office/powerpoint/2010/main" val="18015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3000"/>
                            </p:stCondLst>
                            <p:childTnLst>
                              <p:par>
                                <p:cTn id="27" presetID="16" presetClass="entr" presetSubtype="2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4500"/>
                            </p:stCondLst>
                            <p:childTnLst>
                              <p:par>
                                <p:cTn id="39" presetID="10"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par>
                          <p:cTn id="42" fill="hold">
                            <p:stCondLst>
                              <p:cond delay="5000"/>
                            </p:stCondLst>
                            <p:childTnLst>
                              <p:par>
                                <p:cTn id="43" presetID="2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par>
                          <p:cTn id="46" fill="hold">
                            <p:stCondLst>
                              <p:cond delay="5500"/>
                            </p:stCondLst>
                            <p:childTnLst>
                              <p:par>
                                <p:cTn id="47" presetID="22" presetClass="entr" presetSubtype="4"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 y="-10885"/>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9" y="0"/>
            <a:ext cx="12194045" cy="153296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67" y="156322"/>
            <a:ext cx="1950982" cy="2000250"/>
          </a:xfrm>
          <a:prstGeom prst="rect">
            <a:avLst/>
          </a:prstGeom>
        </p:spPr>
      </p:pic>
      <p:sp>
        <p:nvSpPr>
          <p:cNvPr id="8" name="ZoneTexte 7"/>
          <p:cNvSpPr txBox="1"/>
          <p:nvPr/>
        </p:nvSpPr>
        <p:spPr>
          <a:xfrm>
            <a:off x="2584912" y="351808"/>
            <a:ext cx="6360459" cy="707886"/>
          </a:xfrm>
          <a:prstGeom prst="rect">
            <a:avLst/>
          </a:prstGeom>
          <a:noFill/>
        </p:spPr>
        <p:txBody>
          <a:bodyPr wrap="square" rtlCol="0">
            <a:spAutoFit/>
          </a:bodyPr>
          <a:lstStyle/>
          <a:p>
            <a:r>
              <a:rPr lang="fr-FR" sz="4000" dirty="0" smtClean="0">
                <a:solidFill>
                  <a:schemeClr val="bg1">
                    <a:lumMod val="95000"/>
                  </a:schemeClr>
                </a:solidFill>
                <a:latin typeface="Ubuntu" panose="020B0504030602030204" pitchFamily="34" charset="0"/>
              </a:rPr>
              <a:t>Facturation</a:t>
            </a:r>
            <a:endParaRPr lang="fr-FR" sz="4000" dirty="0">
              <a:solidFill>
                <a:schemeClr val="bg1">
                  <a:lumMod val="95000"/>
                </a:schemeClr>
              </a:solidFill>
              <a:latin typeface="Ubuntu" panose="020B0504030602030204" pitchFamily="34" charset="0"/>
            </a:endParaRPr>
          </a:p>
        </p:txBody>
      </p:sp>
      <p:sp>
        <p:nvSpPr>
          <p:cNvPr id="9" name="ZoneTexte 8"/>
          <p:cNvSpPr txBox="1"/>
          <p:nvPr/>
        </p:nvSpPr>
        <p:spPr>
          <a:xfrm>
            <a:off x="1156446" y="440939"/>
            <a:ext cx="968189" cy="1323439"/>
          </a:xfrm>
          <a:prstGeom prst="rect">
            <a:avLst/>
          </a:prstGeom>
          <a:noFill/>
        </p:spPr>
        <p:txBody>
          <a:bodyPr wrap="square" rtlCol="0">
            <a:spAutoFit/>
          </a:bodyPr>
          <a:lstStyle/>
          <a:p>
            <a:r>
              <a:rPr lang="fr-FR" sz="8000" b="1" dirty="0" smtClean="0">
                <a:solidFill>
                  <a:srgbClr val="00B0F0"/>
                </a:solidFill>
                <a:latin typeface="Ubuntu" panose="020B0504030602030204" pitchFamily="34" charset="0"/>
              </a:rPr>
              <a:t>2</a:t>
            </a:r>
            <a:endParaRPr lang="fr-FR" sz="8000" b="1" dirty="0">
              <a:solidFill>
                <a:srgbClr val="00B0F0"/>
              </a:solidFill>
              <a:latin typeface="Ubuntu" panose="020B0504030602030204" pitchFamily="34" charset="0"/>
            </a:endParaRPr>
          </a:p>
        </p:txBody>
      </p:sp>
      <p:pic>
        <p:nvPicPr>
          <p:cNvPr id="21" name="Imag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5400" y="3316876"/>
            <a:ext cx="647700" cy="647700"/>
          </a:xfrm>
          <a:prstGeom prst="rect">
            <a:avLst/>
          </a:prstGeom>
        </p:spPr>
      </p:pic>
      <p:pic>
        <p:nvPicPr>
          <p:cNvPr id="22" name="Imag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4475" y="2441189"/>
            <a:ext cx="647700" cy="647700"/>
          </a:xfrm>
          <a:prstGeom prst="rect">
            <a:avLst/>
          </a:prstGeom>
        </p:spPr>
      </p:pic>
      <p:sp>
        <p:nvSpPr>
          <p:cNvPr id="26" name="ZoneTexte 25"/>
          <p:cNvSpPr txBox="1"/>
          <p:nvPr/>
        </p:nvSpPr>
        <p:spPr>
          <a:xfrm>
            <a:off x="2776163" y="2495664"/>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Taxes et informations légales</a:t>
            </a:r>
          </a:p>
        </p:txBody>
      </p:sp>
      <p:sp>
        <p:nvSpPr>
          <p:cNvPr id="27" name="ZoneTexte 26"/>
          <p:cNvSpPr txBox="1"/>
          <p:nvPr/>
        </p:nvSpPr>
        <p:spPr>
          <a:xfrm>
            <a:off x="3011504" y="3395254"/>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Ce qui doit être payé</a:t>
            </a:r>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9597" y="5121666"/>
            <a:ext cx="647700" cy="647700"/>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615" y="4269122"/>
            <a:ext cx="647700" cy="647700"/>
          </a:xfrm>
          <a:prstGeom prst="rect">
            <a:avLst/>
          </a:prstGeom>
        </p:spPr>
      </p:pic>
      <p:sp>
        <p:nvSpPr>
          <p:cNvPr id="2" name="ZoneTexte 1"/>
          <p:cNvSpPr txBox="1"/>
          <p:nvPr/>
        </p:nvSpPr>
        <p:spPr>
          <a:xfrm>
            <a:off x="3317965" y="4229933"/>
            <a:ext cx="3592286" cy="738664"/>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Comment payer </a:t>
            </a:r>
          </a:p>
          <a:p>
            <a:endParaRPr lang="fr-FR" dirty="0"/>
          </a:p>
        </p:txBody>
      </p:sp>
      <p:sp>
        <p:nvSpPr>
          <p:cNvPr id="4" name="Rectangle 3"/>
          <p:cNvSpPr/>
          <p:nvPr/>
        </p:nvSpPr>
        <p:spPr>
          <a:xfrm>
            <a:off x="3400844" y="5121666"/>
            <a:ext cx="2850460" cy="461665"/>
          </a:xfrm>
          <a:prstGeom prst="rect">
            <a:avLst/>
          </a:prstGeom>
        </p:spPr>
        <p:txBody>
          <a:bodyPr wrap="none">
            <a:spAutoFit/>
          </a:bodyPr>
          <a:lstStyle/>
          <a:p>
            <a:r>
              <a:rPr lang="fr-FR" sz="2400" dirty="0">
                <a:solidFill>
                  <a:schemeClr val="tx1">
                    <a:lumMod val="75000"/>
                    <a:lumOff val="25000"/>
                  </a:schemeClr>
                </a:solidFill>
                <a:latin typeface="Ubuntu" panose="020B0504030602030204" pitchFamily="34" charset="0"/>
              </a:rPr>
              <a:t>La date d'échéance</a:t>
            </a:r>
          </a:p>
        </p:txBody>
      </p:sp>
    </p:spTree>
    <p:extLst>
      <p:ext uri="{BB962C8B-B14F-4D97-AF65-F5344CB8AC3E}">
        <p14:creationId xmlns:p14="http://schemas.microsoft.com/office/powerpoint/2010/main" val="34250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26" grpId="0"/>
      <p:bldP spid="27"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500527" y="2561255"/>
            <a:ext cx="6710762" cy="707886"/>
          </a:xfrm>
          <a:prstGeom prst="rect">
            <a:avLst/>
          </a:prstGeom>
          <a:noFill/>
        </p:spPr>
        <p:txBody>
          <a:bodyPr wrap="square" rtlCol="0">
            <a:spAutoFit/>
          </a:bodyPr>
          <a:lstStyle/>
          <a:p>
            <a:r>
              <a:rPr lang="fr-FR" sz="4000" dirty="0" smtClean="0">
                <a:solidFill>
                  <a:schemeClr val="bg1"/>
                </a:solidFill>
                <a:latin typeface="Ubuntu" panose="020B0504030602030204" pitchFamily="34" charset="0"/>
              </a:rPr>
              <a:t>#</a:t>
            </a:r>
            <a:r>
              <a:rPr lang="fr-FR" sz="4000" dirty="0" err="1" smtClean="0">
                <a:solidFill>
                  <a:schemeClr val="bg1"/>
                </a:solidFill>
                <a:latin typeface="Ubuntu" panose="020B0504030602030204" pitchFamily="34" charset="0"/>
              </a:rPr>
              <a:t>Atchou</a:t>
            </a:r>
            <a:r>
              <a:rPr lang="fr-FR" sz="4000" dirty="0" smtClean="0">
                <a:solidFill>
                  <a:schemeClr val="bg1"/>
                </a:solidFill>
                <a:latin typeface="Ubuntu" panose="020B0504030602030204" pitchFamily="34" charset="0"/>
              </a:rPr>
              <a:t> Récapitulatif</a:t>
            </a:r>
            <a:endParaRPr lang="fr-FR" sz="4000" dirty="0">
              <a:solidFill>
                <a:schemeClr val="bg1"/>
              </a:solidFill>
              <a:latin typeface="Ubuntu" panose="020B0504030602030204" pitchFamily="34" charset="0"/>
            </a:endParaRP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&amp;</a:t>
            </a:r>
          </a:p>
        </p:txBody>
      </p:sp>
      <p:sp>
        <p:nvSpPr>
          <p:cNvPr id="2" name="Rectangle 1"/>
          <p:cNvSpPr/>
          <p:nvPr/>
        </p:nvSpPr>
        <p:spPr>
          <a:xfrm>
            <a:off x="5984366" y="3484585"/>
            <a:ext cx="6197987" cy="2554545"/>
          </a:xfrm>
          <a:prstGeom prst="rect">
            <a:avLst/>
          </a:prstGeom>
        </p:spPr>
        <p:txBody>
          <a:bodyPr wrap="square">
            <a:spAutoFit/>
          </a:bodyPr>
          <a:lstStyle/>
          <a:p>
            <a:pPr marL="457200" indent="-457200">
              <a:buFont typeface="Arial" panose="020B0604020202020204" pitchFamily="34" charset="0"/>
              <a:buChar char="•"/>
            </a:pP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Atchou</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chwya</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Freelancing</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endPar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endParaRPr>
          </a:p>
          <a:p>
            <a:pPr marL="457200" indent="-457200">
              <a:buFont typeface="Arial" panose="020B0604020202020204" pitchFamily="34" charset="0"/>
              <a:buChar char="•"/>
            </a:pP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Atchou</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3lah.</a:t>
            </a:r>
            <a:endPar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endParaRPr>
          </a:p>
          <a:p>
            <a:pPr marL="457200" indent="-457200">
              <a:buFont typeface="Arial" panose="020B0604020202020204" pitchFamily="34" charset="0"/>
              <a:buChar char="•"/>
            </a:pP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Atchou</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portfolio.</a:t>
            </a:r>
            <a:endPar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endParaRPr>
          </a:p>
          <a:p>
            <a:pPr marL="457200" indent="-457200">
              <a:buFont typeface="Arial" panose="020B0604020202020204" pitchFamily="34" charset="0"/>
              <a:buChar char="•"/>
            </a:pP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Atchou</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chwya</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khadma</a:t>
            </a:r>
            <a:r>
              <a:rPr lang="fr-FR" sz="3200" dirty="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endPar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endParaRPr>
          </a:p>
          <a:p>
            <a:pPr marL="457200" indent="-457200">
              <a:buFont typeface="Arial" panose="020B0604020202020204" pitchFamily="34" charset="0"/>
              <a:buChar char="•"/>
            </a:pP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Hak</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a:t>
            </a:r>
            <a:r>
              <a:rPr lang="fr-FR" sz="3200" dirty="0" err="1"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tchou</a:t>
            </a:r>
            <a:r>
              <a:rPr lang="fr-FR" sz="3200" dirty="0" smtClean="0">
                <a:solidFill>
                  <a:schemeClr val="accent6">
                    <a:lumMod val="75000"/>
                  </a:schemeClr>
                </a:solidFill>
                <a:effectLst>
                  <a:outerShdw blurRad="38100" dist="38100" dir="2700000" algn="tl">
                    <a:srgbClr val="000000">
                      <a:alpha val="43137"/>
                    </a:srgbClr>
                  </a:outerShdw>
                </a:effectLst>
                <a:latin typeface="Ubuntu" panose="020B0504030602030204" pitchFamily="34" charset="0"/>
              </a:rPr>
              <a:t> Facture.</a:t>
            </a:r>
            <a:endParaRPr lang="fr-FR" sz="3200" dirty="0">
              <a:solidFill>
                <a:schemeClr val="accent6">
                  <a:lumMod val="75000"/>
                </a:schemeClr>
              </a:solidFill>
              <a:effectLst>
                <a:outerShdw blurRad="38100" dist="38100" dir="2700000" algn="tl">
                  <a:srgbClr val="000000">
                    <a:alpha val="43137"/>
                  </a:srgbClr>
                </a:outerShdw>
              </a:effectLst>
              <a:latin typeface="Ubuntu" panose="020B0504030602030204" pitchFamily="34" charset="0"/>
            </a:endParaRPr>
          </a:p>
        </p:txBody>
      </p:sp>
    </p:spTree>
    <p:extLst>
      <p:ext uri="{BB962C8B-B14F-4D97-AF65-F5344CB8AC3E}">
        <p14:creationId xmlns:p14="http://schemas.microsoft.com/office/powerpoint/2010/main" val="25876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0" y="0"/>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sp>
        <p:nvSpPr>
          <p:cNvPr id="9" name="ZoneTexte 8"/>
          <p:cNvSpPr txBox="1"/>
          <p:nvPr/>
        </p:nvSpPr>
        <p:spPr>
          <a:xfrm>
            <a:off x="2750263" y="2486770"/>
            <a:ext cx="6710762" cy="1477328"/>
          </a:xfrm>
          <a:prstGeom prst="rect">
            <a:avLst/>
          </a:prstGeom>
          <a:noFill/>
        </p:spPr>
        <p:txBody>
          <a:bodyPr wrap="square" rtlCol="0">
            <a:spAutoFit/>
          </a:bodyPr>
          <a:lstStyle/>
          <a:p>
            <a:pPr algn="ctr"/>
            <a:r>
              <a:rPr lang="fr-FR" sz="5400" dirty="0" smtClean="0">
                <a:solidFill>
                  <a:schemeClr val="bg1"/>
                </a:solidFill>
                <a:latin typeface="Ubuntu" panose="020B0504030602030204" pitchFamily="34" charset="0"/>
              </a:rPr>
              <a:t>Merci ! </a:t>
            </a:r>
          </a:p>
          <a:p>
            <a:pPr algn="ctr"/>
            <a:r>
              <a:rPr lang="fr-FR" sz="3600" dirty="0" smtClean="0">
                <a:solidFill>
                  <a:schemeClr val="bg1"/>
                </a:solidFill>
                <a:latin typeface="Ubuntu" panose="020B0504030602030204" pitchFamily="34" charset="0"/>
              </a:rPr>
              <a:t>Pour votre Attention</a:t>
            </a:r>
            <a:endParaRPr lang="fr-FR" sz="3600" dirty="0">
              <a:solidFill>
                <a:schemeClr val="bg1"/>
              </a:solidFill>
              <a:latin typeface="Ubuntu" panose="020B0504030602030204" pitchFamily="34" charset="0"/>
            </a:endParaRPr>
          </a:p>
        </p:txBody>
      </p:sp>
      <p:sp>
        <p:nvSpPr>
          <p:cNvPr id="7" name="Rectangle 6"/>
          <p:cNvSpPr/>
          <p:nvPr/>
        </p:nvSpPr>
        <p:spPr>
          <a:xfrm>
            <a:off x="3667243" y="3964098"/>
            <a:ext cx="4876801" cy="461665"/>
          </a:xfrm>
          <a:prstGeom prst="rect">
            <a:avLst/>
          </a:prstGeom>
        </p:spPr>
        <p:txBody>
          <a:bodyPr wrap="square">
            <a:spAutoFit/>
          </a:bodyPr>
          <a:lstStyle/>
          <a:p>
            <a:pPr algn="ctr"/>
            <a:r>
              <a:rPr lang="fr-FR" sz="2400" dirty="0" smtClean="0">
                <a:solidFill>
                  <a:schemeClr val="bg2">
                    <a:lumMod val="50000"/>
                  </a:schemeClr>
                </a:solidFill>
                <a:effectLst>
                  <a:outerShdw blurRad="38100" dist="38100" dir="2700000" algn="tl">
                    <a:srgbClr val="000000">
                      <a:alpha val="43137"/>
                    </a:srgbClr>
                  </a:outerShdw>
                </a:effectLst>
                <a:latin typeface="Ubuntu" panose="020B0504030602030204" pitchFamily="34" charset="0"/>
              </a:rPr>
              <a:t>#</a:t>
            </a:r>
            <a:r>
              <a:rPr lang="fr-FR" sz="2400" dirty="0" err="1" smtClean="0">
                <a:solidFill>
                  <a:schemeClr val="bg2">
                    <a:lumMod val="50000"/>
                  </a:schemeClr>
                </a:solidFill>
                <a:effectLst>
                  <a:outerShdw blurRad="38100" dist="38100" dir="2700000" algn="tl">
                    <a:srgbClr val="000000">
                      <a:alpha val="43137"/>
                    </a:srgbClr>
                  </a:outerShdw>
                </a:effectLst>
                <a:latin typeface="Ubuntu" panose="020B0504030602030204" pitchFamily="34" charset="0"/>
              </a:rPr>
              <a:t>Atchou</a:t>
            </a:r>
            <a:r>
              <a:rPr lang="fr-FR" sz="2400" dirty="0" smtClean="0">
                <a:solidFill>
                  <a:schemeClr val="bg2">
                    <a:lumMod val="50000"/>
                  </a:schemeClr>
                </a:solidFill>
                <a:effectLst>
                  <a:outerShdw blurRad="38100" dist="38100" dir="2700000" algn="tl">
                    <a:srgbClr val="000000">
                      <a:alpha val="43137"/>
                    </a:srgbClr>
                  </a:outerShdw>
                </a:effectLst>
                <a:latin typeface="Ubuntu" panose="020B0504030602030204" pitchFamily="34" charset="0"/>
              </a:rPr>
              <a:t> </a:t>
            </a:r>
            <a:r>
              <a:rPr lang="fr-FR" sz="2400" dirty="0" err="1" smtClean="0">
                <a:solidFill>
                  <a:schemeClr val="bg2">
                    <a:lumMod val="50000"/>
                  </a:schemeClr>
                </a:solidFill>
                <a:effectLst>
                  <a:outerShdw blurRad="38100" dist="38100" dir="2700000" algn="tl">
                    <a:srgbClr val="000000">
                      <a:alpha val="43137"/>
                    </a:srgbClr>
                  </a:outerShdw>
                </a:effectLst>
                <a:latin typeface="Ubuntu" panose="020B0504030602030204" pitchFamily="34" charset="0"/>
              </a:rPr>
              <a:t>Chwya</a:t>
            </a:r>
            <a:r>
              <a:rPr lang="fr-FR" sz="2400" dirty="0" smtClean="0">
                <a:solidFill>
                  <a:schemeClr val="bg2">
                    <a:lumMod val="50000"/>
                  </a:schemeClr>
                </a:solidFill>
                <a:effectLst>
                  <a:outerShdw blurRad="38100" dist="38100" dir="2700000" algn="tl">
                    <a:srgbClr val="000000">
                      <a:alpha val="43137"/>
                    </a:srgbClr>
                  </a:outerShdw>
                </a:effectLst>
                <a:latin typeface="Ubuntu" panose="020B0504030602030204" pitchFamily="34" charset="0"/>
              </a:rPr>
              <a:t> Applaudissement</a:t>
            </a:r>
            <a:endParaRPr lang="fr-FR" sz="2400" dirty="0">
              <a:solidFill>
                <a:schemeClr val="bg2">
                  <a:lumMod val="50000"/>
                </a:schemeClr>
              </a:solidFill>
              <a:effectLst>
                <a:outerShdw blurRad="38100" dist="38100" dir="2700000" algn="tl">
                  <a:srgbClr val="000000">
                    <a:alpha val="43137"/>
                  </a:srgbClr>
                </a:outerShdw>
              </a:effectLst>
              <a:latin typeface="Ubuntu" panose="020B0504030602030204" pitchFamily="34" charset="0"/>
            </a:endParaRPr>
          </a:p>
        </p:txBody>
      </p:sp>
    </p:spTree>
    <p:extLst>
      <p:ext uri="{BB962C8B-B14F-4D97-AF65-F5344CB8AC3E}">
        <p14:creationId xmlns:p14="http://schemas.microsoft.com/office/powerpoint/2010/main" val="24610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0" y="0"/>
            <a:ext cx="12172709" cy="686888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379163" y="2551837"/>
            <a:ext cx="6710762" cy="1754326"/>
          </a:xfrm>
          <a:prstGeom prst="rect">
            <a:avLst/>
          </a:prstGeom>
          <a:noFill/>
        </p:spPr>
        <p:txBody>
          <a:bodyPr wrap="square" rtlCol="0">
            <a:spAutoFit/>
          </a:bodyPr>
          <a:lstStyle/>
          <a:p>
            <a:pPr algn="ctr"/>
            <a:r>
              <a:rPr lang="fr-FR" sz="5400" dirty="0" smtClean="0">
                <a:solidFill>
                  <a:schemeClr val="bg1"/>
                </a:solidFill>
                <a:latin typeface="Ubuntu" panose="020B0504030602030204" pitchFamily="34" charset="0"/>
              </a:rPr>
              <a:t>Que-ce que c’est que le Freelance ?</a:t>
            </a:r>
            <a:endParaRPr lang="fr-FR" sz="5400" dirty="0">
              <a:solidFill>
                <a:schemeClr val="bg1"/>
              </a:solidFill>
              <a:latin typeface="Ubuntu" panose="020B0504030602030204" pitchFamily="34" charset="0"/>
            </a:endParaRP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smtClean="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1</a:t>
            </a:r>
            <a:endPar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endParaRPr>
          </a:p>
        </p:txBody>
      </p:sp>
    </p:spTree>
    <p:extLst>
      <p:ext uri="{BB962C8B-B14F-4D97-AF65-F5344CB8AC3E}">
        <p14:creationId xmlns:p14="http://schemas.microsoft.com/office/powerpoint/2010/main" val="12802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1" y="0"/>
            <a:ext cx="12172707" cy="686888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0" y="12759"/>
            <a:ext cx="12194045" cy="1930641"/>
          </a:xfrm>
          <a:prstGeom prst="rect">
            <a:avLst/>
          </a:prstGeom>
        </p:spPr>
      </p:pic>
      <p:sp>
        <p:nvSpPr>
          <p:cNvPr id="8" name="ZoneTexte 7"/>
          <p:cNvSpPr txBox="1"/>
          <p:nvPr/>
        </p:nvSpPr>
        <p:spPr>
          <a:xfrm>
            <a:off x="2353234" y="144733"/>
            <a:ext cx="10391755" cy="769441"/>
          </a:xfrm>
          <a:prstGeom prst="rect">
            <a:avLst/>
          </a:prstGeom>
          <a:noFill/>
        </p:spPr>
        <p:txBody>
          <a:bodyPr wrap="square" rtlCol="0">
            <a:spAutoFit/>
          </a:bodyPr>
          <a:lstStyle/>
          <a:p>
            <a:r>
              <a:rPr lang="fr-FR" sz="2800" dirty="0" smtClean="0">
                <a:solidFill>
                  <a:schemeClr val="bg1">
                    <a:lumMod val="95000"/>
                  </a:schemeClr>
                </a:solidFill>
                <a:latin typeface="Ubuntu" panose="020B0504030602030204" pitchFamily="34" charset="0"/>
              </a:rPr>
              <a:t>Entreprendre </a:t>
            </a:r>
            <a:r>
              <a:rPr lang="fr-FR" sz="2800" dirty="0">
                <a:solidFill>
                  <a:schemeClr val="bg1">
                    <a:lumMod val="95000"/>
                  </a:schemeClr>
                </a:solidFill>
                <a:latin typeface="Ubuntu" panose="020B0504030602030204" pitchFamily="34" charset="0"/>
              </a:rPr>
              <a:t>ou du moins </a:t>
            </a:r>
            <a:r>
              <a:rPr lang="fr-FR" sz="2800" dirty="0" smtClean="0">
                <a:solidFill>
                  <a:schemeClr val="bg1">
                    <a:lumMod val="95000"/>
                  </a:schemeClr>
                </a:solidFill>
                <a:latin typeface="Ubuntu" panose="020B0504030602030204" pitchFamily="34" charset="0"/>
              </a:rPr>
              <a:t>envisager </a:t>
            </a:r>
            <a:r>
              <a:rPr lang="fr-FR" sz="2800" dirty="0">
                <a:solidFill>
                  <a:schemeClr val="bg1">
                    <a:lumMod val="95000"/>
                  </a:schemeClr>
                </a:solidFill>
                <a:latin typeface="Ubuntu" panose="020B0504030602030204" pitchFamily="34" charset="0"/>
              </a:rPr>
              <a:t>une carrière freelance</a:t>
            </a:r>
            <a:r>
              <a:rPr lang="fr-FR" sz="4400" dirty="0">
                <a:solidFill>
                  <a:schemeClr val="bg1">
                    <a:lumMod val="95000"/>
                  </a:schemeClr>
                </a:solidFill>
                <a:latin typeface="Ubuntu" panose="020B0504030602030204" pitchFamily="34" charset="0"/>
              </a:rPr>
              <a:t>. </a:t>
            </a:r>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470" y="3386274"/>
            <a:ext cx="647700" cy="647700"/>
          </a:xfrm>
          <a:prstGeom prst="rect">
            <a:avLst/>
          </a:prstGeom>
        </p:spPr>
      </p:pic>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6278" y="5277802"/>
            <a:ext cx="647700" cy="647700"/>
          </a:xfrm>
          <a:prstGeom prst="rect">
            <a:avLst/>
          </a:prstGeom>
        </p:spPr>
      </p:pic>
      <p:pic>
        <p:nvPicPr>
          <p:cNvPr id="22" name="Imag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2137" y="4332038"/>
            <a:ext cx="647700" cy="647700"/>
          </a:xfrm>
          <a:prstGeom prst="rect">
            <a:avLst/>
          </a:prstGeom>
        </p:spPr>
      </p:pic>
      <p:pic>
        <p:nvPicPr>
          <p:cNvPr id="23" name="Imag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3488" y="2494541"/>
            <a:ext cx="647700" cy="647700"/>
          </a:xfrm>
          <a:prstGeom prst="rect">
            <a:avLst/>
          </a:prstGeom>
        </p:spPr>
      </p:pic>
      <p:sp>
        <p:nvSpPr>
          <p:cNvPr id="24" name="ZoneTexte 23"/>
          <p:cNvSpPr txBox="1"/>
          <p:nvPr/>
        </p:nvSpPr>
        <p:spPr>
          <a:xfrm>
            <a:off x="2353234" y="2560972"/>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Etablir ses propres horaires</a:t>
            </a:r>
          </a:p>
        </p:txBody>
      </p:sp>
      <p:sp>
        <p:nvSpPr>
          <p:cNvPr id="25" name="ZoneTexte 24"/>
          <p:cNvSpPr txBox="1"/>
          <p:nvPr/>
        </p:nvSpPr>
        <p:spPr>
          <a:xfrm>
            <a:off x="2496390" y="3426615"/>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Flexibilité</a:t>
            </a:r>
          </a:p>
        </p:txBody>
      </p:sp>
      <p:sp>
        <p:nvSpPr>
          <p:cNvPr id="26" name="ZoneTexte 25"/>
          <p:cNvSpPr txBox="1"/>
          <p:nvPr/>
        </p:nvSpPr>
        <p:spPr>
          <a:xfrm>
            <a:off x="2677084" y="4345476"/>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Autonomie</a:t>
            </a:r>
          </a:p>
        </p:txBody>
      </p:sp>
      <p:sp>
        <p:nvSpPr>
          <p:cNvPr id="27" name="ZoneTexte 26"/>
          <p:cNvSpPr txBox="1"/>
          <p:nvPr/>
        </p:nvSpPr>
        <p:spPr>
          <a:xfrm>
            <a:off x="2949166" y="5299541"/>
            <a:ext cx="4549869" cy="461665"/>
          </a:xfrm>
          <a:prstGeom prst="rect">
            <a:avLst/>
          </a:prstGeom>
          <a:noFill/>
        </p:spPr>
        <p:txBody>
          <a:bodyPr wrap="square" rtlCol="0">
            <a:spAutoFit/>
          </a:bodyPr>
          <a:lstStyle/>
          <a:p>
            <a:r>
              <a:rPr lang="fr-FR" sz="2400" dirty="0" smtClean="0">
                <a:solidFill>
                  <a:schemeClr val="tx1">
                    <a:lumMod val="75000"/>
                    <a:lumOff val="25000"/>
                  </a:schemeClr>
                </a:solidFill>
                <a:latin typeface="Ubuntu" panose="020B0504030602030204" pitchFamily="34" charset="0"/>
              </a:rPr>
              <a:t>Influence</a:t>
            </a:r>
            <a:endParaRPr lang="fr-FR" sz="2400" dirty="0">
              <a:solidFill>
                <a:schemeClr val="tx1">
                  <a:lumMod val="75000"/>
                  <a:lumOff val="25000"/>
                </a:schemeClr>
              </a:solidFill>
              <a:latin typeface="Ubuntu" panose="020B0504030602030204" pitchFamily="34" charset="0"/>
            </a:endParaRPr>
          </a:p>
        </p:txBody>
      </p:sp>
      <p:sp>
        <p:nvSpPr>
          <p:cNvPr id="29" name="ZoneTexte 27"/>
          <p:cNvSpPr txBox="1"/>
          <p:nvPr/>
        </p:nvSpPr>
        <p:spPr>
          <a:xfrm>
            <a:off x="2650190" y="949449"/>
            <a:ext cx="3061749" cy="400110"/>
          </a:xfrm>
          <a:prstGeom prst="rect">
            <a:avLst/>
          </a:prstGeom>
          <a:noFill/>
        </p:spPr>
        <p:txBody>
          <a:bodyPr wrap="square" rtlCol="0">
            <a:spAutoFit/>
          </a:bodyPr>
          <a:lstStyle/>
          <a:p>
            <a:r>
              <a:rPr lang="fr-FR" sz="2000" dirty="0" smtClean="0">
                <a:solidFill>
                  <a:schemeClr val="tx1">
                    <a:lumMod val="75000"/>
                    <a:lumOff val="25000"/>
                  </a:schemeClr>
                </a:solidFill>
                <a:latin typeface="Ubuntu" panose="020B0504030602030204" pitchFamily="34" charset="0"/>
              </a:rPr>
              <a:t>Sauter le pas ?</a:t>
            </a:r>
            <a:endParaRPr lang="fr-FR" sz="2000" dirty="0">
              <a:solidFill>
                <a:schemeClr val="tx1">
                  <a:lumMod val="75000"/>
                  <a:lumOff val="25000"/>
                </a:schemeClr>
              </a:solidFill>
              <a:latin typeface="Ubuntu" panose="020B0504030602030204" pitchFamily="34" charset="0"/>
            </a:endParaRPr>
          </a:p>
        </p:txBody>
      </p:sp>
      <p:pic>
        <p:nvPicPr>
          <p:cNvPr id="7" name="Imag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8167" y="156322"/>
            <a:ext cx="1950982" cy="2000250"/>
          </a:xfrm>
          <a:prstGeom prst="rect">
            <a:avLst/>
          </a:prstGeom>
        </p:spPr>
      </p:pic>
      <p:sp>
        <p:nvSpPr>
          <p:cNvPr id="9" name="ZoneTexte 8"/>
          <p:cNvSpPr txBox="1"/>
          <p:nvPr/>
        </p:nvSpPr>
        <p:spPr>
          <a:xfrm>
            <a:off x="1156446" y="440939"/>
            <a:ext cx="968189" cy="1323439"/>
          </a:xfrm>
          <a:prstGeom prst="rect">
            <a:avLst/>
          </a:prstGeom>
          <a:noFill/>
        </p:spPr>
        <p:txBody>
          <a:bodyPr wrap="square" rtlCol="0">
            <a:spAutoFit/>
          </a:bodyPr>
          <a:lstStyle/>
          <a:p>
            <a:r>
              <a:rPr lang="fr-FR" sz="8000" b="1" dirty="0" smtClean="0">
                <a:solidFill>
                  <a:srgbClr val="00B0F0"/>
                </a:solidFill>
                <a:latin typeface="Ubuntu" panose="020B0504030602030204" pitchFamily="34" charset="0"/>
              </a:rPr>
              <a:t>1</a:t>
            </a:r>
            <a:endParaRPr lang="fr-FR" sz="8000" b="1" dirty="0">
              <a:solidFill>
                <a:srgbClr val="00B0F0"/>
              </a:solidFill>
              <a:latin typeface="Ubuntu" panose="020B0504030602030204" pitchFamily="34" charset="0"/>
            </a:endParaRPr>
          </a:p>
        </p:txBody>
      </p:sp>
      <p:pic>
        <p:nvPicPr>
          <p:cNvPr id="4" name="Imag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41630" y="1341469"/>
            <a:ext cx="6091123" cy="5093622"/>
          </a:xfrm>
          <a:prstGeom prst="rect">
            <a:avLst/>
          </a:prstGeom>
        </p:spPr>
      </p:pic>
    </p:spTree>
    <p:extLst>
      <p:ext uri="{BB962C8B-B14F-4D97-AF65-F5344CB8AC3E}">
        <p14:creationId xmlns:p14="http://schemas.microsoft.com/office/powerpoint/2010/main" val="69577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750"/>
                                        <p:tgtEl>
                                          <p:spTgt spid="8"/>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25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75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25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525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575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par>
                          <p:cTn id="52" fill="hold">
                            <p:stCondLst>
                              <p:cond delay="625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675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7250"/>
                            </p:stCondLst>
                            <p:childTnLst>
                              <p:par>
                                <p:cTn id="61" presetID="22" presetClass="entr" presetSubtype="8"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6" grpId="0"/>
      <p:bldP spid="27" grpId="0"/>
      <p:bldP spid="29"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0" y="0"/>
            <a:ext cx="12172709" cy="686888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379163" y="2551837"/>
            <a:ext cx="6710762" cy="1754326"/>
          </a:xfrm>
          <a:prstGeom prst="rect">
            <a:avLst/>
          </a:prstGeom>
          <a:noFill/>
        </p:spPr>
        <p:txBody>
          <a:bodyPr wrap="square" rtlCol="0">
            <a:spAutoFit/>
          </a:bodyPr>
          <a:lstStyle/>
          <a:p>
            <a:pPr algn="ctr"/>
            <a:r>
              <a:rPr lang="fr-FR" sz="5400" dirty="0" smtClean="0">
                <a:solidFill>
                  <a:schemeClr val="bg1"/>
                </a:solidFill>
                <a:latin typeface="Ubuntu" panose="020B0504030602030204" pitchFamily="34" charset="0"/>
              </a:rPr>
              <a:t>Alors</a:t>
            </a:r>
            <a:r>
              <a:rPr lang="fr-FR" sz="5400" dirty="0">
                <a:solidFill>
                  <a:schemeClr val="bg1"/>
                </a:solidFill>
                <a:latin typeface="Ubuntu" panose="020B0504030602030204" pitchFamily="34" charset="0"/>
              </a:rPr>
              <a:t>! </a:t>
            </a:r>
            <a:r>
              <a:rPr lang="fr-FR" sz="5400" dirty="0" smtClean="0">
                <a:solidFill>
                  <a:schemeClr val="bg1"/>
                </a:solidFill>
                <a:latin typeface="Ubuntu" panose="020B0504030602030204" pitchFamily="34" charset="0"/>
              </a:rPr>
              <a:t>Où </a:t>
            </a:r>
            <a:r>
              <a:rPr lang="fr-FR" sz="5400" dirty="0">
                <a:solidFill>
                  <a:schemeClr val="bg1"/>
                </a:solidFill>
                <a:latin typeface="Ubuntu" panose="020B0504030602030204" pitchFamily="34" charset="0"/>
              </a:rPr>
              <a:t>trouver du travail ?</a:t>
            </a: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smtClean="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2</a:t>
            </a:r>
            <a:endPar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endParaRPr>
          </a:p>
        </p:txBody>
      </p:sp>
    </p:spTree>
    <p:extLst>
      <p:ext uri="{BB962C8B-B14F-4D97-AF65-F5344CB8AC3E}">
        <p14:creationId xmlns:p14="http://schemas.microsoft.com/office/powerpoint/2010/main" val="37433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85"/>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9" y="0"/>
            <a:ext cx="12194045" cy="153296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67" y="156322"/>
            <a:ext cx="1950982" cy="2000250"/>
          </a:xfrm>
          <a:prstGeom prst="rect">
            <a:avLst/>
          </a:prstGeom>
        </p:spPr>
      </p:pic>
      <p:sp>
        <p:nvSpPr>
          <p:cNvPr id="8" name="ZoneTexte 7"/>
          <p:cNvSpPr txBox="1"/>
          <p:nvPr/>
        </p:nvSpPr>
        <p:spPr>
          <a:xfrm>
            <a:off x="2478438" y="260253"/>
            <a:ext cx="6360459" cy="707886"/>
          </a:xfrm>
          <a:prstGeom prst="rect">
            <a:avLst/>
          </a:prstGeom>
          <a:noFill/>
        </p:spPr>
        <p:txBody>
          <a:bodyPr wrap="square" rtlCol="0">
            <a:spAutoFit/>
          </a:bodyPr>
          <a:lstStyle/>
          <a:p>
            <a:r>
              <a:rPr lang="fr-FR" sz="4000" dirty="0" smtClean="0">
                <a:solidFill>
                  <a:schemeClr val="bg1">
                    <a:lumMod val="95000"/>
                  </a:schemeClr>
                </a:solidFill>
                <a:latin typeface="Ubuntu" panose="020B0504030602030204" pitchFamily="34" charset="0"/>
              </a:rPr>
              <a:t>Le Portfolio</a:t>
            </a:r>
            <a:endParaRPr lang="fr-FR" sz="4000" dirty="0">
              <a:solidFill>
                <a:schemeClr val="bg1">
                  <a:lumMod val="95000"/>
                </a:schemeClr>
              </a:solidFill>
              <a:latin typeface="Ubuntu" panose="020B0504030602030204" pitchFamily="34" charset="0"/>
            </a:endParaRPr>
          </a:p>
        </p:txBody>
      </p:sp>
      <p:sp>
        <p:nvSpPr>
          <p:cNvPr id="9" name="ZoneTexte 8"/>
          <p:cNvSpPr txBox="1"/>
          <p:nvPr/>
        </p:nvSpPr>
        <p:spPr>
          <a:xfrm>
            <a:off x="1156446" y="440939"/>
            <a:ext cx="968189" cy="1323439"/>
          </a:xfrm>
          <a:prstGeom prst="rect">
            <a:avLst/>
          </a:prstGeom>
          <a:noFill/>
        </p:spPr>
        <p:txBody>
          <a:bodyPr wrap="square" rtlCol="0">
            <a:spAutoFit/>
          </a:bodyPr>
          <a:lstStyle/>
          <a:p>
            <a:r>
              <a:rPr lang="fr-FR" sz="8000" b="1" dirty="0" smtClean="0">
                <a:solidFill>
                  <a:srgbClr val="00B0F0"/>
                </a:solidFill>
                <a:latin typeface="Ubuntu" panose="020B0504030602030204" pitchFamily="34" charset="0"/>
              </a:rPr>
              <a:t>2</a:t>
            </a:r>
            <a:endParaRPr lang="fr-FR" sz="8000" b="1" dirty="0">
              <a:solidFill>
                <a:srgbClr val="00B0F0"/>
              </a:solidFill>
              <a:latin typeface="Ubuntu" panose="020B0504030602030204" pitchFamily="34" charset="0"/>
            </a:endParaRPr>
          </a:p>
        </p:txBody>
      </p:sp>
      <p:pic>
        <p:nvPicPr>
          <p:cNvPr id="21" name="Imag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4589" y="3649208"/>
            <a:ext cx="647700" cy="647700"/>
          </a:xfrm>
          <a:prstGeom prst="rect">
            <a:avLst/>
          </a:prstGeom>
        </p:spPr>
      </p:pic>
      <p:pic>
        <p:nvPicPr>
          <p:cNvPr id="22" name="Imag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601" y="2695143"/>
            <a:ext cx="647700" cy="647700"/>
          </a:xfrm>
          <a:prstGeom prst="rect">
            <a:avLst/>
          </a:prstGeom>
        </p:spPr>
      </p:pic>
      <p:sp>
        <p:nvSpPr>
          <p:cNvPr id="26" name="ZoneTexte 25"/>
          <p:cNvSpPr txBox="1"/>
          <p:nvPr/>
        </p:nvSpPr>
        <p:spPr>
          <a:xfrm>
            <a:off x="2802289" y="2749618"/>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créer un travail imaginaire</a:t>
            </a:r>
          </a:p>
        </p:txBody>
      </p:sp>
      <p:sp>
        <p:nvSpPr>
          <p:cNvPr id="27" name="ZoneTexte 26"/>
          <p:cNvSpPr txBox="1"/>
          <p:nvPr/>
        </p:nvSpPr>
        <p:spPr>
          <a:xfrm>
            <a:off x="3037630" y="3649208"/>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offrir vos services gratuitement</a:t>
            </a:r>
          </a:p>
        </p:txBody>
      </p:sp>
    </p:spTree>
    <p:extLst>
      <p:ext uri="{BB962C8B-B14F-4D97-AF65-F5344CB8AC3E}">
        <p14:creationId xmlns:p14="http://schemas.microsoft.com/office/powerpoint/2010/main" val="227967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0" y="0"/>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9" y="0"/>
            <a:ext cx="12194045" cy="153296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67" y="156322"/>
            <a:ext cx="1950982" cy="2000250"/>
          </a:xfrm>
          <a:prstGeom prst="rect">
            <a:avLst/>
          </a:prstGeom>
        </p:spPr>
      </p:pic>
      <p:sp>
        <p:nvSpPr>
          <p:cNvPr id="8" name="ZoneTexte 7"/>
          <p:cNvSpPr txBox="1"/>
          <p:nvPr/>
        </p:nvSpPr>
        <p:spPr>
          <a:xfrm>
            <a:off x="2478439" y="156322"/>
            <a:ext cx="6360459" cy="707886"/>
          </a:xfrm>
          <a:prstGeom prst="rect">
            <a:avLst/>
          </a:prstGeom>
          <a:noFill/>
        </p:spPr>
        <p:txBody>
          <a:bodyPr wrap="square" rtlCol="0">
            <a:spAutoFit/>
          </a:bodyPr>
          <a:lstStyle/>
          <a:p>
            <a:r>
              <a:rPr lang="fr-FR" sz="4000" dirty="0">
                <a:solidFill>
                  <a:schemeClr val="bg1"/>
                </a:solidFill>
                <a:latin typeface="Ubuntu" panose="020B0504030602030204" pitchFamily="34" charset="0"/>
              </a:rPr>
              <a:t>ou trouver du travail ?</a:t>
            </a:r>
            <a:endParaRPr lang="fr-FR" sz="4000" dirty="0">
              <a:solidFill>
                <a:schemeClr val="bg1">
                  <a:lumMod val="95000"/>
                </a:schemeClr>
              </a:solidFill>
              <a:latin typeface="Ubuntu" panose="020B0504030602030204" pitchFamily="34" charset="0"/>
            </a:endParaRPr>
          </a:p>
        </p:txBody>
      </p:sp>
      <p:sp>
        <p:nvSpPr>
          <p:cNvPr id="9" name="ZoneTexte 8"/>
          <p:cNvSpPr txBox="1"/>
          <p:nvPr/>
        </p:nvSpPr>
        <p:spPr>
          <a:xfrm>
            <a:off x="1156446" y="440939"/>
            <a:ext cx="968189" cy="1323439"/>
          </a:xfrm>
          <a:prstGeom prst="rect">
            <a:avLst/>
          </a:prstGeom>
          <a:noFill/>
        </p:spPr>
        <p:txBody>
          <a:bodyPr wrap="square" rtlCol="0">
            <a:spAutoFit/>
          </a:bodyPr>
          <a:lstStyle/>
          <a:p>
            <a:r>
              <a:rPr lang="fr-FR" sz="8000" b="1" dirty="0" smtClean="0">
                <a:solidFill>
                  <a:srgbClr val="00B0F0"/>
                </a:solidFill>
                <a:latin typeface="Ubuntu" panose="020B0504030602030204" pitchFamily="34" charset="0"/>
              </a:rPr>
              <a:t>2</a:t>
            </a:r>
            <a:endParaRPr lang="fr-FR" sz="8000" b="1" dirty="0">
              <a:solidFill>
                <a:srgbClr val="00B0F0"/>
              </a:solidFill>
              <a:latin typeface="Ubuntu" panose="020B0504030602030204" pitchFamily="34" charset="0"/>
            </a:endParaRPr>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576" y="3332922"/>
            <a:ext cx="647700" cy="647700"/>
          </a:xfrm>
          <a:prstGeom prst="rect">
            <a:avLst/>
          </a:prstGeom>
        </p:spPr>
      </p:pic>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9384" y="5224450"/>
            <a:ext cx="647700" cy="647700"/>
          </a:xfrm>
          <a:prstGeom prst="rect">
            <a:avLst/>
          </a:prstGeom>
        </p:spPr>
      </p:pic>
      <p:pic>
        <p:nvPicPr>
          <p:cNvPr id="22" name="Imag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5243" y="4278686"/>
            <a:ext cx="647700" cy="647700"/>
          </a:xfrm>
          <a:prstGeom prst="rect">
            <a:avLst/>
          </a:prstGeom>
        </p:spPr>
      </p:pic>
      <p:pic>
        <p:nvPicPr>
          <p:cNvPr id="23" name="Imag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6594" y="2441189"/>
            <a:ext cx="647700" cy="647700"/>
          </a:xfrm>
          <a:prstGeom prst="rect">
            <a:avLst/>
          </a:prstGeom>
        </p:spPr>
      </p:pic>
      <p:sp>
        <p:nvSpPr>
          <p:cNvPr id="24" name="ZoneTexte 23"/>
          <p:cNvSpPr txBox="1"/>
          <p:nvPr/>
        </p:nvSpPr>
        <p:spPr>
          <a:xfrm>
            <a:off x="2326340" y="2507620"/>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Humaniance.com</a:t>
            </a:r>
          </a:p>
        </p:txBody>
      </p:sp>
      <p:sp>
        <p:nvSpPr>
          <p:cNvPr id="25" name="ZoneTexte 24"/>
          <p:cNvSpPr txBox="1"/>
          <p:nvPr/>
        </p:nvSpPr>
        <p:spPr>
          <a:xfrm>
            <a:off x="2469496" y="3373263"/>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ITprofil.com</a:t>
            </a:r>
          </a:p>
        </p:txBody>
      </p:sp>
      <p:sp>
        <p:nvSpPr>
          <p:cNvPr id="26" name="ZoneTexte 25"/>
          <p:cNvSpPr txBox="1"/>
          <p:nvPr/>
        </p:nvSpPr>
        <p:spPr>
          <a:xfrm>
            <a:off x="2650190" y="4292124"/>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Hopwork.com</a:t>
            </a:r>
          </a:p>
        </p:txBody>
      </p:sp>
      <p:sp>
        <p:nvSpPr>
          <p:cNvPr id="27" name="ZoneTexte 26"/>
          <p:cNvSpPr txBox="1"/>
          <p:nvPr/>
        </p:nvSpPr>
        <p:spPr>
          <a:xfrm>
            <a:off x="2922272" y="5246189"/>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trouvemoiunfreelance.com</a:t>
            </a:r>
          </a:p>
        </p:txBody>
      </p:sp>
      <p:pic>
        <p:nvPicPr>
          <p:cNvPr id="36"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3897" y="3332922"/>
            <a:ext cx="647700" cy="647700"/>
          </a:xfrm>
          <a:prstGeom prst="rect">
            <a:avLst/>
          </a:prstGeom>
        </p:spPr>
      </p:pic>
      <p:pic>
        <p:nvPicPr>
          <p:cNvPr id="37"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1705" y="5224450"/>
            <a:ext cx="647700" cy="647700"/>
          </a:xfrm>
          <a:prstGeom prst="rect">
            <a:avLst/>
          </a:prstGeom>
        </p:spPr>
      </p:pic>
      <p:pic>
        <p:nvPicPr>
          <p:cNvPr id="38" name="Imag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57564" y="4278686"/>
            <a:ext cx="647700" cy="647700"/>
          </a:xfrm>
          <a:prstGeom prst="rect">
            <a:avLst/>
          </a:prstGeom>
        </p:spPr>
      </p:pic>
      <p:pic>
        <p:nvPicPr>
          <p:cNvPr id="39" name="Imag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8915" y="2441189"/>
            <a:ext cx="647700" cy="647700"/>
          </a:xfrm>
          <a:prstGeom prst="rect">
            <a:avLst/>
          </a:prstGeom>
        </p:spPr>
      </p:pic>
      <p:sp>
        <p:nvSpPr>
          <p:cNvPr id="40" name="ZoneTexte 23"/>
          <p:cNvSpPr txBox="1"/>
          <p:nvPr/>
        </p:nvSpPr>
        <p:spPr>
          <a:xfrm>
            <a:off x="7952966" y="2507620"/>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independant.fr</a:t>
            </a:r>
          </a:p>
        </p:txBody>
      </p:sp>
      <p:sp>
        <p:nvSpPr>
          <p:cNvPr id="41" name="ZoneTexte 24"/>
          <p:cNvSpPr txBox="1"/>
          <p:nvPr/>
        </p:nvSpPr>
        <p:spPr>
          <a:xfrm>
            <a:off x="8209041" y="3351860"/>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graphiste.com</a:t>
            </a:r>
          </a:p>
        </p:txBody>
      </p:sp>
      <p:sp>
        <p:nvSpPr>
          <p:cNvPr id="42" name="ZoneTexte 25"/>
          <p:cNvSpPr txBox="1"/>
          <p:nvPr/>
        </p:nvSpPr>
        <p:spPr>
          <a:xfrm>
            <a:off x="8475505" y="4292124"/>
            <a:ext cx="4549869" cy="461665"/>
          </a:xfrm>
          <a:prstGeom prst="rect">
            <a:avLst/>
          </a:prstGeom>
          <a:noFill/>
        </p:spPr>
        <p:txBody>
          <a:bodyPr wrap="square" rtlCol="0">
            <a:spAutoFit/>
          </a:bodyPr>
          <a:lstStyle/>
          <a:p>
            <a:r>
              <a:rPr lang="fr-FR" sz="2400" dirty="0">
                <a:solidFill>
                  <a:schemeClr val="tx1">
                    <a:lumMod val="75000"/>
                    <a:lumOff val="25000"/>
                  </a:schemeClr>
                </a:solidFill>
                <a:latin typeface="Ubuntu" panose="020B0504030602030204" pitchFamily="34" charset="0"/>
              </a:rPr>
              <a:t>provideup.com</a:t>
            </a:r>
          </a:p>
        </p:txBody>
      </p:sp>
      <p:sp>
        <p:nvSpPr>
          <p:cNvPr id="43" name="ZoneTexte 26"/>
          <p:cNvSpPr txBox="1"/>
          <p:nvPr/>
        </p:nvSpPr>
        <p:spPr>
          <a:xfrm>
            <a:off x="8734524" y="5270962"/>
            <a:ext cx="4549869" cy="461665"/>
          </a:xfrm>
          <a:prstGeom prst="rect">
            <a:avLst/>
          </a:prstGeom>
          <a:noFill/>
        </p:spPr>
        <p:txBody>
          <a:bodyPr wrap="square" rtlCol="0">
            <a:spAutoFit/>
          </a:bodyPr>
          <a:lstStyle/>
          <a:p>
            <a:r>
              <a:rPr lang="fr-FR" sz="2400" dirty="0">
                <a:solidFill>
                  <a:srgbClr val="FF0000"/>
                </a:solidFill>
                <a:latin typeface="Ubuntu" panose="020B0504030602030204" pitchFamily="34" charset="0"/>
              </a:rPr>
              <a:t>Twago.fr</a:t>
            </a:r>
          </a:p>
        </p:txBody>
      </p:sp>
    </p:spTree>
    <p:extLst>
      <p:ext uri="{BB962C8B-B14F-4D97-AF65-F5344CB8AC3E}">
        <p14:creationId xmlns:p14="http://schemas.microsoft.com/office/powerpoint/2010/main" val="20716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4" grpId="0"/>
      <p:bldP spid="25" grpId="0"/>
      <p:bldP spid="26" grpId="0"/>
      <p:bldP spid="27" grpId="0"/>
      <p:bldP spid="40" grpId="0"/>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0" y="0"/>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500527" y="2561255"/>
            <a:ext cx="6710762" cy="923330"/>
          </a:xfrm>
          <a:prstGeom prst="rect">
            <a:avLst/>
          </a:prstGeom>
          <a:noFill/>
        </p:spPr>
        <p:txBody>
          <a:bodyPr wrap="square" rtlCol="0">
            <a:spAutoFit/>
          </a:bodyPr>
          <a:lstStyle/>
          <a:p>
            <a:r>
              <a:rPr lang="fr-FR" sz="5400" dirty="0">
                <a:solidFill>
                  <a:schemeClr val="bg1"/>
                </a:solidFill>
                <a:latin typeface="Ubuntu" panose="020B0504030602030204" pitchFamily="34" charset="0"/>
              </a:rPr>
              <a:t>Devis et estimations</a:t>
            </a: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smtClean="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3</a:t>
            </a:r>
            <a:endPar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endParaRPr>
          </a:p>
        </p:txBody>
      </p:sp>
    </p:spTree>
    <p:extLst>
      <p:ext uri="{BB962C8B-B14F-4D97-AF65-F5344CB8AC3E}">
        <p14:creationId xmlns:p14="http://schemas.microsoft.com/office/powerpoint/2010/main" val="20244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9" y="-10885"/>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500527" y="2561255"/>
            <a:ext cx="6710762" cy="1015663"/>
          </a:xfrm>
          <a:prstGeom prst="rect">
            <a:avLst/>
          </a:prstGeom>
          <a:noFill/>
        </p:spPr>
        <p:txBody>
          <a:bodyPr wrap="square" rtlCol="0">
            <a:spAutoFit/>
          </a:bodyPr>
          <a:lstStyle/>
          <a:p>
            <a:r>
              <a:rPr lang="fr-FR" sz="6000" dirty="0" smtClean="0">
                <a:solidFill>
                  <a:schemeClr val="bg1"/>
                </a:solidFill>
                <a:latin typeface="Ubuntu" panose="020B0504030602030204" pitchFamily="34" charset="0"/>
              </a:rPr>
              <a:t>Argent</a:t>
            </a:r>
            <a:endParaRPr lang="fr-FR" sz="6000" dirty="0">
              <a:solidFill>
                <a:schemeClr val="bg1"/>
              </a:solidFill>
              <a:latin typeface="Ubuntu" panose="020B0504030602030204" pitchFamily="34" charset="0"/>
            </a:endParaRP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smtClean="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3</a:t>
            </a:r>
            <a:endPar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endParaRPr>
          </a:p>
        </p:txBody>
      </p:sp>
      <p:sp>
        <p:nvSpPr>
          <p:cNvPr id="2" name="Rectangle 1"/>
          <p:cNvSpPr/>
          <p:nvPr/>
        </p:nvSpPr>
        <p:spPr>
          <a:xfrm>
            <a:off x="6417507" y="3495470"/>
            <a:ext cx="4876801" cy="584775"/>
          </a:xfrm>
          <a:prstGeom prst="rect">
            <a:avLst/>
          </a:prstGeom>
        </p:spPr>
        <p:txBody>
          <a:bodyPr wrap="square">
            <a:spAutoFit/>
          </a:bodyPr>
          <a:lstStyle/>
          <a:p>
            <a:r>
              <a:rPr lang="fr-FR" sz="3200" dirty="0">
                <a:solidFill>
                  <a:schemeClr val="bg2">
                    <a:lumMod val="50000"/>
                  </a:schemeClr>
                </a:solidFill>
                <a:effectLst>
                  <a:outerShdw blurRad="38100" dist="38100" dir="2700000" algn="tl">
                    <a:srgbClr val="000000">
                      <a:alpha val="43137"/>
                    </a:srgbClr>
                  </a:outerShdw>
                </a:effectLst>
                <a:latin typeface="Ubuntu" panose="020B0504030602030204" pitchFamily="34" charset="0"/>
              </a:rPr>
              <a:t>Comment bien doser ?</a:t>
            </a:r>
          </a:p>
        </p:txBody>
      </p:sp>
    </p:spTree>
    <p:extLst>
      <p:ext uri="{BB962C8B-B14F-4D97-AF65-F5344CB8AC3E}">
        <p14:creationId xmlns:p14="http://schemas.microsoft.com/office/powerpoint/2010/main" val="414681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2709" cy="686888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3" y="0"/>
            <a:ext cx="3040716" cy="107019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905"/>
            <a:ext cx="5277089" cy="2771775"/>
          </a:xfrm>
          <a:prstGeom prst="rect">
            <a:avLst/>
          </a:prstGeom>
        </p:spPr>
      </p:pic>
      <p:sp>
        <p:nvSpPr>
          <p:cNvPr id="9" name="ZoneTexte 8"/>
          <p:cNvSpPr txBox="1"/>
          <p:nvPr/>
        </p:nvSpPr>
        <p:spPr>
          <a:xfrm>
            <a:off x="5727978" y="2934127"/>
            <a:ext cx="6710762" cy="1015663"/>
          </a:xfrm>
          <a:prstGeom prst="rect">
            <a:avLst/>
          </a:prstGeom>
          <a:noFill/>
        </p:spPr>
        <p:txBody>
          <a:bodyPr wrap="square" rtlCol="0">
            <a:spAutoFit/>
          </a:bodyPr>
          <a:lstStyle/>
          <a:p>
            <a:r>
              <a:rPr lang="fr-FR" sz="6000" dirty="0" smtClean="0">
                <a:solidFill>
                  <a:schemeClr val="bg1"/>
                </a:solidFill>
                <a:latin typeface="Ubuntu" panose="020B0504030602030204" pitchFamily="34" charset="0"/>
              </a:rPr>
              <a:t>Facturation</a:t>
            </a:r>
            <a:endParaRPr lang="fr-FR" sz="6000" dirty="0">
              <a:solidFill>
                <a:schemeClr val="bg1"/>
              </a:solidFill>
              <a:latin typeface="Ubuntu" panose="020B0504030602030204" pitchFamily="34" charset="0"/>
            </a:endParaRPr>
          </a:p>
        </p:txBody>
      </p:sp>
      <p:sp>
        <p:nvSpPr>
          <p:cNvPr id="16" name="ZoneTexte 15"/>
          <p:cNvSpPr txBox="1"/>
          <p:nvPr/>
        </p:nvSpPr>
        <p:spPr>
          <a:xfrm>
            <a:off x="3628712" y="2334855"/>
            <a:ext cx="747191" cy="1938992"/>
          </a:xfrm>
          <a:prstGeom prst="rect">
            <a:avLst/>
          </a:prstGeom>
          <a:noFill/>
        </p:spPr>
        <p:txBody>
          <a:bodyPr wrap="square" rtlCol="0">
            <a:spAutoFit/>
          </a:bodyPr>
          <a:lstStyle/>
          <a:p>
            <a:r>
              <a:rPr lang="fr-FR" sz="12000" dirty="0" smtClean="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rPr>
              <a:t>4</a:t>
            </a:r>
            <a:endParaRPr lang="fr-FR" sz="12000" dirty="0">
              <a:solidFill>
                <a:srgbClr val="92D050"/>
              </a:solidFill>
              <a:effectLst>
                <a:outerShdw blurRad="38100" dist="38100" dir="2700000" algn="tl">
                  <a:srgbClr val="000000">
                    <a:alpha val="43137"/>
                  </a:srgbClr>
                </a:outerShdw>
              </a:effectLst>
              <a:latin typeface="Ubuntu" panose="020B0504030602030204" pitchFamily="34" charset="0"/>
              <a:ea typeface="Adobe Heiti Std R" panose="020B0400000000000000" pitchFamily="34" charset="-128"/>
            </a:endParaRPr>
          </a:p>
        </p:txBody>
      </p:sp>
    </p:spTree>
    <p:extLst>
      <p:ext uri="{BB962C8B-B14F-4D97-AF65-F5344CB8AC3E}">
        <p14:creationId xmlns:p14="http://schemas.microsoft.com/office/powerpoint/2010/main" val="8483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3565</TotalTime>
  <Words>413</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Heiti Std R</vt:lpstr>
      <vt:lpstr>Arial</vt:lpstr>
      <vt:lpstr>Calibri</vt:lpstr>
      <vt:lpstr>Calibri Light</vt:lpstr>
      <vt:lpstr>Ubuntu</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Rayhane</dc:creator>
  <cp:lastModifiedBy>DevBlanka</cp:lastModifiedBy>
  <cp:revision>42</cp:revision>
  <dcterms:created xsi:type="dcterms:W3CDTF">2016-02-05T23:42:52Z</dcterms:created>
  <dcterms:modified xsi:type="dcterms:W3CDTF">2016-02-21T17:34:59Z</dcterms:modified>
</cp:coreProperties>
</file>