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8.png" ContentType="image/png"/>
  <Override PartName="/ppt/media/image67.png" ContentType="image/png"/>
  <Override PartName="/ppt/media/image65.jpeg" ContentType="image/jpeg"/>
  <Override PartName="/ppt/media/image63.png" ContentType="image/png"/>
  <Override PartName="/ppt/media/image62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66.jpeg" ContentType="image/jpeg"/>
  <Override PartName="/ppt/media/image17.png" ContentType="image/png"/>
  <Override PartName="/ppt/media/image16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64.png" ContentType="image/png"/>
  <Override PartName="/ppt/media/image29.jpeg" ContentType="image/jpeg"/>
  <Override PartName="/ppt/media/image52.png" ContentType="image/png"/>
  <Override PartName="/ppt/media/image2.png" ContentType="image/png"/>
  <Override PartName="/ppt/media/image53.png" ContentType="image/png"/>
  <Override PartName="/ppt/media/image3.png" ContentType="image/png"/>
  <Override PartName="/ppt/media/image30.jpeg" ContentType="image/jpe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14.png" ContentType="image/png"/>
  <Override PartName="/ppt/media/image10.jpeg" ContentType="image/jpeg"/>
  <Override PartName="/ppt/media/image34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5.png" ContentType="image/png"/>
  <Override PartName="/ppt/media/image48.png" ContentType="image/png"/>
  <Override PartName="/ppt/media/image37.jpeg" ContentType="image/jpeg"/>
  <Override PartName="/ppt/media/image38.jpeg" ContentType="image/jpeg"/>
  <Override PartName="/ppt/media/image40.png" ContentType="image/png"/>
  <Override PartName="/ppt/media/image41.png" ContentType="image/png"/>
  <Override PartName="/ppt/media/image61.jpeg" ContentType="image/jpe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2/19/16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1DA521D-E706-4EDA-83B0-277A958073F8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 sz="18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0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6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240" cy="472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DD92E1A8-0155-4F07-AC21-982FFED0B6F1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eg"/><Relationship Id="rId7" Type="http://schemas.openxmlformats.org/officeDocument/2006/relationships/image" Target="../media/image11.png"/><Relationship Id="rId8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jpeg"/><Relationship Id="rId5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jpeg"/><Relationship Id="rId5" Type="http://schemas.openxmlformats.org/officeDocument/2006/relationships/image" Target="../media/image66.jpe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jpeg"/><Relationship Id="rId8" Type="http://schemas.openxmlformats.org/officeDocument/2006/relationships/image" Target="../media/image30.jpeg"/><Relationship Id="rId9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jpeg"/><Relationship Id="rId8" Type="http://schemas.openxmlformats.org/officeDocument/2006/relationships/image" Target="../media/image38.jpeg"/><Relationship Id="rId9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w="1260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Image 4" descr=""/>
          <p:cNvPicPr/>
          <p:nvPr/>
        </p:nvPicPr>
        <p:blipFill>
          <a:blip r:embed="rId1"/>
          <a:stretch/>
        </p:blipFill>
        <p:spPr>
          <a:xfrm>
            <a:off x="7014240" y="1395360"/>
            <a:ext cx="3076200" cy="3419280"/>
          </a:xfrm>
          <a:prstGeom prst="rect">
            <a:avLst/>
          </a:prstGeom>
          <a:ln>
            <a:noFill/>
          </a:ln>
        </p:spPr>
      </p:pic>
      <p:pic>
        <p:nvPicPr>
          <p:cNvPr id="80" name="Image 5" descr=""/>
          <p:cNvPicPr/>
          <p:nvPr/>
        </p:nvPicPr>
        <p:blipFill>
          <a:blip r:embed="rId2"/>
          <a:stretch/>
        </p:blipFill>
        <p:spPr>
          <a:xfrm>
            <a:off x="9442440" y="76320"/>
            <a:ext cx="1914120" cy="2080800"/>
          </a:xfrm>
          <a:prstGeom prst="rect">
            <a:avLst/>
          </a:prstGeom>
          <a:ln>
            <a:noFill/>
          </a:ln>
        </p:spPr>
      </p:pic>
      <p:pic>
        <p:nvPicPr>
          <p:cNvPr id="81" name="Image 6" descr=""/>
          <p:cNvPicPr/>
          <p:nvPr/>
        </p:nvPicPr>
        <p:blipFill>
          <a:blip r:embed="rId3"/>
          <a:stretch/>
        </p:blipFill>
        <p:spPr>
          <a:xfrm>
            <a:off x="9180720" y="4142880"/>
            <a:ext cx="2086200" cy="2368080"/>
          </a:xfrm>
          <a:prstGeom prst="rect">
            <a:avLst/>
          </a:prstGeom>
          <a:ln>
            <a:noFill/>
          </a:ln>
        </p:spPr>
      </p:pic>
      <p:pic>
        <p:nvPicPr>
          <p:cNvPr id="82" name="Image 7" descr=""/>
          <p:cNvPicPr/>
          <p:nvPr/>
        </p:nvPicPr>
        <p:blipFill>
          <a:blip r:embed="rId4"/>
          <a:stretch/>
        </p:blipFill>
        <p:spPr>
          <a:xfrm>
            <a:off x="10328040" y="2157120"/>
            <a:ext cx="1863720" cy="2115000"/>
          </a:xfrm>
          <a:prstGeom prst="rect">
            <a:avLst/>
          </a:prstGeom>
          <a:ln>
            <a:noFill/>
          </a:ln>
        </p:spPr>
      </p:pic>
      <p:pic>
        <p:nvPicPr>
          <p:cNvPr id="83" name="Image 10" descr=""/>
          <p:cNvPicPr/>
          <p:nvPr/>
        </p:nvPicPr>
        <p:blipFill>
          <a:blip r:embed="rId5"/>
          <a:stretch/>
        </p:blipFill>
        <p:spPr>
          <a:xfrm>
            <a:off x="678960" y="4447800"/>
            <a:ext cx="6400440" cy="218088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2853360" y="5077800"/>
            <a:ext cx="5389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Haddadi Bean Taimia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6"/>
          <a:stretch/>
        </p:blipFill>
        <p:spPr>
          <a:xfrm>
            <a:off x="640080" y="4389120"/>
            <a:ext cx="2229840" cy="22298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7"/>
          <a:stretch/>
        </p:blipFill>
        <p:spPr>
          <a:xfrm>
            <a:off x="1833840" y="1645920"/>
            <a:ext cx="3103920" cy="211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2d050"/>
          </a:solidFill>
          <a:ln w="1260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Image 4" descr=""/>
          <p:cNvPicPr/>
          <p:nvPr/>
        </p:nvPicPr>
        <p:blipFill>
          <a:blip r:embed="rId1"/>
          <a:stretch/>
        </p:blipFill>
        <p:spPr>
          <a:xfrm>
            <a:off x="19440" y="0"/>
            <a:ext cx="12172320" cy="6868440"/>
          </a:xfrm>
          <a:prstGeom prst="rect">
            <a:avLst/>
          </a:prstGeom>
          <a:ln>
            <a:noFill/>
          </a:ln>
        </p:spPr>
      </p:pic>
      <p:pic>
        <p:nvPicPr>
          <p:cNvPr id="177" name="Image 5" descr=""/>
          <p:cNvPicPr/>
          <p:nvPr/>
        </p:nvPicPr>
        <p:blipFill>
          <a:blip r:embed="rId2"/>
          <a:stretch/>
        </p:blipFill>
        <p:spPr>
          <a:xfrm>
            <a:off x="1586880" y="0"/>
            <a:ext cx="3040200" cy="1069920"/>
          </a:xfrm>
          <a:prstGeom prst="rect">
            <a:avLst/>
          </a:prstGeom>
          <a:ln>
            <a:noFill/>
          </a:ln>
        </p:spPr>
      </p:pic>
      <p:pic>
        <p:nvPicPr>
          <p:cNvPr id="178" name="Image 6" descr=""/>
          <p:cNvPicPr/>
          <p:nvPr/>
        </p:nvPicPr>
        <p:blipFill>
          <a:blip r:embed="rId3"/>
          <a:stretch/>
        </p:blipFill>
        <p:spPr>
          <a:xfrm>
            <a:off x="0" y="2009880"/>
            <a:ext cx="5276880" cy="277128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5500440" y="2561400"/>
            <a:ext cx="6710400" cy="20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Roboto"/>
              </a:rPr>
              <a:t> </a:t>
            </a:r>
            <a:r>
              <a:rPr i="1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Roboto"/>
              </a:rPr>
              <a:t>Arduino </a:t>
            </a: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Roboto"/>
              </a:rPr>
              <a:t>Shields</a:t>
            </a:r>
            <a:endParaRPr/>
          </a:p>
        </p:txBody>
      </p:sp>
      <p:sp>
        <p:nvSpPr>
          <p:cNvPr id="180" name="CustomShape 3"/>
          <p:cNvSpPr/>
          <p:nvPr/>
        </p:nvSpPr>
        <p:spPr>
          <a:xfrm>
            <a:off x="3628800" y="2334960"/>
            <a:ext cx="74700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Ubuntu"/>
                <a:ea typeface="Adobe Heiti Std R"/>
              </a:rPr>
              <a:t>3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Image 4" descr=""/>
          <p:cNvPicPr/>
          <p:nvPr/>
        </p:nvPicPr>
        <p:blipFill>
          <a:blip r:embed="rId1"/>
          <a:stretch/>
        </p:blipFill>
        <p:spPr>
          <a:xfrm>
            <a:off x="0" y="0"/>
            <a:ext cx="12172320" cy="6868440"/>
          </a:xfrm>
          <a:prstGeom prst="rect">
            <a:avLst/>
          </a:prstGeom>
          <a:ln>
            <a:noFill/>
          </a:ln>
        </p:spPr>
      </p:pic>
      <p:pic>
        <p:nvPicPr>
          <p:cNvPr id="183" name="Image 5" descr=""/>
          <p:cNvPicPr/>
          <p:nvPr/>
        </p:nvPicPr>
        <p:blipFill>
          <a:blip r:embed="rId2"/>
          <a:stretch/>
        </p:blipFill>
        <p:spPr>
          <a:xfrm>
            <a:off x="5400" y="0"/>
            <a:ext cx="12193560" cy="1532520"/>
          </a:xfrm>
          <a:prstGeom prst="rect">
            <a:avLst/>
          </a:prstGeom>
          <a:ln>
            <a:noFill/>
          </a:ln>
        </p:spPr>
      </p:pic>
      <p:pic>
        <p:nvPicPr>
          <p:cNvPr id="184" name="Image 6" descr=""/>
          <p:cNvPicPr/>
          <p:nvPr/>
        </p:nvPicPr>
        <p:blipFill>
          <a:blip r:embed="rId3"/>
          <a:stretch/>
        </p:blipFill>
        <p:spPr>
          <a:xfrm>
            <a:off x="508320" y="156240"/>
            <a:ext cx="1950480" cy="199980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2478600" y="156240"/>
            <a:ext cx="63601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 </a:t>
            </a:r>
            <a:r>
              <a:rPr lang="en-US" sz="4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Arduino Shields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1156320" y="441000"/>
            <a:ext cx="9676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3</a:t>
            </a:r>
            <a:endParaRPr/>
          </a:p>
        </p:txBody>
      </p:sp>
      <p:pic>
        <p:nvPicPr>
          <p:cNvPr id="187" name="Image 15" descr=""/>
          <p:cNvPicPr/>
          <p:nvPr/>
        </p:nvPicPr>
        <p:blipFill>
          <a:blip r:embed="rId4"/>
          <a:stretch/>
        </p:blipFill>
        <p:spPr>
          <a:xfrm>
            <a:off x="2513160" y="1371600"/>
            <a:ext cx="7545240" cy="491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Image 4" descr=""/>
          <p:cNvPicPr/>
          <p:nvPr/>
        </p:nvPicPr>
        <p:blipFill>
          <a:blip r:embed="rId1"/>
          <a:stretch/>
        </p:blipFill>
        <p:spPr>
          <a:xfrm>
            <a:off x="0" y="0"/>
            <a:ext cx="12172320" cy="6868440"/>
          </a:xfrm>
          <a:prstGeom prst="rect">
            <a:avLst/>
          </a:prstGeom>
          <a:ln>
            <a:noFill/>
          </a:ln>
        </p:spPr>
      </p:pic>
      <p:pic>
        <p:nvPicPr>
          <p:cNvPr id="190" name="Image 5" descr=""/>
          <p:cNvPicPr/>
          <p:nvPr/>
        </p:nvPicPr>
        <p:blipFill>
          <a:blip r:embed="rId2"/>
          <a:stretch/>
        </p:blipFill>
        <p:spPr>
          <a:xfrm>
            <a:off x="5400" y="0"/>
            <a:ext cx="12193560" cy="1532520"/>
          </a:xfrm>
          <a:prstGeom prst="rect">
            <a:avLst/>
          </a:prstGeom>
          <a:ln>
            <a:noFill/>
          </a:ln>
        </p:spPr>
      </p:pic>
      <p:pic>
        <p:nvPicPr>
          <p:cNvPr id="191" name="Image 6" descr=""/>
          <p:cNvPicPr/>
          <p:nvPr/>
        </p:nvPicPr>
        <p:blipFill>
          <a:blip r:embed="rId3"/>
          <a:stretch/>
        </p:blipFill>
        <p:spPr>
          <a:xfrm>
            <a:off x="508320" y="156240"/>
            <a:ext cx="1950480" cy="199980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2478600" y="156240"/>
            <a:ext cx="8128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Roboto"/>
              </a:rPr>
              <a:t>Arduino Hc-05  bluetooth shield  </a:t>
            </a:r>
            <a:r>
              <a:rPr lang="en-US" sz="4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 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1156320" y="441000"/>
            <a:ext cx="9676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3</a:t>
            </a:r>
            <a:endParaRPr/>
          </a:p>
        </p:txBody>
      </p:sp>
      <p:pic>
        <p:nvPicPr>
          <p:cNvPr id="194" name="Image 18" descr=""/>
          <p:cNvPicPr/>
          <p:nvPr/>
        </p:nvPicPr>
        <p:blipFill>
          <a:blip r:embed="rId4"/>
          <a:stretch/>
        </p:blipFill>
        <p:spPr>
          <a:xfrm>
            <a:off x="1653120" y="2027520"/>
            <a:ext cx="3558960" cy="3733200"/>
          </a:xfrm>
          <a:prstGeom prst="rect">
            <a:avLst/>
          </a:prstGeom>
          <a:ln>
            <a:noFill/>
          </a:ln>
        </p:spPr>
      </p:pic>
      <p:pic>
        <p:nvPicPr>
          <p:cNvPr id="195" name="Image 21" descr=""/>
          <p:cNvPicPr/>
          <p:nvPr/>
        </p:nvPicPr>
        <p:blipFill>
          <a:blip r:embed="rId5"/>
          <a:stretch/>
        </p:blipFill>
        <p:spPr>
          <a:xfrm>
            <a:off x="7223760" y="1920240"/>
            <a:ext cx="3566160" cy="3566160"/>
          </a:xfrm>
          <a:prstGeom prst="rect">
            <a:avLst/>
          </a:prstGeom>
          <a:ln>
            <a:noFill/>
          </a:ln>
        </p:spPr>
      </p:pic>
      <p:sp>
        <p:nvSpPr>
          <p:cNvPr id="196" name="CustomShape 4"/>
          <p:cNvSpPr/>
          <p:nvPr/>
        </p:nvSpPr>
        <p:spPr>
          <a:xfrm>
            <a:off x="6035040" y="3840480"/>
            <a:ext cx="3477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2d050"/>
          </a:solidFill>
          <a:ln w="1260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Image 4" descr=""/>
          <p:cNvPicPr/>
          <p:nvPr/>
        </p:nvPicPr>
        <p:blipFill>
          <a:blip r:embed="rId1"/>
          <a:stretch/>
        </p:blipFill>
        <p:spPr>
          <a:xfrm>
            <a:off x="19440" y="0"/>
            <a:ext cx="12172320" cy="6868440"/>
          </a:xfrm>
          <a:prstGeom prst="rect">
            <a:avLst/>
          </a:prstGeom>
          <a:ln>
            <a:noFill/>
          </a:ln>
        </p:spPr>
      </p:pic>
      <p:pic>
        <p:nvPicPr>
          <p:cNvPr id="199" name="Image 5" descr=""/>
          <p:cNvPicPr/>
          <p:nvPr/>
        </p:nvPicPr>
        <p:blipFill>
          <a:blip r:embed="rId2"/>
          <a:stretch/>
        </p:blipFill>
        <p:spPr>
          <a:xfrm>
            <a:off x="1586880" y="0"/>
            <a:ext cx="3040200" cy="1069920"/>
          </a:xfrm>
          <a:prstGeom prst="rect">
            <a:avLst/>
          </a:prstGeom>
          <a:ln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2909520" y="2519640"/>
            <a:ext cx="6766200" cy="15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Merci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Pour votre attention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2909520" y="4042440"/>
            <a:ext cx="6766200" cy="23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سلام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Image 4" descr=""/>
          <p:cNvPicPr/>
          <p:nvPr/>
        </p:nvPicPr>
        <p:blipFill>
          <a:blip r:embed="rId1"/>
          <a:stretch/>
        </p:blipFill>
        <p:spPr>
          <a:xfrm>
            <a:off x="0" y="16920"/>
            <a:ext cx="12172320" cy="6868440"/>
          </a:xfrm>
          <a:prstGeom prst="rect">
            <a:avLst/>
          </a:prstGeom>
          <a:ln>
            <a:noFill/>
          </a:ln>
        </p:spPr>
      </p:pic>
      <p:pic>
        <p:nvPicPr>
          <p:cNvPr id="89" name="Image 5" descr=""/>
          <p:cNvPicPr/>
          <p:nvPr/>
        </p:nvPicPr>
        <p:blipFill>
          <a:blip r:embed="rId2"/>
          <a:stretch/>
        </p:blipFill>
        <p:spPr>
          <a:xfrm>
            <a:off x="19440" y="-13680"/>
            <a:ext cx="12193560" cy="1532520"/>
          </a:xfrm>
          <a:prstGeom prst="rect">
            <a:avLst/>
          </a:prstGeom>
          <a:ln>
            <a:noFill/>
          </a:ln>
        </p:spPr>
      </p:pic>
      <p:pic>
        <p:nvPicPr>
          <p:cNvPr id="90" name="Image 6" descr=""/>
          <p:cNvPicPr/>
          <p:nvPr/>
        </p:nvPicPr>
        <p:blipFill>
          <a:blip r:embed="rId3"/>
          <a:stretch/>
        </p:blipFill>
        <p:spPr>
          <a:xfrm>
            <a:off x="508320" y="156240"/>
            <a:ext cx="1950480" cy="19998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2478600" y="156240"/>
            <a:ext cx="63601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Les grands titres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1156320" y="441000"/>
            <a:ext cx="9676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0</a:t>
            </a:r>
            <a:endParaRPr/>
          </a:p>
        </p:txBody>
      </p:sp>
      <p:pic>
        <p:nvPicPr>
          <p:cNvPr id="93" name="Image 21" descr=""/>
          <p:cNvPicPr/>
          <p:nvPr/>
        </p:nvPicPr>
        <p:blipFill>
          <a:blip r:embed="rId4"/>
          <a:stretch/>
        </p:blipFill>
        <p:spPr>
          <a:xfrm>
            <a:off x="1835280" y="3849120"/>
            <a:ext cx="647280" cy="647280"/>
          </a:xfrm>
          <a:prstGeom prst="rect">
            <a:avLst/>
          </a:prstGeom>
          <a:ln>
            <a:noFill/>
          </a:ln>
        </p:spPr>
      </p:pic>
      <p:pic>
        <p:nvPicPr>
          <p:cNvPr id="94" name="Image 22" descr=""/>
          <p:cNvPicPr/>
          <p:nvPr/>
        </p:nvPicPr>
        <p:blipFill>
          <a:blip r:embed="rId5"/>
          <a:stretch/>
        </p:blipFill>
        <p:spPr>
          <a:xfrm>
            <a:off x="1436760" y="234432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2326320" y="2410560"/>
            <a:ext cx="4549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C'est quoi Arduino ?</a:t>
            </a:r>
            <a:endParaRPr/>
          </a:p>
        </p:txBody>
      </p:sp>
      <p:pic>
        <p:nvPicPr>
          <p:cNvPr id="96" name="Image 22" descr=""/>
          <p:cNvPicPr/>
          <p:nvPr/>
        </p:nvPicPr>
        <p:blipFill>
          <a:blip r:embed="rId6"/>
          <a:stretch/>
        </p:blipFill>
        <p:spPr>
          <a:xfrm>
            <a:off x="2212560" y="537840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97" name="CustomShape 5"/>
          <p:cNvSpPr/>
          <p:nvPr/>
        </p:nvSpPr>
        <p:spPr>
          <a:xfrm>
            <a:off x="3102120" y="5444640"/>
            <a:ext cx="4549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Arduino shields</a:t>
            </a:r>
            <a:endParaRPr/>
          </a:p>
        </p:txBody>
      </p:sp>
      <p:sp>
        <p:nvSpPr>
          <p:cNvPr id="98" name="CustomShape 6"/>
          <p:cNvSpPr/>
          <p:nvPr/>
        </p:nvSpPr>
        <p:spPr>
          <a:xfrm>
            <a:off x="2585880" y="853560"/>
            <a:ext cx="306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Hna ma 3raftch cha nektab</a:t>
            </a:r>
            <a:endParaRPr/>
          </a:p>
        </p:txBody>
      </p:sp>
      <p:pic>
        <p:nvPicPr>
          <p:cNvPr id="99" name="Image 19" descr=""/>
          <p:cNvPicPr/>
          <p:nvPr/>
        </p:nvPicPr>
        <p:blipFill>
          <a:blip r:embed="rId7"/>
          <a:stretch/>
        </p:blipFill>
        <p:spPr>
          <a:xfrm>
            <a:off x="7842600" y="4524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00" name="CustomShape 7"/>
          <p:cNvSpPr/>
          <p:nvPr/>
        </p:nvSpPr>
        <p:spPr>
          <a:xfrm>
            <a:off x="8680680" y="4564800"/>
            <a:ext cx="247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Exemples</a:t>
            </a:r>
            <a:endParaRPr/>
          </a:p>
        </p:txBody>
      </p:sp>
      <p:sp>
        <p:nvSpPr>
          <p:cNvPr id="101" name="CustomShape 8"/>
          <p:cNvSpPr/>
          <p:nvPr/>
        </p:nvSpPr>
        <p:spPr>
          <a:xfrm>
            <a:off x="8861400" y="5289480"/>
            <a:ext cx="1875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Conclusion</a:t>
            </a:r>
            <a:endParaRPr/>
          </a:p>
        </p:txBody>
      </p:sp>
      <p:pic>
        <p:nvPicPr>
          <p:cNvPr id="102" name="Image 22" descr=""/>
          <p:cNvPicPr/>
          <p:nvPr/>
        </p:nvPicPr>
        <p:blipFill>
          <a:blip r:embed="rId8"/>
          <a:stretch/>
        </p:blipFill>
        <p:spPr>
          <a:xfrm>
            <a:off x="8003520" y="523980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03" name="CustomShape 9"/>
          <p:cNvSpPr/>
          <p:nvPr/>
        </p:nvSpPr>
        <p:spPr>
          <a:xfrm>
            <a:off x="2582640" y="3931920"/>
            <a:ext cx="4549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Differentes cartes Arduino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2d050"/>
          </a:solidFill>
          <a:ln w="1260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Image 4" descr=""/>
          <p:cNvPicPr/>
          <p:nvPr/>
        </p:nvPicPr>
        <p:blipFill>
          <a:blip r:embed="rId1"/>
          <a:stretch/>
        </p:blipFill>
        <p:spPr>
          <a:xfrm>
            <a:off x="19440" y="0"/>
            <a:ext cx="12172320" cy="6868440"/>
          </a:xfrm>
          <a:prstGeom prst="rect">
            <a:avLst/>
          </a:prstGeom>
          <a:ln>
            <a:noFill/>
          </a:ln>
        </p:spPr>
      </p:pic>
      <p:pic>
        <p:nvPicPr>
          <p:cNvPr id="106" name="Image 5" descr=""/>
          <p:cNvPicPr/>
          <p:nvPr/>
        </p:nvPicPr>
        <p:blipFill>
          <a:blip r:embed="rId2"/>
          <a:stretch/>
        </p:blipFill>
        <p:spPr>
          <a:xfrm>
            <a:off x="1586880" y="0"/>
            <a:ext cx="3040200" cy="1069920"/>
          </a:xfrm>
          <a:prstGeom prst="rect">
            <a:avLst/>
          </a:prstGeom>
          <a:ln>
            <a:noFill/>
          </a:ln>
        </p:spPr>
      </p:pic>
      <p:pic>
        <p:nvPicPr>
          <p:cNvPr id="107" name="Image 6" descr=""/>
          <p:cNvPicPr/>
          <p:nvPr/>
        </p:nvPicPr>
        <p:blipFill>
          <a:blip r:embed="rId3"/>
          <a:stretch/>
        </p:blipFill>
        <p:spPr>
          <a:xfrm>
            <a:off x="0" y="2009880"/>
            <a:ext cx="5276880" cy="277128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5500440" y="2561400"/>
            <a:ext cx="6710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C'est quoi Arduino?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5688720" y="3576960"/>
            <a:ext cx="4907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C’est quoi Arduino ?</a:t>
            </a:r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3628800" y="2334960"/>
            <a:ext cx="74700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Ubuntu"/>
                <a:ea typeface="Adobe Heiti Std R"/>
              </a:rPr>
              <a:t>1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Image 4" descr=""/>
          <p:cNvPicPr/>
          <p:nvPr/>
        </p:nvPicPr>
        <p:blipFill>
          <a:blip r:embed="rId1"/>
          <a:stretch/>
        </p:blipFill>
        <p:spPr>
          <a:xfrm>
            <a:off x="19440" y="0"/>
            <a:ext cx="12172320" cy="6868440"/>
          </a:xfrm>
          <a:prstGeom prst="rect">
            <a:avLst/>
          </a:prstGeom>
          <a:ln>
            <a:noFill/>
          </a:ln>
        </p:spPr>
      </p:pic>
      <p:pic>
        <p:nvPicPr>
          <p:cNvPr id="113" name="Image 5" descr=""/>
          <p:cNvPicPr/>
          <p:nvPr/>
        </p:nvPicPr>
        <p:blipFill>
          <a:blip r:embed="rId2"/>
          <a:stretch/>
        </p:blipFill>
        <p:spPr>
          <a:xfrm>
            <a:off x="19440" y="0"/>
            <a:ext cx="12193560" cy="1532520"/>
          </a:xfrm>
          <a:prstGeom prst="rect">
            <a:avLst/>
          </a:prstGeom>
          <a:ln>
            <a:noFill/>
          </a:ln>
        </p:spPr>
      </p:pic>
      <p:pic>
        <p:nvPicPr>
          <p:cNvPr id="114" name="Image 6" descr=""/>
          <p:cNvPicPr/>
          <p:nvPr/>
        </p:nvPicPr>
        <p:blipFill>
          <a:blip r:embed="rId3"/>
          <a:stretch/>
        </p:blipFill>
        <p:spPr>
          <a:xfrm>
            <a:off x="508320" y="156240"/>
            <a:ext cx="1950480" cy="199980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2478600" y="156240"/>
            <a:ext cx="63601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C’est quoi Arduino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1156320" y="441000"/>
            <a:ext cx="9676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1</a:t>
            </a:r>
            <a:endParaRPr/>
          </a:p>
        </p:txBody>
      </p:sp>
      <p:pic>
        <p:nvPicPr>
          <p:cNvPr id="117" name="Image 19" descr=""/>
          <p:cNvPicPr/>
          <p:nvPr/>
        </p:nvPicPr>
        <p:blipFill>
          <a:blip r:embed="rId4"/>
          <a:stretch/>
        </p:blipFill>
        <p:spPr>
          <a:xfrm>
            <a:off x="1737360" y="3833280"/>
            <a:ext cx="647280" cy="647280"/>
          </a:xfrm>
          <a:prstGeom prst="rect">
            <a:avLst/>
          </a:prstGeom>
          <a:ln>
            <a:noFill/>
          </a:ln>
        </p:spPr>
      </p:pic>
      <p:pic>
        <p:nvPicPr>
          <p:cNvPr id="118" name="Image 20" descr=""/>
          <p:cNvPicPr/>
          <p:nvPr/>
        </p:nvPicPr>
        <p:blipFill>
          <a:blip r:embed="rId5"/>
          <a:stretch/>
        </p:blipFill>
        <p:spPr>
          <a:xfrm>
            <a:off x="2029320" y="5224320"/>
            <a:ext cx="647280" cy="647280"/>
          </a:xfrm>
          <a:prstGeom prst="rect">
            <a:avLst/>
          </a:prstGeom>
          <a:ln>
            <a:noFill/>
          </a:ln>
        </p:spPr>
      </p:pic>
      <p:pic>
        <p:nvPicPr>
          <p:cNvPr id="119" name="Image 22" descr=""/>
          <p:cNvPicPr/>
          <p:nvPr/>
        </p:nvPicPr>
        <p:blipFill>
          <a:blip r:embed="rId6"/>
          <a:stretch/>
        </p:blipFill>
        <p:spPr>
          <a:xfrm>
            <a:off x="1436760" y="244116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20" name="CustomShape 4"/>
          <p:cNvSpPr/>
          <p:nvPr/>
        </p:nvSpPr>
        <p:spPr>
          <a:xfrm>
            <a:off x="2326320" y="2507760"/>
            <a:ext cx="48916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Microcontrôleur</a:t>
            </a: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 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2469600" y="3373200"/>
            <a:ext cx="45496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sont des cartes  lesquelles se trouve un  microcontrôleur Atmel</a:t>
            </a:r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2922120" y="5246280"/>
            <a:ext cx="454968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une plate-forme basée sur une interface e/s.</a:t>
            </a:r>
            <a:endParaRPr/>
          </a:p>
        </p:txBody>
      </p:sp>
      <p:sp>
        <p:nvSpPr>
          <p:cNvPr id="123" name="CustomShape 7"/>
          <p:cNvSpPr/>
          <p:nvPr/>
        </p:nvSpPr>
        <p:spPr>
          <a:xfrm>
            <a:off x="2585880" y="853560"/>
            <a:ext cx="306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Informations Générales</a:t>
            </a:r>
            <a:endParaRPr/>
          </a:p>
        </p:txBody>
      </p:sp>
      <p:pic>
        <p:nvPicPr>
          <p:cNvPr id="124" name="Image 15" descr=""/>
          <p:cNvPicPr/>
          <p:nvPr/>
        </p:nvPicPr>
        <p:blipFill>
          <a:blip r:embed="rId7"/>
          <a:stretch/>
        </p:blipFill>
        <p:spPr>
          <a:xfrm>
            <a:off x="6949440" y="995760"/>
            <a:ext cx="3474360" cy="3484440"/>
          </a:xfrm>
          <a:prstGeom prst="rect">
            <a:avLst/>
          </a:prstGeom>
          <a:ln>
            <a:noFill/>
          </a:ln>
        </p:spPr>
      </p:pic>
      <p:pic>
        <p:nvPicPr>
          <p:cNvPr id="125" name="Image 18" descr=""/>
          <p:cNvPicPr/>
          <p:nvPr/>
        </p:nvPicPr>
        <p:blipFill>
          <a:blip r:embed="rId8"/>
          <a:stretch/>
        </p:blipFill>
        <p:spPr>
          <a:xfrm>
            <a:off x="8229600" y="2674080"/>
            <a:ext cx="3402360" cy="350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Image 4" descr=""/>
          <p:cNvPicPr/>
          <p:nvPr/>
        </p:nvPicPr>
        <p:blipFill>
          <a:blip r:embed="rId1"/>
          <a:stretch/>
        </p:blipFill>
        <p:spPr>
          <a:xfrm>
            <a:off x="19440" y="0"/>
            <a:ext cx="12172320" cy="6868440"/>
          </a:xfrm>
          <a:prstGeom prst="rect">
            <a:avLst/>
          </a:prstGeom>
          <a:ln>
            <a:noFill/>
          </a:ln>
        </p:spPr>
      </p:pic>
      <p:pic>
        <p:nvPicPr>
          <p:cNvPr id="128" name="Image 5" descr=""/>
          <p:cNvPicPr/>
          <p:nvPr/>
        </p:nvPicPr>
        <p:blipFill>
          <a:blip r:embed="rId2"/>
          <a:stretch/>
        </p:blipFill>
        <p:spPr>
          <a:xfrm>
            <a:off x="19440" y="0"/>
            <a:ext cx="12193560" cy="1532520"/>
          </a:xfrm>
          <a:prstGeom prst="rect">
            <a:avLst/>
          </a:prstGeom>
          <a:ln>
            <a:noFill/>
          </a:ln>
        </p:spPr>
      </p:pic>
      <p:pic>
        <p:nvPicPr>
          <p:cNvPr id="129" name="Image 6" descr=""/>
          <p:cNvPicPr/>
          <p:nvPr/>
        </p:nvPicPr>
        <p:blipFill>
          <a:blip r:embed="rId3"/>
          <a:stretch/>
        </p:blipFill>
        <p:spPr>
          <a:xfrm>
            <a:off x="508320" y="156240"/>
            <a:ext cx="1950480" cy="199980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2478600" y="156240"/>
            <a:ext cx="63601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C’est quoi Arduino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1156320" y="441000"/>
            <a:ext cx="9676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1</a:t>
            </a:r>
            <a:endParaRPr/>
          </a:p>
        </p:txBody>
      </p:sp>
      <p:pic>
        <p:nvPicPr>
          <p:cNvPr id="132" name="Image 19" descr=""/>
          <p:cNvPicPr/>
          <p:nvPr/>
        </p:nvPicPr>
        <p:blipFill>
          <a:blip r:embed="rId4"/>
          <a:stretch/>
        </p:blipFill>
        <p:spPr>
          <a:xfrm>
            <a:off x="1737360" y="3833280"/>
            <a:ext cx="647280" cy="647280"/>
          </a:xfrm>
          <a:prstGeom prst="rect">
            <a:avLst/>
          </a:prstGeom>
          <a:ln>
            <a:noFill/>
          </a:ln>
        </p:spPr>
      </p:pic>
      <p:pic>
        <p:nvPicPr>
          <p:cNvPr id="133" name="Image 20" descr=""/>
          <p:cNvPicPr/>
          <p:nvPr/>
        </p:nvPicPr>
        <p:blipFill>
          <a:blip r:embed="rId5"/>
          <a:stretch/>
        </p:blipFill>
        <p:spPr>
          <a:xfrm>
            <a:off x="2029320" y="5224320"/>
            <a:ext cx="647280" cy="647280"/>
          </a:xfrm>
          <a:prstGeom prst="rect">
            <a:avLst/>
          </a:prstGeom>
          <a:ln>
            <a:noFill/>
          </a:ln>
        </p:spPr>
      </p:pic>
      <p:pic>
        <p:nvPicPr>
          <p:cNvPr id="134" name="Image 22" descr=""/>
          <p:cNvPicPr/>
          <p:nvPr/>
        </p:nvPicPr>
        <p:blipFill>
          <a:blip r:embed="rId6"/>
          <a:stretch/>
        </p:blipFill>
        <p:spPr>
          <a:xfrm>
            <a:off x="1436760" y="244116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2326320" y="2507760"/>
            <a:ext cx="48916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2469600" y="3373200"/>
            <a:ext cx="45496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2922120" y="5246280"/>
            <a:ext cx="454968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7"/>
          <p:cNvSpPr/>
          <p:nvPr/>
        </p:nvSpPr>
        <p:spPr>
          <a:xfrm>
            <a:off x="2585880" y="853560"/>
            <a:ext cx="306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Logicial et langage </a:t>
            </a:r>
            <a:endParaRPr/>
          </a:p>
        </p:txBody>
      </p:sp>
      <p:sp>
        <p:nvSpPr>
          <p:cNvPr id="139" name="TextShape 8"/>
          <p:cNvSpPr txBox="1"/>
          <p:nvPr/>
        </p:nvSpPr>
        <p:spPr>
          <a:xfrm>
            <a:off x="2050560" y="2302560"/>
            <a:ext cx="5538960" cy="91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schémas de ces cartes sont publiés en licence libre.</a:t>
            </a:r>
            <a:endParaRPr/>
          </a:p>
        </p:txBody>
      </p:sp>
      <p:sp>
        <p:nvSpPr>
          <p:cNvPr id="140" name="CustomShape 9"/>
          <p:cNvSpPr/>
          <p:nvPr/>
        </p:nvSpPr>
        <p:spPr>
          <a:xfrm>
            <a:off x="2491560" y="3840480"/>
            <a:ext cx="454932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logiciel Arduino</a:t>
            </a:r>
            <a:endParaRPr/>
          </a:p>
        </p:txBody>
      </p:sp>
      <p:sp>
        <p:nvSpPr>
          <p:cNvPr id="141" name="CustomShape 10"/>
          <p:cNvSpPr/>
          <p:nvPr/>
        </p:nvSpPr>
        <p:spPr>
          <a:xfrm>
            <a:off x="2834640" y="5031360"/>
            <a:ext cx="45493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Le langage Arduino est très proche du C et du C++. </a:t>
            </a:r>
            <a:endParaRPr/>
          </a:p>
        </p:txBody>
      </p:sp>
      <p:pic>
        <p:nvPicPr>
          <p:cNvPr id="142" name="Image 15" descr=""/>
          <p:cNvPicPr/>
          <p:nvPr/>
        </p:nvPicPr>
        <p:blipFill>
          <a:blip r:embed="rId7"/>
          <a:stretch/>
        </p:blipFill>
        <p:spPr>
          <a:xfrm>
            <a:off x="7223760" y="628920"/>
            <a:ext cx="3840480" cy="3851640"/>
          </a:xfrm>
          <a:prstGeom prst="rect">
            <a:avLst/>
          </a:prstGeom>
          <a:ln>
            <a:noFill/>
          </a:ln>
        </p:spPr>
      </p:pic>
      <p:pic>
        <p:nvPicPr>
          <p:cNvPr id="143" name="Image 18" descr=""/>
          <p:cNvPicPr/>
          <p:nvPr/>
        </p:nvPicPr>
        <p:blipFill>
          <a:blip r:embed="rId8"/>
          <a:stretch/>
        </p:blipFill>
        <p:spPr>
          <a:xfrm>
            <a:off x="7955280" y="2547000"/>
            <a:ext cx="3475080" cy="357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>
                <p:childTnLst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92d050"/>
          </a:solidFill>
          <a:ln w="12600">
            <a:solidFill>
              <a:srgbClr val="92d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Image 4" descr=""/>
          <p:cNvPicPr/>
          <p:nvPr/>
        </p:nvPicPr>
        <p:blipFill>
          <a:blip r:embed="rId1"/>
          <a:stretch/>
        </p:blipFill>
        <p:spPr>
          <a:xfrm>
            <a:off x="19440" y="0"/>
            <a:ext cx="12172320" cy="6868440"/>
          </a:xfrm>
          <a:prstGeom prst="rect">
            <a:avLst/>
          </a:prstGeom>
          <a:ln>
            <a:noFill/>
          </a:ln>
        </p:spPr>
      </p:pic>
      <p:pic>
        <p:nvPicPr>
          <p:cNvPr id="146" name="Image 5" descr=""/>
          <p:cNvPicPr/>
          <p:nvPr/>
        </p:nvPicPr>
        <p:blipFill>
          <a:blip r:embed="rId2"/>
          <a:stretch/>
        </p:blipFill>
        <p:spPr>
          <a:xfrm>
            <a:off x="1586880" y="0"/>
            <a:ext cx="3040200" cy="1069920"/>
          </a:xfrm>
          <a:prstGeom prst="rect">
            <a:avLst/>
          </a:prstGeom>
          <a:ln>
            <a:noFill/>
          </a:ln>
        </p:spPr>
      </p:pic>
      <p:pic>
        <p:nvPicPr>
          <p:cNvPr id="147" name="Image 6" descr=""/>
          <p:cNvPicPr/>
          <p:nvPr/>
        </p:nvPicPr>
        <p:blipFill>
          <a:blip r:embed="rId3"/>
          <a:stretch/>
        </p:blipFill>
        <p:spPr>
          <a:xfrm>
            <a:off x="0" y="2009880"/>
            <a:ext cx="5276880" cy="277128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5500440" y="2561400"/>
            <a:ext cx="6710400" cy="21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Roboto"/>
              </a:rPr>
              <a:t>Différentes cartes Arduino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3628800" y="2334960"/>
            <a:ext cx="74700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Ubuntu"/>
                <a:ea typeface="Adobe Heiti Std R"/>
              </a:rPr>
              <a:t>2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Image 4" descr=""/>
          <p:cNvPicPr/>
          <p:nvPr/>
        </p:nvPicPr>
        <p:blipFill>
          <a:blip r:embed="rId1"/>
          <a:stretch/>
        </p:blipFill>
        <p:spPr>
          <a:xfrm>
            <a:off x="19440" y="0"/>
            <a:ext cx="12172320" cy="6868440"/>
          </a:xfrm>
          <a:prstGeom prst="rect">
            <a:avLst/>
          </a:prstGeom>
          <a:ln>
            <a:noFill/>
          </a:ln>
        </p:spPr>
      </p:pic>
      <p:pic>
        <p:nvPicPr>
          <p:cNvPr id="152" name="Image 5" descr=""/>
          <p:cNvPicPr/>
          <p:nvPr/>
        </p:nvPicPr>
        <p:blipFill>
          <a:blip r:embed="rId2"/>
          <a:stretch/>
        </p:blipFill>
        <p:spPr>
          <a:xfrm>
            <a:off x="19440" y="0"/>
            <a:ext cx="12193560" cy="1532520"/>
          </a:xfrm>
          <a:prstGeom prst="rect">
            <a:avLst/>
          </a:prstGeom>
          <a:ln>
            <a:noFill/>
          </a:ln>
        </p:spPr>
      </p:pic>
      <p:pic>
        <p:nvPicPr>
          <p:cNvPr id="153" name="Image 6" descr=""/>
          <p:cNvPicPr/>
          <p:nvPr/>
        </p:nvPicPr>
        <p:blipFill>
          <a:blip r:embed="rId3"/>
          <a:stretch/>
        </p:blipFill>
        <p:spPr>
          <a:xfrm>
            <a:off x="508320" y="156240"/>
            <a:ext cx="1950480" cy="199980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2478600" y="156240"/>
            <a:ext cx="63601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Différentes cartes Arduino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1156320" y="441000"/>
            <a:ext cx="9676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2</a:t>
            </a:r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2585880" y="853560"/>
            <a:ext cx="306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Arduino Uno</a:t>
            </a:r>
            <a:endParaRPr/>
          </a:p>
        </p:txBody>
      </p:sp>
      <p:pic>
        <p:nvPicPr>
          <p:cNvPr id="157" name="Picture 2" descr=""/>
          <p:cNvPicPr/>
          <p:nvPr/>
        </p:nvPicPr>
        <p:blipFill>
          <a:blip r:embed="rId4"/>
          <a:stretch/>
        </p:blipFill>
        <p:spPr>
          <a:xfrm>
            <a:off x="1090440" y="2103120"/>
            <a:ext cx="10163520" cy="40838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Image 4" descr=""/>
          <p:cNvPicPr/>
          <p:nvPr/>
        </p:nvPicPr>
        <p:blipFill>
          <a:blip r:embed="rId1"/>
          <a:stretch/>
        </p:blipFill>
        <p:spPr>
          <a:xfrm>
            <a:off x="19440" y="0"/>
            <a:ext cx="12172320" cy="6868440"/>
          </a:xfrm>
          <a:prstGeom prst="rect">
            <a:avLst/>
          </a:prstGeom>
          <a:ln>
            <a:noFill/>
          </a:ln>
        </p:spPr>
      </p:pic>
      <p:pic>
        <p:nvPicPr>
          <p:cNvPr id="160" name="Image 5" descr=""/>
          <p:cNvPicPr/>
          <p:nvPr/>
        </p:nvPicPr>
        <p:blipFill>
          <a:blip r:embed="rId2"/>
          <a:stretch/>
        </p:blipFill>
        <p:spPr>
          <a:xfrm>
            <a:off x="19440" y="0"/>
            <a:ext cx="12193560" cy="1532520"/>
          </a:xfrm>
          <a:prstGeom prst="rect">
            <a:avLst/>
          </a:prstGeom>
          <a:ln>
            <a:noFill/>
          </a:ln>
        </p:spPr>
      </p:pic>
      <p:pic>
        <p:nvPicPr>
          <p:cNvPr id="161" name="Image 6" descr=""/>
          <p:cNvPicPr/>
          <p:nvPr/>
        </p:nvPicPr>
        <p:blipFill>
          <a:blip r:embed="rId3"/>
          <a:stretch/>
        </p:blipFill>
        <p:spPr>
          <a:xfrm>
            <a:off x="508320" y="156240"/>
            <a:ext cx="1950480" cy="199980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2478600" y="156240"/>
            <a:ext cx="63601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Différentes cartes Arduino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1156320" y="441000"/>
            <a:ext cx="9676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2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2585880" y="853560"/>
            <a:ext cx="306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Arduino Nano</a:t>
            </a:r>
            <a:endParaRPr/>
          </a:p>
        </p:txBody>
      </p:sp>
      <p:pic>
        <p:nvPicPr>
          <p:cNvPr id="165" name="Picture 3" descr=""/>
          <p:cNvPicPr/>
          <p:nvPr/>
        </p:nvPicPr>
        <p:blipFill>
          <a:blip r:embed="rId4"/>
          <a:stretch/>
        </p:blipFill>
        <p:spPr>
          <a:xfrm>
            <a:off x="864360" y="2621160"/>
            <a:ext cx="6450840" cy="2864880"/>
          </a:xfrm>
          <a:prstGeom prst="rect">
            <a:avLst/>
          </a:prstGeom>
          <a:ln w="9360">
            <a:noFill/>
          </a:ln>
        </p:spPr>
      </p:pic>
      <p:pic>
        <p:nvPicPr>
          <p:cNvPr id="166" name="Picture 4" descr=""/>
          <p:cNvPicPr/>
          <p:nvPr/>
        </p:nvPicPr>
        <p:blipFill>
          <a:blip r:embed="rId5"/>
          <a:stretch/>
        </p:blipFill>
        <p:spPr>
          <a:xfrm>
            <a:off x="7315560" y="1844280"/>
            <a:ext cx="4723560" cy="4190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2f2f2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Image 4" descr=""/>
          <p:cNvPicPr/>
          <p:nvPr/>
        </p:nvPicPr>
        <p:blipFill>
          <a:blip r:embed="rId1"/>
          <a:stretch/>
        </p:blipFill>
        <p:spPr>
          <a:xfrm>
            <a:off x="19440" y="0"/>
            <a:ext cx="12172320" cy="6868440"/>
          </a:xfrm>
          <a:prstGeom prst="rect">
            <a:avLst/>
          </a:prstGeom>
          <a:ln>
            <a:noFill/>
          </a:ln>
        </p:spPr>
      </p:pic>
      <p:pic>
        <p:nvPicPr>
          <p:cNvPr id="169" name="Image 5" descr=""/>
          <p:cNvPicPr/>
          <p:nvPr/>
        </p:nvPicPr>
        <p:blipFill>
          <a:blip r:embed="rId2"/>
          <a:stretch/>
        </p:blipFill>
        <p:spPr>
          <a:xfrm>
            <a:off x="19440" y="0"/>
            <a:ext cx="12193560" cy="1532520"/>
          </a:xfrm>
          <a:prstGeom prst="rect">
            <a:avLst/>
          </a:prstGeom>
          <a:ln>
            <a:noFill/>
          </a:ln>
        </p:spPr>
      </p:pic>
      <p:pic>
        <p:nvPicPr>
          <p:cNvPr id="170" name="Image 6" descr=""/>
          <p:cNvPicPr/>
          <p:nvPr/>
        </p:nvPicPr>
        <p:blipFill>
          <a:blip r:embed="rId3"/>
          <a:stretch/>
        </p:blipFill>
        <p:spPr>
          <a:xfrm>
            <a:off x="508320" y="156240"/>
            <a:ext cx="1950480" cy="199980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2478600" y="156240"/>
            <a:ext cx="63601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Ubuntu"/>
                <a:ea typeface="DejaVu Sans"/>
              </a:rPr>
              <a:t>Différentes cartes Arduino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1156320" y="441000"/>
            <a:ext cx="9676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2</a:t>
            </a: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2585880" y="853560"/>
            <a:ext cx="306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Arduino Mega</a:t>
            </a:r>
            <a:endParaRPr/>
          </a:p>
        </p:txBody>
      </p:sp>
      <p:pic>
        <p:nvPicPr>
          <p:cNvPr id="174" name="Picture 3" descr=""/>
          <p:cNvPicPr/>
          <p:nvPr/>
        </p:nvPicPr>
        <p:blipFill>
          <a:blip r:embed="rId4"/>
          <a:stretch/>
        </p:blipFill>
        <p:spPr>
          <a:xfrm>
            <a:off x="1828800" y="2103120"/>
            <a:ext cx="9875160" cy="3997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Application>LibreOffice/5.0.2.2$Linux_X86_64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2016-02-05T23:42:52Z</dcterms:created>
  <dc:creator>Rayhane</dc:creator>
  <dc:language>en-US</dc:language>
  <dcterms:modified xsi:type="dcterms:W3CDTF">2016-02-19T22:58:18Z</dcterms:modified>
  <cp:revision>63</cp:revision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