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7559675" cy="10691800"/>
  <p:embeddedFontLst>
    <p:embeddedFont>
      <p:font typeface="Ubuntu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Ubuntu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9479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609479" y="273600"/>
            <a:ext cx="109724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09479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8380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4038480" y="6356519"/>
            <a:ext cx="41144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104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9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Relationship Id="rId8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43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jpg"/><Relationship Id="rId10" Type="http://schemas.openxmlformats.org/officeDocument/2006/relationships/image" Target="../media/image39.jpg"/><Relationship Id="rId13" Type="http://schemas.openxmlformats.org/officeDocument/2006/relationships/image" Target="../media/image42.gif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9" Type="http://schemas.openxmlformats.org/officeDocument/2006/relationships/image" Target="../media/image41.jp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8.jpg"/><Relationship Id="rId8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9" Type="http://schemas.openxmlformats.org/officeDocument/2006/relationships/image" Target="../media/image44.jpg"/><Relationship Id="rId5" Type="http://schemas.openxmlformats.org/officeDocument/2006/relationships/image" Target="../media/image11.png"/><Relationship Id="rId6" Type="http://schemas.openxmlformats.org/officeDocument/2006/relationships/image" Target="../media/image45.png"/><Relationship Id="rId7" Type="http://schemas.openxmlformats.org/officeDocument/2006/relationships/image" Target="../media/image48.jpg"/><Relationship Id="rId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3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8.jpg"/><Relationship Id="rId7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D9D9D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4239" y="1395359"/>
            <a:ext cx="3076200" cy="341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2439" y="76320"/>
            <a:ext cx="1914120" cy="2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80720" y="4142880"/>
            <a:ext cx="2086199" cy="236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8039" y="2157119"/>
            <a:ext cx="1863720" cy="21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1994040" y="2143080"/>
            <a:ext cx="319176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72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NoSQL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960" y="4447800"/>
            <a:ext cx="6400440" cy="218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853359" y="5077800"/>
            <a:ext cx="5549399" cy="5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Omar El Farouk MELIANI</a:t>
            </a:r>
          </a:p>
        </p:txBody>
      </p:sp>
      <p:sp>
        <p:nvSpPr>
          <p:cNvPr id="70" name="Shape 70"/>
          <p:cNvSpPr/>
          <p:nvPr/>
        </p:nvSpPr>
        <p:spPr>
          <a:xfrm>
            <a:off x="2853359" y="5770080"/>
            <a:ext cx="34480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Licence 3 Informatique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697725" y="493975"/>
            <a:ext cx="6183900" cy="61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1188720" y="5745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2294280" y="2409840"/>
            <a:ext cx="8672759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Caractéristiques communes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web du 21ème siècle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pas le modèle relationnel, pas de 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conçu pour tourner sur un cluster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Open Source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5A5A5A"/>
              </a:buClr>
              <a:buSzPct val="1000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Schemaless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8559" y="2313000"/>
            <a:ext cx="647279" cy="64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2478600" y="78012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Définition du NoSQL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1188720" y="5745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2478600" y="79812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Bases de données NoSQL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9559" y="1786319"/>
            <a:ext cx="8934840" cy="507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188720" y="5745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219" name="Shape 219"/>
          <p:cNvSpPr/>
          <p:nvPr/>
        </p:nvSpPr>
        <p:spPr>
          <a:xfrm>
            <a:off x="2457000" y="775079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DBMS clé-valeur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9559" y="1590479"/>
            <a:ext cx="7602840" cy="445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229" name="Shape 229"/>
          <p:cNvSpPr/>
          <p:nvPr/>
        </p:nvSpPr>
        <p:spPr>
          <a:xfrm>
            <a:off x="2478600" y="769679"/>
            <a:ext cx="4659839" cy="39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DBMS orienté document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120" y="1477440"/>
            <a:ext cx="10824120" cy="473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839" y="169919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1167120" y="575279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2478600" y="13535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2478600" y="686160"/>
            <a:ext cx="5082479" cy="42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DBMS orienté document (mongodb)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8000" y="1395359"/>
            <a:ext cx="8260919" cy="530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5080" y="2474640"/>
            <a:ext cx="7756919" cy="256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4000" y="1440000"/>
            <a:ext cx="7387559" cy="464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NoSQL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2478600" y="755639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Ubuntu"/>
                <a:ea typeface="Ubuntu"/>
                <a:cs typeface="Ubuntu"/>
                <a:sym typeface="Ubuntu"/>
              </a:rPr>
              <a:t>DBMS orienté colonnes 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3600" y="1386359"/>
            <a:ext cx="6001200" cy="5424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2478600" y="76212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Ubuntu"/>
                <a:ea typeface="Ubuntu"/>
                <a:cs typeface="Ubuntu"/>
                <a:sym typeface="Ubuntu"/>
              </a:rPr>
              <a:t>DBMS orienté graph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6000" y="1296000"/>
            <a:ext cx="6793920" cy="535283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1197359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3119" y="1385279"/>
            <a:ext cx="7371720" cy="523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6">
            <a:alphaModFix/>
          </a:blip>
          <a:srcRect b="0" l="0" r="0" t="17239"/>
          <a:stretch/>
        </p:blipFill>
        <p:spPr>
          <a:xfrm>
            <a:off x="2948040" y="1744919"/>
            <a:ext cx="8357040" cy="51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2533319" y="749520"/>
            <a:ext cx="4592879" cy="428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DBMS théoreme CAP</a:t>
            </a:r>
          </a:p>
        </p:txBody>
      </p:sp>
      <p:sp>
        <p:nvSpPr>
          <p:cNvPr id="283" name="Shape 283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2457000" y="766439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DBMS dans le monde réel 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8319" y="1684800"/>
            <a:ext cx="3918600" cy="69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08639" y="2475359"/>
            <a:ext cx="5499359" cy="357263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9239" y="2516040"/>
            <a:ext cx="5342760" cy="324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920" y="1296359"/>
            <a:ext cx="10722239" cy="55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2508840" y="5867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307" name="Shape 307"/>
          <p:cNvSpPr/>
          <p:nvPr/>
        </p:nvSpPr>
        <p:spPr>
          <a:xfrm>
            <a:off x="2508840" y="627479"/>
            <a:ext cx="6593760" cy="407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Les entreprises qui utilisent nosql (Mongodb)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cap="flat" cmpd="sng" w="126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879" y="0"/>
            <a:ext cx="3040199" cy="106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09880"/>
            <a:ext cx="5276880" cy="27712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5500439" y="2561400"/>
            <a:ext cx="6710399" cy="10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81" name="Shape 81"/>
          <p:cNvSpPr/>
          <p:nvPr/>
        </p:nvSpPr>
        <p:spPr>
          <a:xfrm>
            <a:off x="5688719" y="3576960"/>
            <a:ext cx="490787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Histoire</a:t>
            </a:r>
          </a:p>
        </p:txBody>
      </p:sp>
      <p:sp>
        <p:nvSpPr>
          <p:cNvPr id="82" name="Shape 82"/>
          <p:cNvSpPr/>
          <p:nvPr/>
        </p:nvSpPr>
        <p:spPr>
          <a:xfrm>
            <a:off x="3628800" y="2334959"/>
            <a:ext cx="746999" cy="19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2000" u="none" cap="none" strike="noStrike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2346840" y="7847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2343600" y="623879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Les entreprises qui utilisent nosql (Cassandra)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1839" y="2695680"/>
            <a:ext cx="1204199" cy="97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1080" y="2624040"/>
            <a:ext cx="996120" cy="99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05279" y="2602080"/>
            <a:ext cx="1864439" cy="10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85320" y="2471040"/>
            <a:ext cx="2160000" cy="14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44039" y="3749039"/>
            <a:ext cx="2183040" cy="172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87480" y="4042080"/>
            <a:ext cx="1512359" cy="131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71600" y="3858839"/>
            <a:ext cx="1502280" cy="150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78000" y="3858839"/>
            <a:ext cx="1468800" cy="131147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119304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2457000" y="18755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2457000" y="70920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Les entreprises qui utilisent nosql (Hbase)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6160" y="3238200"/>
            <a:ext cx="957239" cy="100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2880" y="3238200"/>
            <a:ext cx="1057319" cy="105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83760" y="3265919"/>
            <a:ext cx="1233359" cy="10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36560" y="3265919"/>
            <a:ext cx="1781280" cy="109547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1219320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-247319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2459159" y="-9827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1319" y="1141200"/>
            <a:ext cx="6746040" cy="574127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459159" y="446760"/>
            <a:ext cx="4778279" cy="429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Classement (db-engines.com) </a:t>
            </a:r>
          </a:p>
        </p:txBody>
      </p:sp>
      <p:sp>
        <p:nvSpPr>
          <p:cNvPr id="355" name="Shape 355"/>
          <p:cNvSpPr/>
          <p:nvPr/>
        </p:nvSpPr>
        <p:spPr>
          <a:xfrm>
            <a:off x="1206359" y="5619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cap="flat" cmpd="sng" w="126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879" y="0"/>
            <a:ext cx="3040199" cy="106992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3466439" y="2047319"/>
            <a:ext cx="6441480" cy="15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9600" u="none" cap="none" strike="noStrike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Merci 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2478600" y="156240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92" name="Shape 92"/>
          <p:cNvSpPr/>
          <p:nvPr/>
        </p:nvSpPr>
        <p:spPr>
          <a:xfrm>
            <a:off x="1156320" y="441000"/>
            <a:ext cx="9676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8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520" y="3332880"/>
            <a:ext cx="647279" cy="6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9319" y="5224319"/>
            <a:ext cx="647279" cy="6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5280" y="4278600"/>
            <a:ext cx="647279" cy="6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6759" y="2441159"/>
            <a:ext cx="647279" cy="64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326319" y="2507759"/>
            <a:ext cx="454967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Persistance, Integration </a:t>
            </a:r>
          </a:p>
        </p:txBody>
      </p:sp>
      <p:sp>
        <p:nvSpPr>
          <p:cNvPr id="98" name="Shape 98"/>
          <p:cNvSpPr/>
          <p:nvPr/>
        </p:nvSpPr>
        <p:spPr>
          <a:xfrm>
            <a:off x="2469600" y="3373200"/>
            <a:ext cx="454967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SQL (langage standard) </a:t>
            </a:r>
          </a:p>
        </p:txBody>
      </p:sp>
      <p:sp>
        <p:nvSpPr>
          <p:cNvPr id="99" name="Shape 99"/>
          <p:cNvSpPr/>
          <p:nvPr/>
        </p:nvSpPr>
        <p:spPr>
          <a:xfrm>
            <a:off x="2650319" y="4292280"/>
            <a:ext cx="4549679" cy="118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Transactions (atomicité,cohérence isolation,durabilité)</a:t>
            </a:r>
          </a:p>
        </p:txBody>
      </p:sp>
      <p:sp>
        <p:nvSpPr>
          <p:cNvPr id="100" name="Shape 100"/>
          <p:cNvSpPr/>
          <p:nvPr/>
        </p:nvSpPr>
        <p:spPr>
          <a:xfrm>
            <a:off x="2922119" y="5246280"/>
            <a:ext cx="454967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Rapports</a:t>
            </a:r>
          </a:p>
        </p:txBody>
      </p:sp>
      <p:sp>
        <p:nvSpPr>
          <p:cNvPr id="101" name="Shape 101"/>
          <p:cNvSpPr/>
          <p:nvPr/>
        </p:nvSpPr>
        <p:spPr>
          <a:xfrm>
            <a:off x="2585880" y="853559"/>
            <a:ext cx="306144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histoire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2000" y="1222920"/>
            <a:ext cx="4380480" cy="47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2478600" y="156240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111" name="Shape 111"/>
          <p:cNvSpPr/>
          <p:nvPr/>
        </p:nvSpPr>
        <p:spPr>
          <a:xfrm>
            <a:off x="2457000" y="766439"/>
            <a:ext cx="354131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Désadaptation d'impédance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8359" y="1532879"/>
            <a:ext cx="7952399" cy="533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56320" y="441000"/>
            <a:ext cx="9676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8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2478600" y="156240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123" name="Shape 123"/>
          <p:cNvSpPr/>
          <p:nvPr/>
        </p:nvSpPr>
        <p:spPr>
          <a:xfrm>
            <a:off x="2585880" y="853559"/>
            <a:ext cx="306144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Histoire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7039" y="1273320"/>
            <a:ext cx="4866479" cy="46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446479" y="2350080"/>
            <a:ext cx="5158799" cy="76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2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résoudre le problème de la désadaptation d'impédance Exe: ObjectStore, Gemstone</a:t>
            </a:r>
          </a:p>
        </p:txBody>
      </p:sp>
      <p:sp>
        <p:nvSpPr>
          <p:cNvPr id="127" name="Shape 127"/>
          <p:cNvSpPr/>
          <p:nvPr/>
        </p:nvSpPr>
        <p:spPr>
          <a:xfrm>
            <a:off x="1483559" y="3665519"/>
            <a:ext cx="4163760" cy="391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2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Pas beaucoup de succès</a:t>
            </a:r>
          </a:p>
        </p:txBody>
      </p:sp>
      <p:sp>
        <p:nvSpPr>
          <p:cNvPr id="128" name="Shape 128"/>
          <p:cNvSpPr/>
          <p:nvPr/>
        </p:nvSpPr>
        <p:spPr>
          <a:xfrm>
            <a:off x="1362240" y="4588919"/>
            <a:ext cx="6167879" cy="120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2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Les bases de données SQL restèrent dominantes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2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Raison majeure : leur utilisation comme 	bases de données d'intégration entre applications différentes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279" y="3490919"/>
            <a:ext cx="647279" cy="6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879" y="4465800"/>
            <a:ext cx="647279" cy="6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1279" y="2425319"/>
            <a:ext cx="647279" cy="64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156320" y="441000"/>
            <a:ext cx="9676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8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2478600" y="156240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457000" y="74880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Nouveaux problèmes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2119" y="2041200"/>
            <a:ext cx="8266679" cy="363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156320" y="441000"/>
            <a:ext cx="9676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8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478600" y="156240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2478600" y="69192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rgbClr val="3B3838"/>
                </a:solidFill>
                <a:latin typeface="Ubuntu"/>
                <a:ea typeface="Ubuntu"/>
                <a:cs typeface="Ubuntu"/>
                <a:sym typeface="Ubuntu"/>
              </a:rPr>
              <a:t>Solutions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9960" y="1794240"/>
            <a:ext cx="3518640" cy="393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0279" y="2679480"/>
            <a:ext cx="4250160" cy="1780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156320" y="441000"/>
            <a:ext cx="9676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8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188720" y="5745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168" name="Shape 168"/>
          <p:cNvSpPr/>
          <p:nvPr/>
        </p:nvSpPr>
        <p:spPr>
          <a:xfrm>
            <a:off x="2478600" y="86544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L’histoire du nom</a:t>
            </a:r>
          </a:p>
        </p:txBody>
      </p:sp>
      <p:sp>
        <p:nvSpPr>
          <p:cNvPr id="169" name="Shape 169"/>
          <p:cNvSpPr/>
          <p:nvPr/>
        </p:nvSpPr>
        <p:spPr>
          <a:xfrm>
            <a:off x="5400000" y="2808000"/>
            <a:ext cx="6710399" cy="91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Mouvement</a:t>
            </a:r>
            <a:r>
              <a:rPr b="0" i="1" lang="fr-FR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‘NoSQL’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968559" y="3060000"/>
            <a:ext cx="64458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Mouvement</a:t>
            </a:r>
            <a:r>
              <a:rPr b="0" i="1" lang="fr-FR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‘NoSQL’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968559" y="3060000"/>
            <a:ext cx="64458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Mouvement</a:t>
            </a:r>
            <a:r>
              <a:rPr b="0" i="1" lang="fr-FR" sz="5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‘NoSQL’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rgbClr val="43729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9" y="0"/>
            <a:ext cx="12172319" cy="686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" y="0"/>
            <a:ext cx="12193559" cy="153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2478600" y="253439"/>
            <a:ext cx="6360119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fr-F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20" y="156240"/>
            <a:ext cx="1950480" cy="1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188720" y="574560"/>
            <a:ext cx="859320" cy="100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fr-FR" sz="60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182" name="Shape 182"/>
          <p:cNvSpPr/>
          <p:nvPr/>
        </p:nvSpPr>
        <p:spPr>
          <a:xfrm>
            <a:off x="2478600" y="865440"/>
            <a:ext cx="4981319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404040"/>
                </a:solidFill>
                <a:latin typeface="Ubuntu"/>
                <a:ea typeface="Ubuntu"/>
                <a:cs typeface="Ubuntu"/>
                <a:sym typeface="Ubuntu"/>
              </a:rPr>
              <a:t>L’histoire du nom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6360" y="1590479"/>
            <a:ext cx="8007479" cy="447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