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a:xfrm>
            <a:off x="5332412" y="5883275"/>
            <a:ext cx="4324044" cy="365125"/>
          </a:xfrm>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14843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325447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2157127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2540363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1936027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369044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980872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1865515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4626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a:xfrm>
            <a:off x="10951856" y="5867131"/>
            <a:ext cx="551167" cy="365125"/>
          </a:xfrm>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114501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30754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286686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107053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62195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100397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419675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C9452-E9CB-404B-B309-0858A6C8F379}" type="datetimeFigureOut">
              <a:rPr lang="LID4096" smtClean="0"/>
              <a:t>09/28/2020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A563716-2F4D-4D3E-8B8C-1155F14679C9}" type="slidenum">
              <a:rPr lang="LID4096" smtClean="0"/>
              <a:t>‹#›</a:t>
            </a:fld>
            <a:endParaRPr lang="LID4096"/>
          </a:p>
        </p:txBody>
      </p:sp>
    </p:spTree>
    <p:extLst>
      <p:ext uri="{BB962C8B-B14F-4D97-AF65-F5344CB8AC3E}">
        <p14:creationId xmlns:p14="http://schemas.microsoft.com/office/powerpoint/2010/main" val="347162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C9452-E9CB-404B-B309-0858A6C8F379}" type="datetimeFigureOut">
              <a:rPr lang="LID4096" smtClean="0"/>
              <a:t>09/28/2020</a:t>
            </a:fld>
            <a:endParaRPr lang="LID4096"/>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LID4096"/>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563716-2F4D-4D3E-8B8C-1155F14679C9}" type="slidenum">
              <a:rPr lang="LID4096" smtClean="0"/>
              <a:t>‹#›</a:t>
            </a:fld>
            <a:endParaRPr lang="LID4096"/>
          </a:p>
        </p:txBody>
      </p:sp>
    </p:spTree>
    <p:extLst>
      <p:ext uri="{BB962C8B-B14F-4D97-AF65-F5344CB8AC3E}">
        <p14:creationId xmlns:p14="http://schemas.microsoft.com/office/powerpoint/2010/main" val="236311765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RandomizedSearchCV.html"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scikit-learn.org/stable/modules/cross_validation.html" TargetMode="External"/><Relationship Id="rId4" Type="http://schemas.openxmlformats.org/officeDocument/2006/relationships/hyperlink" Target="https://scikit-learn.org/stable/modules/generated/sklearn.model_selection.StratifiedKFold.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GridSearchCV.html" TargetMode="External"/><Relationship Id="rId2" Type="http://schemas.openxmlformats.org/officeDocument/2006/relationships/hyperlink" Target="https://scikit-learn.org/stable/modules/generated/sklearn.model_selection.RandomizedSearchCV.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135C-E043-411D-BD83-B073FF3FD470}"/>
              </a:ext>
            </a:extLst>
          </p:cNvPr>
          <p:cNvSpPr>
            <a:spLocks noGrp="1"/>
          </p:cNvSpPr>
          <p:nvPr>
            <p:ph type="ctrTitle"/>
          </p:nvPr>
        </p:nvSpPr>
        <p:spPr>
          <a:xfrm>
            <a:off x="6615264" y="-375920"/>
            <a:ext cx="4922389" cy="3350981"/>
          </a:xfrm>
        </p:spPr>
        <p:txBody>
          <a:bodyPr>
            <a:normAutofit/>
          </a:bodyPr>
          <a:lstStyle/>
          <a:p>
            <a:pPr algn="ctr"/>
            <a:r>
              <a:rPr lang="en-GB" dirty="0"/>
              <a:t>Internship at </a:t>
            </a:r>
            <a:r>
              <a:rPr lang="en-GB" dirty="0" err="1"/>
              <a:t>LInC</a:t>
            </a:r>
            <a:r>
              <a:rPr lang="en-GB" dirty="0"/>
              <a:t> Summer 2020 </a:t>
            </a:r>
            <a:endParaRPr lang="LID4096" dirty="0"/>
          </a:p>
        </p:txBody>
      </p:sp>
      <p:sp>
        <p:nvSpPr>
          <p:cNvPr id="3" name="Subtitle 2">
            <a:extLst>
              <a:ext uri="{FF2B5EF4-FFF2-40B4-BE49-F238E27FC236}">
                <a16:creationId xmlns:a16="http://schemas.microsoft.com/office/drawing/2014/main" id="{7F045652-0937-494A-B971-ED4DED08601B}"/>
              </a:ext>
            </a:extLst>
          </p:cNvPr>
          <p:cNvSpPr>
            <a:spLocks noGrp="1"/>
          </p:cNvSpPr>
          <p:nvPr>
            <p:ph type="subTitle" idx="1"/>
          </p:nvPr>
        </p:nvSpPr>
        <p:spPr>
          <a:xfrm>
            <a:off x="6615264" y="3134632"/>
            <a:ext cx="4922389" cy="3652248"/>
          </a:xfrm>
        </p:spPr>
        <p:txBody>
          <a:bodyPr>
            <a:noAutofit/>
          </a:bodyPr>
          <a:lstStyle/>
          <a:p>
            <a:pPr algn="ctr">
              <a:lnSpc>
                <a:spcPct val="90000"/>
              </a:lnSpc>
            </a:pPr>
            <a:r>
              <a:rPr lang="en-GB" sz="2800" u="sng" dirty="0">
                <a:solidFill>
                  <a:schemeClr val="bg2">
                    <a:lumMod val="10000"/>
                  </a:schemeClr>
                </a:solidFill>
              </a:rPr>
              <a:t>Intern</a:t>
            </a:r>
            <a:endParaRPr lang="en-GB" sz="2800" dirty="0">
              <a:solidFill>
                <a:schemeClr val="bg2">
                  <a:lumMod val="10000"/>
                </a:schemeClr>
              </a:solidFill>
            </a:endParaRPr>
          </a:p>
          <a:p>
            <a:pPr algn="ctr">
              <a:lnSpc>
                <a:spcPct val="90000"/>
              </a:lnSpc>
            </a:pPr>
            <a:r>
              <a:rPr lang="el-GR" sz="2800" dirty="0">
                <a:solidFill>
                  <a:schemeClr val="bg2">
                    <a:lumMod val="10000"/>
                  </a:schemeClr>
                </a:solidFill>
              </a:rPr>
              <a:t>Στυλιανός Ηροδότου</a:t>
            </a:r>
          </a:p>
          <a:p>
            <a:pPr algn="ctr">
              <a:lnSpc>
                <a:spcPct val="90000"/>
              </a:lnSpc>
            </a:pPr>
            <a:r>
              <a:rPr lang="el-GR" sz="2800" u="sng" dirty="0">
                <a:solidFill>
                  <a:schemeClr val="bg2">
                    <a:lumMod val="10000"/>
                  </a:schemeClr>
                </a:solidFill>
              </a:rPr>
              <a:t>Εργοδότες </a:t>
            </a:r>
            <a:endParaRPr lang="el-GR" sz="2800" dirty="0">
              <a:solidFill>
                <a:schemeClr val="bg2">
                  <a:lumMod val="10000"/>
                </a:schemeClr>
              </a:solidFill>
            </a:endParaRPr>
          </a:p>
          <a:p>
            <a:pPr algn="ctr">
              <a:lnSpc>
                <a:spcPct val="90000"/>
              </a:lnSpc>
            </a:pPr>
            <a:r>
              <a:rPr lang="el-GR" sz="2800" dirty="0">
                <a:solidFill>
                  <a:schemeClr val="bg2">
                    <a:lumMod val="10000"/>
                  </a:schemeClr>
                </a:solidFill>
              </a:rPr>
              <a:t>Δρ. Γεώργιος Πάλλης και </a:t>
            </a:r>
            <a:br>
              <a:rPr lang="el-GR" sz="2800" dirty="0">
                <a:solidFill>
                  <a:schemeClr val="bg2">
                    <a:lumMod val="10000"/>
                  </a:schemeClr>
                </a:solidFill>
              </a:rPr>
            </a:br>
            <a:r>
              <a:rPr lang="el-GR" sz="2800" dirty="0">
                <a:solidFill>
                  <a:schemeClr val="bg2">
                    <a:lumMod val="10000"/>
                  </a:schemeClr>
                </a:solidFill>
              </a:rPr>
              <a:t>Δρ. Μάριος </a:t>
            </a:r>
            <a:r>
              <a:rPr lang="el-GR" sz="2800" dirty="0" err="1">
                <a:solidFill>
                  <a:schemeClr val="bg2">
                    <a:lumMod val="10000"/>
                  </a:schemeClr>
                </a:solidFill>
              </a:rPr>
              <a:t>Δικαιάκος</a:t>
            </a:r>
            <a:r>
              <a:rPr lang="el-GR" sz="2800" dirty="0">
                <a:solidFill>
                  <a:schemeClr val="bg2">
                    <a:lumMod val="10000"/>
                  </a:schemeClr>
                </a:solidFill>
              </a:rPr>
              <a:t> </a:t>
            </a:r>
          </a:p>
          <a:p>
            <a:pPr algn="ctr">
              <a:lnSpc>
                <a:spcPct val="90000"/>
              </a:lnSpc>
            </a:pPr>
            <a:r>
              <a:rPr lang="en-GB" sz="2800" u="sng" dirty="0">
                <a:solidFill>
                  <a:schemeClr val="bg2">
                    <a:lumMod val="10000"/>
                  </a:schemeClr>
                </a:solidFill>
              </a:rPr>
              <a:t>Internship Supervisor’s</a:t>
            </a:r>
            <a:endParaRPr lang="en-GB" sz="2800" dirty="0">
              <a:solidFill>
                <a:schemeClr val="bg2">
                  <a:lumMod val="10000"/>
                </a:schemeClr>
              </a:solidFill>
            </a:endParaRPr>
          </a:p>
          <a:p>
            <a:pPr algn="ctr">
              <a:lnSpc>
                <a:spcPct val="90000"/>
              </a:lnSpc>
            </a:pPr>
            <a:r>
              <a:rPr lang="el-GR" sz="2800" dirty="0">
                <a:solidFill>
                  <a:schemeClr val="bg2">
                    <a:lumMod val="10000"/>
                  </a:schemeClr>
                </a:solidFill>
              </a:rPr>
              <a:t>Δημοσθένης Στεφανίδης</a:t>
            </a:r>
          </a:p>
          <a:p>
            <a:pPr algn="ctr">
              <a:lnSpc>
                <a:spcPct val="90000"/>
              </a:lnSpc>
            </a:pPr>
            <a:endParaRPr lang="LID4096" sz="2800" dirty="0">
              <a:solidFill>
                <a:schemeClr val="bg2">
                  <a:lumMod val="10000"/>
                </a:schemeClr>
              </a:solidFill>
            </a:endParaRPr>
          </a:p>
        </p:txBody>
      </p:sp>
      <p:sp>
        <p:nvSpPr>
          <p:cNvPr id="10" name="Rounded Rectangle 6">
            <a:extLst>
              <a:ext uri="{FF2B5EF4-FFF2-40B4-BE49-F238E27FC236}">
                <a16:creationId xmlns:a16="http://schemas.microsoft.com/office/drawing/2014/main" id="{F4D49B6E-C72D-43B9-B516-B9A24594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347" y="648931"/>
            <a:ext cx="542198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81FC4E5-7C8E-4EB8-BD7A-5A5B0D4429E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75205" y="1079955"/>
            <a:ext cx="4780270" cy="2054677"/>
          </a:xfrm>
          <a:prstGeom prst="rect">
            <a:avLst/>
          </a:prstGeom>
          <a:noFill/>
        </p:spPr>
      </p:pic>
      <p:pic>
        <p:nvPicPr>
          <p:cNvPr id="5" name="Picture 4">
            <a:extLst>
              <a:ext uri="{FF2B5EF4-FFF2-40B4-BE49-F238E27FC236}">
                <a16:creationId xmlns:a16="http://schemas.microsoft.com/office/drawing/2014/main" id="{C122F8BE-DA30-45D0-81D0-8F537AA1597B}"/>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975205" y="3733953"/>
            <a:ext cx="4780270" cy="1457982"/>
          </a:xfrm>
          <a:prstGeom prst="rect">
            <a:avLst/>
          </a:prstGeom>
          <a:noFill/>
        </p:spPr>
      </p:pic>
    </p:spTree>
    <p:extLst>
      <p:ext uri="{BB962C8B-B14F-4D97-AF65-F5344CB8AC3E}">
        <p14:creationId xmlns:p14="http://schemas.microsoft.com/office/powerpoint/2010/main" val="11700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scikit-learn - Wikipedia">
            <a:extLst>
              <a:ext uri="{FF2B5EF4-FFF2-40B4-BE49-F238E27FC236}">
                <a16:creationId xmlns:a16="http://schemas.microsoft.com/office/drawing/2014/main" id="{09D469BB-9402-4553-AA72-C59C2EA76C3A}"/>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l="4444"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4A8FB0F-48D4-4DAB-A35E-8F827577252D}"/>
              </a:ext>
            </a:extLst>
          </p:cNvPr>
          <p:cNvSpPr>
            <a:spLocks noGrp="1"/>
          </p:cNvSpPr>
          <p:nvPr>
            <p:ph idx="1"/>
          </p:nvPr>
        </p:nvSpPr>
        <p:spPr>
          <a:xfrm>
            <a:off x="1269402" y="625642"/>
            <a:ext cx="10233621" cy="5791199"/>
          </a:xfrm>
        </p:spPr>
        <p:txBody>
          <a:bodyPr anchor="t">
            <a:normAutofit/>
          </a:bodyPr>
          <a:lstStyle/>
          <a:p>
            <a:r>
              <a:rPr lang="el-GR" dirty="0"/>
              <a:t>Έπειτα βρήκα κοντά σε βέλτιστες </a:t>
            </a:r>
            <a:r>
              <a:rPr lang="el-GR" dirty="0" err="1"/>
              <a:t>hyperparameteres</a:t>
            </a:r>
            <a:r>
              <a:rPr lang="el-GR" dirty="0"/>
              <a:t> των πιο κάτω μοντέλων με </a:t>
            </a:r>
            <a:r>
              <a:rPr lang="el-GR" u="sng" dirty="0" err="1">
                <a:hlinkClick r:id="rId3"/>
              </a:rPr>
              <a:t>RandomizedSearchCV</a:t>
            </a:r>
            <a:r>
              <a:rPr lang="el-GR" u="sng" dirty="0"/>
              <a:t> για </a:t>
            </a:r>
            <a:r>
              <a:rPr lang="el-GR" dirty="0"/>
              <a:t>7 μοντέλα </a:t>
            </a:r>
            <a:r>
              <a:rPr lang="en-GB" dirty="0"/>
              <a:t>binary classification</a:t>
            </a:r>
          </a:p>
          <a:p>
            <a:pPr lvl="0"/>
            <a:r>
              <a:rPr lang="en-GB" dirty="0"/>
              <a:t>Stochastic Gradient Descent </a:t>
            </a:r>
          </a:p>
          <a:p>
            <a:pPr lvl="0"/>
            <a:r>
              <a:rPr lang="en-GB" dirty="0"/>
              <a:t>Logistic Regression</a:t>
            </a:r>
          </a:p>
          <a:p>
            <a:pPr lvl="0"/>
            <a:r>
              <a:rPr lang="en-GB" dirty="0"/>
              <a:t>k-Nearest </a:t>
            </a:r>
            <a:r>
              <a:rPr lang="en-GB" dirty="0" err="1"/>
              <a:t>Neighbors</a:t>
            </a:r>
            <a:endParaRPr lang="en-GB" dirty="0"/>
          </a:p>
          <a:p>
            <a:pPr lvl="0"/>
            <a:r>
              <a:rPr lang="en-GB" dirty="0"/>
              <a:t>Decision Trees</a:t>
            </a:r>
          </a:p>
          <a:p>
            <a:pPr lvl="0"/>
            <a:r>
              <a:rPr lang="en-GB" dirty="0"/>
              <a:t>Support Vector Machine</a:t>
            </a:r>
          </a:p>
          <a:p>
            <a:pPr lvl="0"/>
            <a:r>
              <a:rPr lang="en-GB" dirty="0"/>
              <a:t>Naive Bayes</a:t>
            </a:r>
          </a:p>
          <a:p>
            <a:pPr lvl="0"/>
            <a:r>
              <a:rPr lang="en-GB" dirty="0"/>
              <a:t>Random Forest</a:t>
            </a:r>
            <a:endParaRPr lang="el-GR" dirty="0"/>
          </a:p>
          <a:p>
            <a:r>
              <a:rPr lang="el-GR" dirty="0"/>
              <a:t>Στη συνέχεια σύγκρινα τα μοντέλα αυτά με τη χρίση </a:t>
            </a:r>
            <a:r>
              <a:rPr lang="el-GR" u="sng" dirty="0" err="1">
                <a:hlinkClick r:id="rId4"/>
              </a:rPr>
              <a:t>Stratified</a:t>
            </a:r>
            <a:r>
              <a:rPr lang="el-GR" u="sng" dirty="0">
                <a:hlinkClick r:id="rId4"/>
              </a:rPr>
              <a:t> </a:t>
            </a:r>
            <a:r>
              <a:rPr lang="el-GR" u="sng" dirty="0" err="1">
                <a:hlinkClick r:id="rId4"/>
              </a:rPr>
              <a:t>KFold</a:t>
            </a:r>
            <a:r>
              <a:rPr lang="el-GR" dirty="0"/>
              <a:t> </a:t>
            </a:r>
            <a:r>
              <a:rPr lang="el-GR" u="sng" dirty="0" err="1">
                <a:hlinkClick r:id="rId5"/>
              </a:rPr>
              <a:t>cross</a:t>
            </a:r>
            <a:r>
              <a:rPr lang="el-GR" u="sng" dirty="0">
                <a:hlinkClick r:id="rId5"/>
              </a:rPr>
              <a:t> </a:t>
            </a:r>
            <a:r>
              <a:rPr lang="el-GR" u="sng" dirty="0" err="1">
                <a:hlinkClick r:id="rId5"/>
              </a:rPr>
              <a:t>validation</a:t>
            </a:r>
            <a:r>
              <a:rPr lang="el-GR" dirty="0"/>
              <a:t> και επιλέγω το καλύτερο το οποίο ελέγχω στο </a:t>
            </a:r>
            <a:r>
              <a:rPr lang="el-GR" dirty="0" err="1"/>
              <a:t>test</a:t>
            </a:r>
            <a:r>
              <a:rPr lang="el-GR" dirty="0"/>
              <a:t> </a:t>
            </a:r>
            <a:r>
              <a:rPr lang="el-GR" dirty="0" err="1"/>
              <a:t>set</a:t>
            </a:r>
            <a:r>
              <a:rPr lang="el-GR" dirty="0"/>
              <a:t>. </a:t>
            </a:r>
          </a:p>
          <a:p>
            <a:endParaRPr lang="LID4096" dirty="0"/>
          </a:p>
        </p:txBody>
      </p:sp>
    </p:spTree>
    <p:extLst>
      <p:ext uri="{BB962C8B-B14F-4D97-AF65-F5344CB8AC3E}">
        <p14:creationId xmlns:p14="http://schemas.microsoft.com/office/powerpoint/2010/main" val="534526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43288031-A57A-439D-AB04-8C7B33F48BBB}"/>
              </a:ext>
            </a:extLst>
          </p:cNvPr>
          <p:cNvSpPr>
            <a:spLocks noGrp="1"/>
          </p:cNvSpPr>
          <p:nvPr>
            <p:ph type="title"/>
          </p:nvPr>
        </p:nvSpPr>
        <p:spPr>
          <a:xfrm>
            <a:off x="654976" y="8733"/>
            <a:ext cx="7411825" cy="1752599"/>
          </a:xfrm>
        </p:spPr>
        <p:txBody>
          <a:bodyPr>
            <a:normAutofit/>
          </a:bodyPr>
          <a:lstStyle/>
          <a:p>
            <a:pPr algn="l"/>
            <a:r>
              <a:rPr lang="el-GR" sz="5000" u="sng" dirty="0" err="1"/>
              <a:t>Conclusion</a:t>
            </a:r>
            <a:endParaRPr lang="LID4096" sz="5000" dirty="0"/>
          </a:p>
        </p:txBody>
      </p:sp>
      <p:sp>
        <p:nvSpPr>
          <p:cNvPr id="3" name="Content Placeholder 2">
            <a:extLst>
              <a:ext uri="{FF2B5EF4-FFF2-40B4-BE49-F238E27FC236}">
                <a16:creationId xmlns:a16="http://schemas.microsoft.com/office/drawing/2014/main" id="{C0DE65CA-638F-47DF-9CE3-1B3BE6C4ECB0}"/>
              </a:ext>
            </a:extLst>
          </p:cNvPr>
          <p:cNvSpPr>
            <a:spLocks noGrp="1"/>
          </p:cNvSpPr>
          <p:nvPr>
            <p:ph idx="1"/>
          </p:nvPr>
        </p:nvSpPr>
        <p:spPr>
          <a:xfrm>
            <a:off x="356473" y="1743428"/>
            <a:ext cx="7243603" cy="2719193"/>
          </a:xfrm>
        </p:spPr>
        <p:txBody>
          <a:bodyPr anchor="t">
            <a:noAutofit/>
          </a:bodyPr>
          <a:lstStyle/>
          <a:p>
            <a:pPr>
              <a:lnSpc>
                <a:spcPct val="90000"/>
              </a:lnSpc>
            </a:pPr>
            <a:r>
              <a:rPr lang="el-GR" sz="2000" dirty="0"/>
              <a:t>Ακολουθώντας τα πιο πάνω βήματα κατάφερα να δημιουργήσω ένα αλγόριθμο ο οποίος με είσοδο τις  πληροφορίες του δικτύου ενός entrepreneur στο Twitter βρίσκει κατά πόσο θα πάρει χρηματοδότηση ή όχι με </a:t>
            </a:r>
            <a:r>
              <a:rPr lang="el-GR" sz="2000" dirty="0" err="1"/>
              <a:t>classification</a:t>
            </a:r>
            <a:r>
              <a:rPr lang="el-GR" sz="2000" dirty="0"/>
              <a:t> </a:t>
            </a:r>
            <a:r>
              <a:rPr lang="el-GR" sz="2000" dirty="0" err="1"/>
              <a:t>report</a:t>
            </a:r>
            <a:r>
              <a:rPr lang="el-GR" sz="2000" dirty="0"/>
              <a:t> </a:t>
            </a:r>
            <a:r>
              <a:rPr lang="el-GR" sz="2000" dirty="0" err="1"/>
              <a:t>weighted</a:t>
            </a:r>
            <a:r>
              <a:rPr lang="el-GR" sz="2000" dirty="0"/>
              <a:t> </a:t>
            </a:r>
            <a:r>
              <a:rPr lang="el-GR" sz="2000" dirty="0" err="1"/>
              <a:t>average</a:t>
            </a:r>
            <a:r>
              <a:rPr lang="el-GR" sz="2000" dirty="0"/>
              <a:t> F1 </a:t>
            </a:r>
            <a:r>
              <a:rPr lang="el-GR" sz="2000" dirty="0" err="1"/>
              <a:t>score</a:t>
            </a:r>
            <a:r>
              <a:rPr lang="el-GR" sz="2000" dirty="0"/>
              <a:t> 0.71167</a:t>
            </a:r>
          </a:p>
          <a:p>
            <a:pPr>
              <a:lnSpc>
                <a:spcPct val="90000"/>
              </a:lnSpc>
            </a:pPr>
            <a:endParaRPr lang="en-GB" sz="2000" dirty="0"/>
          </a:p>
          <a:p>
            <a:pPr>
              <a:lnSpc>
                <a:spcPct val="90000"/>
              </a:lnSpc>
            </a:pPr>
            <a:r>
              <a:rPr lang="el-GR" sz="2000" dirty="0"/>
              <a:t>Εν κατακλείδι, δεδομένου ότι το κοινωνικό δίκτυο κάποιου δεν έχει τον καθοριστικό ρόλο κατά πόσο θα πάρει χρηματοδότηση ή όχι αλλά το προϊόν που παράγει,  χαίρομαι που δημιουργήθηκε ένα μοντέλο με ικανοποιητική ακρίβεια αλλά πιστεύω πως εάν υπήρχε περισσότερος χρόνος υπάρχουν πολλά που θα μπορούσαν να βελτιωθούν για να αυξήσουν περεταίρω το F1-score  του αλγορίθμου. </a:t>
            </a:r>
          </a:p>
          <a:p>
            <a:pPr>
              <a:lnSpc>
                <a:spcPct val="90000"/>
              </a:lnSpc>
            </a:pPr>
            <a:endParaRPr lang="LID4096" sz="2000" dirty="0"/>
          </a:p>
        </p:txBody>
      </p:sp>
    </p:spTree>
    <p:extLst>
      <p:ext uri="{BB962C8B-B14F-4D97-AF65-F5344CB8AC3E}">
        <p14:creationId xmlns:p14="http://schemas.microsoft.com/office/powerpoint/2010/main" val="3923615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4CC7EE91-3229-4CC0-ABC5-829BF63D5208}"/>
              </a:ext>
            </a:extLst>
          </p:cNvPr>
          <p:cNvSpPr>
            <a:spLocks noGrp="1"/>
          </p:cNvSpPr>
          <p:nvPr>
            <p:ph type="title"/>
          </p:nvPr>
        </p:nvSpPr>
        <p:spPr>
          <a:xfrm>
            <a:off x="650877" y="8733"/>
            <a:ext cx="7411825" cy="1752599"/>
          </a:xfrm>
        </p:spPr>
        <p:txBody>
          <a:bodyPr>
            <a:normAutofit/>
          </a:bodyPr>
          <a:lstStyle/>
          <a:p>
            <a:pPr algn="l"/>
            <a:r>
              <a:rPr lang="el-GR" sz="5000" u="sng" dirty="0" err="1"/>
              <a:t>Future</a:t>
            </a:r>
            <a:r>
              <a:rPr lang="el-GR" sz="5000" u="sng" dirty="0"/>
              <a:t> </a:t>
            </a:r>
            <a:r>
              <a:rPr lang="el-GR" sz="5000" u="sng" dirty="0" err="1"/>
              <a:t>Work</a:t>
            </a:r>
            <a:br>
              <a:rPr lang="el-GR" dirty="0"/>
            </a:br>
            <a:endParaRPr lang="LID4096" dirty="0"/>
          </a:p>
        </p:txBody>
      </p:sp>
      <p:sp>
        <p:nvSpPr>
          <p:cNvPr id="3" name="Content Placeholder 2">
            <a:extLst>
              <a:ext uri="{FF2B5EF4-FFF2-40B4-BE49-F238E27FC236}">
                <a16:creationId xmlns:a16="http://schemas.microsoft.com/office/drawing/2014/main" id="{82756792-4637-44B1-BE5A-E4414C147F2D}"/>
              </a:ext>
            </a:extLst>
          </p:cNvPr>
          <p:cNvSpPr>
            <a:spLocks noGrp="1"/>
          </p:cNvSpPr>
          <p:nvPr>
            <p:ph idx="1"/>
          </p:nvPr>
        </p:nvSpPr>
        <p:spPr>
          <a:xfrm>
            <a:off x="427196" y="1745551"/>
            <a:ext cx="7243603" cy="2719193"/>
          </a:xfrm>
        </p:spPr>
        <p:txBody>
          <a:bodyPr anchor="t">
            <a:noAutofit/>
          </a:bodyPr>
          <a:lstStyle/>
          <a:p>
            <a:pPr>
              <a:lnSpc>
                <a:spcPct val="90000"/>
              </a:lnSpc>
            </a:pPr>
            <a:r>
              <a:rPr lang="el-GR" sz="1700" dirty="0"/>
              <a:t>Το πιο προφανές είναι η ποσότητα δεδομένων. Το τελικό μου δείγμα ήταν εξαιρετικά μικρό λόγο του λίγου χρόνου που είχα και αφού η μέθοδοι είναι ήδη έτοιμες και το Twitter δεν έχει κάποιο όριο στο πόσα δεδομένα μπορούμε να συλλέξουμε in the </a:t>
            </a:r>
            <a:r>
              <a:rPr lang="el-GR" sz="1700" dirty="0" err="1"/>
              <a:t>long</a:t>
            </a:r>
            <a:r>
              <a:rPr lang="el-GR" sz="1700" dirty="0"/>
              <a:t> </a:t>
            </a:r>
            <a:r>
              <a:rPr lang="el-GR" sz="1700" dirty="0" err="1"/>
              <a:t>run</a:t>
            </a:r>
            <a:r>
              <a:rPr lang="el-GR" sz="1700" dirty="0"/>
              <a:t>, θα ήταν το πρώτο που θα έκανα. </a:t>
            </a:r>
          </a:p>
          <a:p>
            <a:pPr>
              <a:lnSpc>
                <a:spcPct val="90000"/>
              </a:lnSpc>
            </a:pPr>
            <a:r>
              <a:rPr lang="el-GR" sz="1700" dirty="0"/>
              <a:t>Επίσης θα ήθελα να επεκτείνω τα δεδομένα μου.</a:t>
            </a:r>
            <a:br>
              <a:rPr lang="en-GB" sz="1700" dirty="0"/>
            </a:br>
            <a:r>
              <a:rPr lang="el-GR" sz="1700" dirty="0"/>
              <a:t>Θα ήθελα να συμπεριλάβω την επεξεργασία φωτογραφιών κάτι που είναι εξαιρετικά σημαντικό στα μέσα κοινωνικής δικτυώσεις. Είναι γνωστό ότι συμπεριφορές όπως το χαμόγελο αυξάνουν τις πιθανότητες να γίνει κάποιος αρεστός, και κατά συνέπεια δίνουμε περισσότερες ευκαιρίες σε άτομα μου μας είναι αρεστά. Με το πιο πάνω συλλογισμό δεν μπορώ παρά να αναρωτηθώ με ποιο τρόπο θα επηρέαζέ τις πιθανότητές κάποιου να πάρει χρηματοδότηση. Υπάρχει έτοιμο </a:t>
            </a:r>
            <a:r>
              <a:rPr lang="el-GR" sz="1700" dirty="0" err="1"/>
              <a:t>pipeline</a:t>
            </a:r>
            <a:r>
              <a:rPr lang="el-GR" sz="1700" dirty="0"/>
              <a:t> που βρίσκει πόσο άτομα είναι σε μια φωτογραφία, αναγνωρίζει ποιοι είναι μα βάση ποια άτομα είναι στη βάση δεδομένων και αναγνωρίζει το συναίσθημα τους. Επίσης βρήκα αλγόριθμους που ανιχνεύουν </a:t>
            </a:r>
            <a:r>
              <a:rPr lang="el-GR" sz="1700" dirty="0" err="1"/>
              <a:t>filters</a:t>
            </a:r>
            <a:r>
              <a:rPr lang="el-GR" sz="1700" dirty="0"/>
              <a:t> και τροποποίηση εικόνας (</a:t>
            </a:r>
            <a:r>
              <a:rPr lang="el-GR" sz="1700" dirty="0" err="1"/>
              <a:t>photoshop</a:t>
            </a:r>
            <a:r>
              <a:rPr lang="el-GR" sz="1700" dirty="0"/>
              <a:t>) που επίσης θα μπορούσε να είναι ένα μετρικό.</a:t>
            </a:r>
          </a:p>
          <a:p>
            <a:pPr>
              <a:lnSpc>
                <a:spcPct val="90000"/>
              </a:lnSpc>
            </a:pPr>
            <a:endParaRPr lang="LID4096" sz="1700" dirty="0"/>
          </a:p>
        </p:txBody>
      </p:sp>
    </p:spTree>
    <p:extLst>
      <p:ext uri="{BB962C8B-B14F-4D97-AF65-F5344CB8AC3E}">
        <p14:creationId xmlns:p14="http://schemas.microsoft.com/office/powerpoint/2010/main" val="268920874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2"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5"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1">
            <a:extLst>
              <a:ext uri="{FF2B5EF4-FFF2-40B4-BE49-F238E27FC236}">
                <a16:creationId xmlns:a16="http://schemas.microsoft.com/office/drawing/2014/main" id="{D19BBD8B-B19C-4EB4-9777-82DE88245F6A}"/>
              </a:ext>
            </a:extLst>
          </p:cNvPr>
          <p:cNvSpPr>
            <a:spLocks noGrp="1"/>
          </p:cNvSpPr>
          <p:nvPr>
            <p:ph type="title"/>
          </p:nvPr>
        </p:nvSpPr>
        <p:spPr>
          <a:xfrm>
            <a:off x="650877" y="15276"/>
            <a:ext cx="7411825" cy="1752599"/>
          </a:xfrm>
        </p:spPr>
        <p:txBody>
          <a:bodyPr>
            <a:normAutofit/>
          </a:bodyPr>
          <a:lstStyle/>
          <a:p>
            <a:pPr algn="l"/>
            <a:r>
              <a:rPr lang="el-GR" sz="5000" u="sng" dirty="0" err="1"/>
              <a:t>Future</a:t>
            </a:r>
            <a:r>
              <a:rPr lang="el-GR" sz="5000" u="sng" dirty="0"/>
              <a:t> </a:t>
            </a:r>
            <a:r>
              <a:rPr lang="el-GR" sz="5000" u="sng" dirty="0" err="1"/>
              <a:t>Work</a:t>
            </a:r>
            <a:br>
              <a:rPr lang="el-GR" dirty="0"/>
            </a:br>
            <a:endParaRPr lang="LID4096" dirty="0"/>
          </a:p>
        </p:txBody>
      </p:sp>
      <p:sp>
        <p:nvSpPr>
          <p:cNvPr id="3" name="Content Placeholder 2">
            <a:extLst>
              <a:ext uri="{FF2B5EF4-FFF2-40B4-BE49-F238E27FC236}">
                <a16:creationId xmlns:a16="http://schemas.microsoft.com/office/drawing/2014/main" id="{C93C90E0-53B2-45AB-A1A8-941B6A041CFE}"/>
              </a:ext>
            </a:extLst>
          </p:cNvPr>
          <p:cNvSpPr>
            <a:spLocks noGrp="1"/>
          </p:cNvSpPr>
          <p:nvPr>
            <p:ph idx="1"/>
          </p:nvPr>
        </p:nvSpPr>
        <p:spPr>
          <a:xfrm>
            <a:off x="451882" y="1772638"/>
            <a:ext cx="7243603" cy="2719193"/>
          </a:xfrm>
        </p:spPr>
        <p:txBody>
          <a:bodyPr anchor="t">
            <a:noAutofit/>
          </a:bodyPr>
          <a:lstStyle/>
          <a:p>
            <a:pPr lvl="0">
              <a:lnSpc>
                <a:spcPct val="90000"/>
              </a:lnSpc>
            </a:pPr>
            <a:r>
              <a:rPr lang="el-GR" sz="2000" dirty="0"/>
              <a:t>Ένα βήμα περεταίρω θα μπορούσα να επεξεργαστώ Βίντεο και </a:t>
            </a:r>
            <a:r>
              <a:rPr lang="el-GR" sz="2000" dirty="0" err="1"/>
              <a:t>live</a:t>
            </a:r>
            <a:r>
              <a:rPr lang="el-GR" sz="2000" dirty="0"/>
              <a:t> </a:t>
            </a:r>
            <a:r>
              <a:rPr lang="el-GR" sz="2000" dirty="0" err="1"/>
              <a:t>streaming</a:t>
            </a:r>
            <a:r>
              <a:rPr lang="el-GR" sz="2000" dirty="0"/>
              <a:t> </a:t>
            </a:r>
            <a:r>
              <a:rPr lang="el-GR" sz="2000" dirty="0" err="1"/>
              <a:t>videos</a:t>
            </a:r>
            <a:r>
              <a:rPr lang="el-GR" sz="2000" dirty="0"/>
              <a:t>. </a:t>
            </a:r>
          </a:p>
          <a:p>
            <a:pPr lvl="0">
              <a:lnSpc>
                <a:spcPct val="90000"/>
              </a:lnSpc>
            </a:pPr>
            <a:r>
              <a:rPr lang="el-GR" sz="2000" dirty="0"/>
              <a:t>Θα μπορούσα να συμπεριλάβω διάφορα δεδομένα που διάλεξα να μην συμπεριλάβω λόγο έλλειψης χρόνου. Συγκεκριμένα θα μπορούσα να χρησιμοποιήσω διαφορά δεδομένα  για να βρω περίπου τη θέση κάποιου χρήστη για να μετρήσω το εύρος του δικτιού, δηλαδή ένα κάποιος χρήστης έχει φίλους μόνο στην χώρα/ πόλη του, δηλαδή το δίκτυο του είναι τοπικό,  ή εάν έχει φίλους σε πολλές χώρες </a:t>
            </a:r>
          </a:p>
          <a:p>
            <a:pPr>
              <a:lnSpc>
                <a:spcPct val="90000"/>
              </a:lnSpc>
            </a:pPr>
            <a:r>
              <a:rPr lang="el-GR" sz="2000" dirty="0"/>
              <a:t>Τέλος, θα μπορούσα να χρησιμοποιήσω περισσότερα Μοντέλα και αντί για </a:t>
            </a:r>
            <a:r>
              <a:rPr lang="el-GR" sz="2000" u="sng" dirty="0" err="1">
                <a:hlinkClick r:id="rId2"/>
              </a:rPr>
              <a:t>RandomizedSearchCV</a:t>
            </a:r>
            <a:r>
              <a:rPr lang="el-GR" sz="2000" dirty="0"/>
              <a:t> να χρησιμοποιούσα </a:t>
            </a:r>
            <a:r>
              <a:rPr lang="el-GR" sz="2000" u="sng" dirty="0" err="1">
                <a:hlinkClick r:id="rId3"/>
              </a:rPr>
              <a:t>Grid</a:t>
            </a:r>
            <a:r>
              <a:rPr lang="el-GR" sz="2000" u="sng" dirty="0">
                <a:hlinkClick r:id="rId3"/>
              </a:rPr>
              <a:t> </a:t>
            </a:r>
            <a:r>
              <a:rPr lang="el-GR" sz="2000" u="sng" dirty="0" err="1">
                <a:hlinkClick r:id="rId3"/>
              </a:rPr>
              <a:t>Search</a:t>
            </a:r>
            <a:r>
              <a:rPr lang="el-GR" sz="2000" u="sng" dirty="0">
                <a:hlinkClick r:id="rId3"/>
              </a:rPr>
              <a:t> CV</a:t>
            </a:r>
            <a:r>
              <a:rPr lang="el-GR" sz="2000" dirty="0"/>
              <a:t> για τις βέλτιστες </a:t>
            </a:r>
            <a:r>
              <a:rPr lang="el-GR" sz="2000" dirty="0" err="1"/>
              <a:t>hyperparameters</a:t>
            </a:r>
            <a:r>
              <a:rPr lang="el-GR" sz="2000" dirty="0"/>
              <a:t>.</a:t>
            </a:r>
          </a:p>
          <a:p>
            <a:pPr>
              <a:lnSpc>
                <a:spcPct val="90000"/>
              </a:lnSpc>
            </a:pPr>
            <a:endParaRPr lang="LID4096" sz="2000" dirty="0"/>
          </a:p>
        </p:txBody>
      </p:sp>
    </p:spTree>
    <p:extLst>
      <p:ext uri="{BB962C8B-B14F-4D97-AF65-F5344CB8AC3E}">
        <p14:creationId xmlns:p14="http://schemas.microsoft.com/office/powerpoint/2010/main" val="27610364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Content Placeholder 2">
            <a:extLst>
              <a:ext uri="{FF2B5EF4-FFF2-40B4-BE49-F238E27FC236}">
                <a16:creationId xmlns:a16="http://schemas.microsoft.com/office/drawing/2014/main" id="{1ED2D9DB-EB88-4679-8A5A-93B8844BE1A0}"/>
              </a:ext>
            </a:extLst>
          </p:cNvPr>
          <p:cNvSpPr>
            <a:spLocks noGrp="1"/>
          </p:cNvSpPr>
          <p:nvPr>
            <p:ph idx="1"/>
          </p:nvPr>
        </p:nvSpPr>
        <p:spPr>
          <a:xfrm>
            <a:off x="3342064" y="1391444"/>
            <a:ext cx="7200236" cy="4878679"/>
          </a:xfrm>
        </p:spPr>
        <p:txBody>
          <a:bodyPr anchor="t">
            <a:normAutofit/>
          </a:bodyPr>
          <a:lstStyle/>
          <a:p>
            <a:r>
              <a:rPr lang="el-GR" sz="3000" dirty="0"/>
              <a:t>Κλείνοντας, θα ήθελα να ευχαριστήσω ξανά τον Κύριο Πάλλη για την ευκαιρία να δουλέψω σε ένα τόσο ενδιαφέρον </a:t>
            </a:r>
            <a:r>
              <a:rPr lang="en-GB" sz="3000" dirty="0"/>
              <a:t>Project</a:t>
            </a:r>
            <a:r>
              <a:rPr lang="el-GR" sz="3000" dirty="0"/>
              <a:t> και τον Δημοσθένη Στεφανίδη για την εξαιρετική καθοδήγηση του καθ’ όλη τη διάρκεια του </a:t>
            </a:r>
            <a:r>
              <a:rPr lang="en-GB" sz="3000" dirty="0"/>
              <a:t>Project</a:t>
            </a:r>
            <a:r>
              <a:rPr lang="el-GR" sz="3000" dirty="0"/>
              <a:t>. </a:t>
            </a:r>
          </a:p>
          <a:p>
            <a:endParaRPr lang="el-GR" sz="3000" dirty="0"/>
          </a:p>
          <a:p>
            <a:endParaRPr lang="el-GR" sz="3000" dirty="0"/>
          </a:p>
          <a:p>
            <a:endParaRPr lang="el-GR" sz="3000" dirty="0"/>
          </a:p>
        </p:txBody>
      </p:sp>
    </p:spTree>
    <p:extLst>
      <p:ext uri="{BB962C8B-B14F-4D97-AF65-F5344CB8AC3E}">
        <p14:creationId xmlns:p14="http://schemas.microsoft.com/office/powerpoint/2010/main" val="344883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16436CCF-414E-42D5-80A9-399C26BF8F12}"/>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l-GR" sz="7200" dirty="0"/>
              <a:t>Ερωτήσεις</a:t>
            </a:r>
            <a:endParaRPr lang="en-US" sz="7200" dirty="0"/>
          </a:p>
        </p:txBody>
      </p:sp>
      <p:sp>
        <p:nvSpPr>
          <p:cNvPr id="3" name="Content Placeholder 2">
            <a:extLst>
              <a:ext uri="{FF2B5EF4-FFF2-40B4-BE49-F238E27FC236}">
                <a16:creationId xmlns:a16="http://schemas.microsoft.com/office/drawing/2014/main" id="{503580E4-B837-47CA-93E4-B6DDC12ABDBC}"/>
              </a:ext>
            </a:extLst>
          </p:cNvPr>
          <p:cNvSpPr>
            <a:spLocks noGrp="1"/>
          </p:cNvSpPr>
          <p:nvPr>
            <p:ph idx="1"/>
          </p:nvPr>
        </p:nvSpPr>
        <p:spPr>
          <a:xfrm>
            <a:off x="2719546" y="4552335"/>
            <a:ext cx="6752908" cy="1091381"/>
          </a:xfrm>
        </p:spPr>
        <p:txBody>
          <a:bodyPr vert="horz" lIns="91440" tIns="45720" rIns="91440" bIns="45720" rtlCol="0" anchor="t">
            <a:normAutofit/>
          </a:bodyPr>
          <a:lstStyle/>
          <a:p>
            <a:pPr marL="0" indent="0" algn="ctr">
              <a:buNone/>
            </a:pPr>
            <a:r>
              <a:rPr lang="en-US" dirty="0" err="1"/>
              <a:t>Ευχ</a:t>
            </a:r>
            <a:r>
              <a:rPr lang="en-US" dirty="0"/>
              <a:t>αριστώ για την προσοχή σας</a:t>
            </a:r>
            <a:r>
              <a:rPr lang="el-GR" dirty="0"/>
              <a:t>.</a:t>
            </a:r>
            <a:endParaRPr lang="en-US" dirty="0"/>
          </a:p>
        </p:txBody>
      </p:sp>
    </p:spTree>
    <p:extLst>
      <p:ext uri="{BB962C8B-B14F-4D97-AF65-F5344CB8AC3E}">
        <p14:creationId xmlns:p14="http://schemas.microsoft.com/office/powerpoint/2010/main" val="427377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DB589-A010-4968-B0AC-903F8BF2DDEB}"/>
              </a:ext>
            </a:extLst>
          </p:cNvPr>
          <p:cNvSpPr>
            <a:spLocks noGrp="1"/>
          </p:cNvSpPr>
          <p:nvPr>
            <p:ph type="title"/>
          </p:nvPr>
        </p:nvSpPr>
        <p:spPr>
          <a:xfrm>
            <a:off x="3854451" y="685800"/>
            <a:ext cx="7648573" cy="1752599"/>
          </a:xfrm>
        </p:spPr>
        <p:txBody>
          <a:bodyPr>
            <a:normAutofit/>
          </a:bodyPr>
          <a:lstStyle/>
          <a:p>
            <a:r>
              <a:rPr lang="el-GR"/>
              <a:t>Ο σκοπός του </a:t>
            </a:r>
            <a:r>
              <a:rPr lang="en-GB"/>
              <a:t>Internship</a:t>
            </a:r>
            <a:endParaRPr lang="LID4096" dirty="0"/>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Content Placeholder 2">
            <a:extLst>
              <a:ext uri="{FF2B5EF4-FFF2-40B4-BE49-F238E27FC236}">
                <a16:creationId xmlns:a16="http://schemas.microsoft.com/office/drawing/2014/main" id="{E2FB7847-87EF-494B-B020-F0DB9DEC5264}"/>
              </a:ext>
            </a:extLst>
          </p:cNvPr>
          <p:cNvSpPr>
            <a:spLocks noGrp="1"/>
          </p:cNvSpPr>
          <p:nvPr>
            <p:ph idx="1"/>
          </p:nvPr>
        </p:nvSpPr>
        <p:spPr>
          <a:xfrm>
            <a:off x="3854451" y="2666999"/>
            <a:ext cx="7648572" cy="3124201"/>
          </a:xfrm>
        </p:spPr>
        <p:txBody>
          <a:bodyPr anchor="t">
            <a:normAutofit/>
          </a:bodyPr>
          <a:lstStyle/>
          <a:p>
            <a:pPr marL="0" indent="0">
              <a:buNone/>
            </a:pPr>
            <a:r>
              <a:rPr lang="el-GR" sz="2000"/>
              <a:t>Ο σκοπός του </a:t>
            </a:r>
            <a:r>
              <a:rPr lang="en-GB" sz="2000"/>
              <a:t>Project</a:t>
            </a:r>
            <a:r>
              <a:rPr lang="el-GR" sz="2000"/>
              <a:t> του </a:t>
            </a:r>
            <a:r>
              <a:rPr lang="en-GB" sz="2000"/>
              <a:t>Internship</a:t>
            </a:r>
            <a:r>
              <a:rPr lang="el-GR" sz="2000"/>
              <a:t> ήταν η περαιτέρω κατανόηση του πώς το κοινωνικό μας δίκτυο επηρεάζει την επαγγελματική μας κατάρτιση. Συγκεκριμένα στο </a:t>
            </a:r>
            <a:r>
              <a:rPr lang="en-GB" sz="2000"/>
              <a:t>project</a:t>
            </a:r>
            <a:r>
              <a:rPr lang="el-GR" sz="2000"/>
              <a:t> «</a:t>
            </a:r>
            <a:r>
              <a:rPr lang="en-GB" sz="2000"/>
              <a:t>How different is your Twitter network from you?</a:t>
            </a:r>
            <a:r>
              <a:rPr lang="el-GR" sz="2000"/>
              <a:t>»  εξέτασα πώς διάφορα χαρακτηριστικά του Δικτύου κάποιου </a:t>
            </a:r>
            <a:r>
              <a:rPr lang="en-GB" sz="2000"/>
              <a:t>entrepreneur </a:t>
            </a:r>
            <a:r>
              <a:rPr lang="el-GR" sz="2000"/>
              <a:t>στο </a:t>
            </a:r>
            <a:r>
              <a:rPr lang="en-GB" sz="2000"/>
              <a:t>Twitter</a:t>
            </a:r>
            <a:r>
              <a:rPr lang="el-GR" sz="2000"/>
              <a:t> μπορεί να επηρεάσουν κατά πόσο θα πάρει χρηματοδότηση ή όχι. </a:t>
            </a:r>
            <a:endParaRPr lang="LID4096" sz="2000"/>
          </a:p>
        </p:txBody>
      </p:sp>
    </p:spTree>
    <p:extLst>
      <p:ext uri="{BB962C8B-B14F-4D97-AF65-F5344CB8AC3E}">
        <p14:creationId xmlns:p14="http://schemas.microsoft.com/office/powerpoint/2010/main" val="125419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5" name="Freeform: Shape 24">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28"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0CB2042C-80C7-43F0-AA31-88B512C07D84}"/>
              </a:ext>
            </a:extLst>
          </p:cNvPr>
          <p:cNvSpPr>
            <a:spLocks noGrp="1"/>
          </p:cNvSpPr>
          <p:nvPr>
            <p:ph idx="1"/>
          </p:nvPr>
        </p:nvSpPr>
        <p:spPr>
          <a:xfrm>
            <a:off x="2825888" y="266019"/>
            <a:ext cx="8706351" cy="6161675"/>
          </a:xfrm>
        </p:spPr>
        <p:txBody>
          <a:bodyPr anchor="ctr">
            <a:normAutofit/>
          </a:bodyPr>
          <a:lstStyle/>
          <a:p>
            <a:r>
              <a:rPr lang="el-GR" sz="2000" dirty="0"/>
              <a:t>Για να φέρω εις πέρας το πιο πάνω </a:t>
            </a:r>
            <a:r>
              <a:rPr lang="en-GB" sz="2000" dirty="0"/>
              <a:t>Project </a:t>
            </a:r>
            <a:r>
              <a:rPr lang="el-GR" sz="2000" dirty="0"/>
              <a:t>θα χρειαζόμουν:</a:t>
            </a:r>
          </a:p>
          <a:p>
            <a:pPr marL="0" indent="0">
              <a:buNone/>
            </a:pPr>
            <a:endParaRPr lang="el-GR" sz="2000" dirty="0"/>
          </a:p>
          <a:p>
            <a:r>
              <a:rPr lang="el-GR" sz="2000" dirty="0"/>
              <a:t>1) Να μάθω να αλληλοεπιδρώ με το </a:t>
            </a:r>
            <a:r>
              <a:rPr lang="en-GB" sz="2000" dirty="0"/>
              <a:t>Twitter API </a:t>
            </a:r>
            <a:r>
              <a:rPr lang="el-GR" sz="2000" dirty="0"/>
              <a:t>ώστε να μπορώ να πιάσω τα δεδομένα.</a:t>
            </a:r>
          </a:p>
          <a:p>
            <a:r>
              <a:rPr lang="el-GR" sz="2000" dirty="0"/>
              <a:t>2) Να μάθω να χρησιμοποιώ βάσης δεδομένων και συγκεκριμένα την </a:t>
            </a:r>
            <a:r>
              <a:rPr lang="en-GB" sz="2000" dirty="0"/>
              <a:t>MongoDB </a:t>
            </a:r>
            <a:endParaRPr lang="el-GR" sz="2000" dirty="0"/>
          </a:p>
          <a:p>
            <a:r>
              <a:rPr lang="el-GR" sz="2000" dirty="0"/>
              <a:t>3) Να μάθω να εξάγω χρήσιμες πληροφορίες από το περιεχόμενο κειμένου. </a:t>
            </a:r>
          </a:p>
          <a:p>
            <a:r>
              <a:rPr lang="el-GR" sz="2000" dirty="0"/>
              <a:t>4) Να μάθω να χρησιμοποιώ μοντέλα </a:t>
            </a:r>
            <a:r>
              <a:rPr lang="en-GB" sz="2000" dirty="0"/>
              <a:t>Machine Learning</a:t>
            </a:r>
            <a:endParaRPr lang="el-GR" sz="2000" dirty="0"/>
          </a:p>
          <a:p>
            <a:endParaRPr lang="el-GR" sz="2000" dirty="0"/>
          </a:p>
        </p:txBody>
      </p:sp>
    </p:spTree>
    <p:extLst>
      <p:ext uri="{BB962C8B-B14F-4D97-AF65-F5344CB8AC3E}">
        <p14:creationId xmlns:p14="http://schemas.microsoft.com/office/powerpoint/2010/main" val="11478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1AC1C-C87F-47FC-AF39-F7E0F14AC275}"/>
              </a:ext>
            </a:extLst>
          </p:cNvPr>
          <p:cNvSpPr>
            <a:spLocks noGrp="1"/>
          </p:cNvSpPr>
          <p:nvPr>
            <p:ph idx="1"/>
          </p:nvPr>
        </p:nvSpPr>
        <p:spPr>
          <a:xfrm>
            <a:off x="2608728" y="107576"/>
            <a:ext cx="8894293" cy="5015753"/>
          </a:xfrm>
        </p:spPr>
        <p:txBody>
          <a:bodyPr>
            <a:normAutofit/>
          </a:bodyPr>
          <a:lstStyle/>
          <a:p>
            <a:pPr>
              <a:lnSpc>
                <a:spcPct val="90000"/>
              </a:lnSpc>
            </a:pPr>
            <a:r>
              <a:rPr lang="el-GR" dirty="0"/>
              <a:t>Έτσι τις πρώτες μέρες αφιέρωσα αρκετό χρόνο να προσαρμοστώ με το </a:t>
            </a:r>
            <a:r>
              <a:rPr lang="en-GB" dirty="0"/>
              <a:t>API </a:t>
            </a:r>
            <a:r>
              <a:rPr lang="el-GR" dirty="0"/>
              <a:t>του </a:t>
            </a:r>
            <a:r>
              <a:rPr lang="en-GB" dirty="0"/>
              <a:t>Twitter</a:t>
            </a:r>
            <a:r>
              <a:rPr lang="el-GR" dirty="0"/>
              <a:t>, καθώς και να μάθω το </a:t>
            </a:r>
            <a:r>
              <a:rPr lang="en-GB" dirty="0"/>
              <a:t>Jupiter Notebooks.</a:t>
            </a:r>
            <a:endParaRPr lang="el-GR" dirty="0"/>
          </a:p>
          <a:p>
            <a:pPr>
              <a:lnSpc>
                <a:spcPct val="90000"/>
              </a:lnSpc>
            </a:pPr>
            <a:r>
              <a:rPr lang="el-GR" dirty="0"/>
              <a:t>Ξεκίνησα με το να μάθω πως μπορώ να τραβήξω δεδομένα, ποιοι είναι οι περιορισμοί και πως μπορώ να αυτοματοποιήσω την διαδικασία. </a:t>
            </a:r>
          </a:p>
          <a:p>
            <a:pPr>
              <a:lnSpc>
                <a:spcPct val="90000"/>
              </a:lnSpc>
            </a:pPr>
            <a:r>
              <a:rPr lang="el-GR" dirty="0"/>
              <a:t>Επίσης δημιούργησα μεθόδους που υπολόγιζαν πόσα δεδομένα μπορούσα να συλλέξω δεδομένου του περιορισμένου χρόνου που είχα για το </a:t>
            </a:r>
            <a:r>
              <a:rPr lang="en-GB" dirty="0"/>
              <a:t>Internship. </a:t>
            </a:r>
          </a:p>
          <a:p>
            <a:pPr>
              <a:lnSpc>
                <a:spcPct val="90000"/>
              </a:lnSpc>
            </a:pPr>
            <a:r>
              <a:rPr lang="el-GR" dirty="0"/>
              <a:t>Μαζί με το Δημοσθένη, αποφασίσαμε πώς λόγο των μικρών χρονικών πλαισίων που είχα για το </a:t>
            </a:r>
            <a:r>
              <a:rPr lang="el-GR" dirty="0" err="1"/>
              <a:t>internship</a:t>
            </a:r>
            <a:r>
              <a:rPr lang="el-GR" dirty="0"/>
              <a:t> το τελικό δείγμα θα είναι μόνο 1000 </a:t>
            </a:r>
            <a:r>
              <a:rPr lang="en-US" dirty="0"/>
              <a:t>entrepreneurs</a:t>
            </a:r>
            <a:r>
              <a:rPr lang="el-GR" dirty="0"/>
              <a:t>. </a:t>
            </a:r>
            <a:endParaRPr lang="en-GB" dirty="0"/>
          </a:p>
          <a:p>
            <a:pPr marL="0" indent="0">
              <a:lnSpc>
                <a:spcPct val="90000"/>
              </a:lnSpc>
              <a:buNone/>
            </a:pPr>
            <a:endParaRPr lang="LID4096" dirty="0"/>
          </a:p>
        </p:txBody>
      </p:sp>
      <p:pic>
        <p:nvPicPr>
          <p:cNvPr id="3076" name="Picture 4" descr="Importing data from Twitter with python and tweepy – Explorando - Un blog  de Daniel Villanueva">
            <a:extLst>
              <a:ext uri="{FF2B5EF4-FFF2-40B4-BE49-F238E27FC236}">
                <a16:creationId xmlns:a16="http://schemas.microsoft.com/office/drawing/2014/main" id="{E7065C28-A882-4FC2-AE57-95432044F6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2504" y="5123329"/>
            <a:ext cx="3329643" cy="135995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3DF4A102-BA66-4931-8D80-E725801716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90256" y="4761912"/>
            <a:ext cx="2031241" cy="1988512"/>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1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332F0-67BE-49A6-A567-994864699538}"/>
              </a:ext>
            </a:extLst>
          </p:cNvPr>
          <p:cNvSpPr>
            <a:spLocks noGrp="1"/>
          </p:cNvSpPr>
          <p:nvPr>
            <p:ph idx="1"/>
          </p:nvPr>
        </p:nvSpPr>
        <p:spPr>
          <a:xfrm>
            <a:off x="1484311" y="981635"/>
            <a:ext cx="5241850" cy="5082989"/>
          </a:xfrm>
        </p:spPr>
        <p:txBody>
          <a:bodyPr>
            <a:normAutofit/>
          </a:bodyPr>
          <a:lstStyle/>
          <a:p>
            <a:pPr>
              <a:lnSpc>
                <a:spcPct val="90000"/>
              </a:lnSpc>
            </a:pPr>
            <a:r>
              <a:rPr lang="el-GR" sz="1700" dirty="0"/>
              <a:t>Στη συνέχεια έπρεπε να μάθω να χρησιμοποιώ τη </a:t>
            </a:r>
            <a:r>
              <a:rPr lang="en-GB" sz="1700" dirty="0"/>
              <a:t>Mongo DB</a:t>
            </a:r>
            <a:r>
              <a:rPr lang="el-GR" sz="1700" dirty="0"/>
              <a:t>.</a:t>
            </a:r>
          </a:p>
          <a:p>
            <a:pPr>
              <a:lnSpc>
                <a:spcPct val="90000"/>
              </a:lnSpc>
            </a:pPr>
            <a:r>
              <a:rPr lang="el-GR" sz="1700" dirty="0"/>
              <a:t>Καθώς δεν είχα κάνει το μάθημα των Βάσεων,  η τριβή μου με τις βάσεις δεδομένων μέχρι εκείνη τη στιγμή ήταν μικρή και η </a:t>
            </a:r>
            <a:r>
              <a:rPr lang="en-GB" sz="1700" dirty="0"/>
              <a:t>Mongo DB </a:t>
            </a:r>
            <a:r>
              <a:rPr lang="el-GR" sz="1700" dirty="0"/>
              <a:t>ήταν άγνωστη σε εμένα αποφάσισα να αφιερώσω λίγο περισσότερο χρόνο ώστε να μάθω καλά την Βάση αυτή.</a:t>
            </a:r>
          </a:p>
          <a:p>
            <a:pPr>
              <a:lnSpc>
                <a:spcPct val="90000"/>
              </a:lnSpc>
            </a:pPr>
            <a:r>
              <a:rPr lang="el-GR" sz="1700" dirty="0"/>
              <a:t>Για αυτό παρακολούθησα 2 </a:t>
            </a:r>
            <a:r>
              <a:rPr lang="en-GB" sz="1700" dirty="0"/>
              <a:t>Courses </a:t>
            </a:r>
            <a:r>
              <a:rPr lang="el-GR" sz="1700" dirty="0"/>
              <a:t>από το</a:t>
            </a:r>
            <a:r>
              <a:rPr lang="en-GB" sz="1700" dirty="0"/>
              <a:t> MongoDB University</a:t>
            </a:r>
            <a:r>
              <a:rPr lang="el-GR" sz="1700" dirty="0"/>
              <a:t>. </a:t>
            </a:r>
          </a:p>
          <a:p>
            <a:pPr>
              <a:lnSpc>
                <a:spcPct val="90000"/>
              </a:lnSpc>
            </a:pPr>
            <a:r>
              <a:rPr lang="el-GR" sz="1700" dirty="0"/>
              <a:t>Τα </a:t>
            </a:r>
            <a:r>
              <a:rPr lang="en-GB" sz="1700" dirty="0"/>
              <a:t>Courses</a:t>
            </a:r>
            <a:r>
              <a:rPr lang="el-GR" sz="1700" dirty="0"/>
              <a:t> αυτά μου έμαθαν τα βασικά των μη σχεσιακών βάσεων και συγκεκριμένα της </a:t>
            </a:r>
            <a:r>
              <a:rPr lang="en-GB" sz="1700" dirty="0"/>
              <a:t>Mongo DB </a:t>
            </a:r>
            <a:r>
              <a:rPr lang="el-GR" sz="1700" dirty="0"/>
              <a:t> καθώς και πώς μπορώ σαν</a:t>
            </a:r>
            <a:r>
              <a:rPr lang="en-GB" sz="1700" dirty="0"/>
              <a:t> Developer </a:t>
            </a:r>
            <a:r>
              <a:rPr lang="el-GR" sz="1700" dirty="0"/>
              <a:t>να την χειριστώ.  </a:t>
            </a:r>
            <a:endParaRPr lang="LID4096" sz="1700" dirty="0"/>
          </a:p>
        </p:txBody>
      </p:sp>
      <p:pic>
        <p:nvPicPr>
          <p:cNvPr id="6" name="Picture 5">
            <a:extLst>
              <a:ext uri="{FF2B5EF4-FFF2-40B4-BE49-F238E27FC236}">
                <a16:creationId xmlns:a16="http://schemas.microsoft.com/office/drawing/2014/main" id="{1DEA3BA7-9970-4667-B82A-CAE6CAA3ADF3}"/>
              </a:ext>
            </a:extLst>
          </p:cNvPr>
          <p:cNvPicPr>
            <a:picLocks noChangeAspect="1"/>
          </p:cNvPicPr>
          <p:nvPr/>
        </p:nvPicPr>
        <p:blipFill rotWithShape="1">
          <a:blip r:embed="rId3"/>
          <a:srcRect l="25919" t="8432" r="42867" b="8039"/>
          <a:stretch/>
        </p:blipFill>
        <p:spPr>
          <a:xfrm>
            <a:off x="6864636" y="1298884"/>
            <a:ext cx="2290527" cy="388129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124" name="Picture 4" descr="MongoDB University | MoocLab - Connecting People to Online Learning">
            <a:extLst>
              <a:ext uri="{FF2B5EF4-FFF2-40B4-BE49-F238E27FC236}">
                <a16:creationId xmlns:a16="http://schemas.microsoft.com/office/drawing/2014/main" id="{9C73DB23-E75F-4DC9-8377-2E63688402F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66218" y="1572808"/>
            <a:ext cx="2642861" cy="152499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5122" name="Picture 2" descr="The most popular database for modern apps | MongoDB">
            <a:extLst>
              <a:ext uri="{FF2B5EF4-FFF2-40B4-BE49-F238E27FC236}">
                <a16:creationId xmlns:a16="http://schemas.microsoft.com/office/drawing/2014/main" id="{10BE8CBE-AF8A-466A-8D59-AB2F2BE5A8B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73600" y="3760194"/>
            <a:ext cx="2828099" cy="986617"/>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1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3"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3A05FF30-DD85-4359-8711-020F7766C65C}"/>
              </a:ext>
            </a:extLst>
          </p:cNvPr>
          <p:cNvSpPr>
            <a:spLocks noGrp="1"/>
          </p:cNvSpPr>
          <p:nvPr>
            <p:ph idx="1"/>
          </p:nvPr>
        </p:nvSpPr>
        <p:spPr>
          <a:xfrm>
            <a:off x="2359164" y="1072609"/>
            <a:ext cx="9173076" cy="4522647"/>
          </a:xfrm>
        </p:spPr>
        <p:txBody>
          <a:bodyPr anchor="ctr">
            <a:normAutofit/>
          </a:bodyPr>
          <a:lstStyle/>
          <a:p>
            <a:pPr marL="0" indent="0">
              <a:buNone/>
            </a:pPr>
            <a:r>
              <a:rPr lang="el-GR" dirty="0"/>
              <a:t>Αφού πλέων ήξερα τα βασικά και γνώριζα ότι λόγο των περιορισμών που θέτει το </a:t>
            </a:r>
            <a:r>
              <a:rPr lang="en-GB" dirty="0"/>
              <a:t>twitter </a:t>
            </a:r>
            <a:r>
              <a:rPr lang="el-GR" dirty="0"/>
              <a:t>η συλλογή δεδομένων θα έπαιρνε πολύ χρόνο προσπάθησα να δημιουργήσω μεθόδους που θα αυτοματοποιούσαν την διαδικασία εξαγωγής των δεδομένων και αποθήκευση τους, σαν </a:t>
            </a:r>
            <a:r>
              <a:rPr lang="en-GB" dirty="0"/>
              <a:t>Raw data </a:t>
            </a:r>
            <a:r>
              <a:rPr lang="el-GR" dirty="0"/>
              <a:t>στη βάση δεδομένων. </a:t>
            </a:r>
          </a:p>
          <a:p>
            <a:pPr marL="0" indent="0">
              <a:buNone/>
            </a:pPr>
            <a:endParaRPr lang="LID4096" dirty="0"/>
          </a:p>
        </p:txBody>
      </p:sp>
    </p:spTree>
    <p:extLst>
      <p:ext uri="{BB962C8B-B14F-4D97-AF65-F5344CB8AC3E}">
        <p14:creationId xmlns:p14="http://schemas.microsoft.com/office/powerpoint/2010/main" val="314602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18D16-3C51-42CF-AC6F-4A33321FD16D}"/>
              </a:ext>
            </a:extLst>
          </p:cNvPr>
          <p:cNvSpPr>
            <a:spLocks noGrp="1"/>
          </p:cNvSpPr>
          <p:nvPr>
            <p:ph idx="1"/>
          </p:nvPr>
        </p:nvSpPr>
        <p:spPr>
          <a:xfrm>
            <a:off x="1484310" y="599215"/>
            <a:ext cx="4948120" cy="4648200"/>
          </a:xfrm>
        </p:spPr>
        <p:txBody>
          <a:bodyPr anchor="t">
            <a:noAutofit/>
          </a:bodyPr>
          <a:lstStyle/>
          <a:p>
            <a:pPr>
              <a:lnSpc>
                <a:spcPct val="90000"/>
              </a:lnSpc>
            </a:pPr>
            <a:r>
              <a:rPr lang="el-GR" sz="2000" dirty="0"/>
              <a:t>Έπειτα αφιέρωσα αρκετό χρόνο στο να μάθω πως μπορώ να εξάγω χρήσιμες πληροφορίες από το κείμενο όπως </a:t>
            </a:r>
            <a:r>
              <a:rPr lang="en-GB" sz="2000" dirty="0"/>
              <a:t>sentiment</a:t>
            </a:r>
            <a:r>
              <a:rPr lang="el-GR" sz="2000" dirty="0"/>
              <a:t>, </a:t>
            </a:r>
            <a:r>
              <a:rPr lang="en-GB" sz="2000" dirty="0"/>
              <a:t>polarity</a:t>
            </a:r>
            <a:r>
              <a:rPr lang="el-GR" sz="2000" dirty="0"/>
              <a:t>, </a:t>
            </a:r>
            <a:r>
              <a:rPr lang="en-GB" sz="2000" dirty="0"/>
              <a:t>subjectivity </a:t>
            </a:r>
            <a:r>
              <a:rPr lang="el-GR" sz="2000" dirty="0"/>
              <a:t>μεταξύ άλλων με τη χρήση του </a:t>
            </a:r>
            <a:r>
              <a:rPr lang="el-GR" sz="2000" dirty="0" err="1">
                <a:hlinkClick r:id="rId3"/>
              </a:rPr>
              <a:t>natural</a:t>
            </a:r>
            <a:r>
              <a:rPr lang="el-GR" sz="2000" dirty="0">
                <a:hlinkClick r:id="rId3"/>
              </a:rPr>
              <a:t> </a:t>
            </a:r>
            <a:r>
              <a:rPr lang="el-GR" sz="2000" dirty="0" err="1">
                <a:hlinkClick r:id="rId3"/>
              </a:rPr>
              <a:t>language</a:t>
            </a:r>
            <a:r>
              <a:rPr lang="el-GR" sz="2000" dirty="0">
                <a:hlinkClick r:id="rId3"/>
              </a:rPr>
              <a:t> </a:t>
            </a:r>
            <a:r>
              <a:rPr lang="el-GR" sz="2000" dirty="0" err="1">
                <a:hlinkClick r:id="rId3"/>
              </a:rPr>
              <a:t>toolkit</a:t>
            </a:r>
            <a:r>
              <a:rPr lang="el-GR" sz="2000" dirty="0">
                <a:hlinkClick r:id="rId3"/>
              </a:rPr>
              <a:t> (</a:t>
            </a:r>
            <a:r>
              <a:rPr lang="el-GR" sz="2000" dirty="0" err="1">
                <a:hlinkClick r:id="rId3"/>
              </a:rPr>
              <a:t>nltk</a:t>
            </a:r>
            <a:r>
              <a:rPr lang="el-GR" sz="2000" dirty="0">
                <a:hlinkClick r:id="rId3"/>
              </a:rPr>
              <a:t>)</a:t>
            </a:r>
            <a:r>
              <a:rPr lang="el-GR" sz="2000" dirty="0"/>
              <a:t>.</a:t>
            </a:r>
          </a:p>
          <a:p>
            <a:pPr>
              <a:lnSpc>
                <a:spcPct val="90000"/>
              </a:lnSpc>
            </a:pPr>
            <a:r>
              <a:rPr lang="el-GR" sz="2000" dirty="0"/>
              <a:t>Στη συνέχεια υλοποίησα μεθόδους που επεξεργάζονταν τα δεδομένα που έπαιρνα από το διαδίκτυο και τροποποίησα της μεθόδους που έπαιρναν τα δεδομένα και τα επεξεργάζονταν μόλις τα έπαιρνα.</a:t>
            </a:r>
          </a:p>
          <a:p>
            <a:pPr>
              <a:lnSpc>
                <a:spcPct val="90000"/>
              </a:lnSpc>
            </a:pPr>
            <a:r>
              <a:rPr lang="el-GR" sz="2000" dirty="0"/>
              <a:t>Είχα όμως 2 βάσεις, μια με όλα τα </a:t>
            </a:r>
            <a:r>
              <a:rPr lang="en-GB" sz="2000" dirty="0"/>
              <a:t>Raw data</a:t>
            </a:r>
            <a:r>
              <a:rPr lang="el-GR" sz="2000" dirty="0"/>
              <a:t> από το </a:t>
            </a:r>
            <a:r>
              <a:rPr lang="en-GB" sz="2000" dirty="0"/>
              <a:t>Twitter </a:t>
            </a:r>
            <a:r>
              <a:rPr lang="el-GR" sz="2000" dirty="0"/>
              <a:t>και μια με περιορισμένες χρήσιμές πληροφορίες Σε περίπτωση που αποφάσιζα να χρησιμοποιήσω περισσότερα δεδομένα. </a:t>
            </a:r>
          </a:p>
        </p:txBody>
      </p:sp>
      <p:pic>
        <p:nvPicPr>
          <p:cNvPr id="6146" name="Picture 2" descr="NLTK Python Tutorial (Natural Language Toolkit) - DataFlair">
            <a:extLst>
              <a:ext uri="{FF2B5EF4-FFF2-40B4-BE49-F238E27FC236}">
                <a16:creationId xmlns:a16="http://schemas.microsoft.com/office/drawing/2014/main" id="{17578885-B7AF-4529-AC7F-917B7BE195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82367" y="820272"/>
            <a:ext cx="5008115" cy="3321422"/>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0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772EE2D9-E365-4111-9528-D30E7971C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3" name="Group 72">
            <a:extLst>
              <a:ext uri="{FF2B5EF4-FFF2-40B4-BE49-F238E27FC236}">
                <a16:creationId xmlns:a16="http://schemas.microsoft.com/office/drawing/2014/main" id="{01AFF3A4-5B26-4899-97E5-9CD328B6D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174" name="Freeform 6">
              <a:extLst>
                <a:ext uri="{FF2B5EF4-FFF2-40B4-BE49-F238E27FC236}">
                  <a16:creationId xmlns:a16="http://schemas.microsoft.com/office/drawing/2014/main" id="{D525513B-CE28-4FB7-B99E-633E53147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175" name="Freeform 7">
              <a:extLst>
                <a:ext uri="{FF2B5EF4-FFF2-40B4-BE49-F238E27FC236}">
                  <a16:creationId xmlns:a16="http://schemas.microsoft.com/office/drawing/2014/main" id="{3EC71E6D-7A7F-4B6E-A0A2-E52C7EEF1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176" name="Freeform 8">
              <a:extLst>
                <a:ext uri="{FF2B5EF4-FFF2-40B4-BE49-F238E27FC236}">
                  <a16:creationId xmlns:a16="http://schemas.microsoft.com/office/drawing/2014/main" id="{3CD5978E-6875-4AE7-868C-4F6D68C53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177" name="Freeform 9">
              <a:extLst>
                <a:ext uri="{FF2B5EF4-FFF2-40B4-BE49-F238E27FC236}">
                  <a16:creationId xmlns:a16="http://schemas.microsoft.com/office/drawing/2014/main" id="{0801AED2-60DB-43B9-9078-A485170E4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178" name="Freeform 10">
              <a:extLst>
                <a:ext uri="{FF2B5EF4-FFF2-40B4-BE49-F238E27FC236}">
                  <a16:creationId xmlns:a16="http://schemas.microsoft.com/office/drawing/2014/main" id="{3EA9E47F-A7CF-4D13-9A7B-C81722DA7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79" name="Freeform 11">
              <a:extLst>
                <a:ext uri="{FF2B5EF4-FFF2-40B4-BE49-F238E27FC236}">
                  <a16:creationId xmlns:a16="http://schemas.microsoft.com/office/drawing/2014/main" id="{694B9B91-C528-49DE-B4C1-22F6B18B8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5" name="Picture 4" descr="Chart, treemap chart&#10;&#10;Description automatically generated">
            <a:extLst>
              <a:ext uri="{FF2B5EF4-FFF2-40B4-BE49-F238E27FC236}">
                <a16:creationId xmlns:a16="http://schemas.microsoft.com/office/drawing/2014/main" id="{ED8E20CC-5DB4-42F1-A67F-8082D25B7988}"/>
              </a:ext>
            </a:extLst>
          </p:cNvPr>
          <p:cNvPicPr/>
          <p:nvPr/>
        </p:nvPicPr>
        <p:blipFill rotWithShape="1">
          <a:blip r:embed="rId3">
            <a:extLst>
              <a:ext uri="{28A0092B-C50C-407E-A947-70E740481C1C}">
                <a14:useLocalDpi xmlns:a14="http://schemas.microsoft.com/office/drawing/2010/main" val="0"/>
              </a:ext>
            </a:extLst>
          </a:blip>
          <a:srcRect l="44463" r="8776" b="-1"/>
          <a:stretch/>
        </p:blipFill>
        <p:spPr bwMode="auto">
          <a:xfrm>
            <a:off x="20" y="10"/>
            <a:ext cx="3175466" cy="5245940"/>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noFill/>
          <a:ln w="38100">
            <a:noFill/>
          </a:ln>
          <a:effectLst/>
        </p:spPr>
      </p:pic>
      <p:pic>
        <p:nvPicPr>
          <p:cNvPr id="7170" name="Picture 2" descr="Hands-On Machine Learning with Scikit-Learn and TensorFlow: Concepts,  Tools, and Techniques to Build Intelligent Systems: Géron, Aurélien:  9781491962299: Amazon.com: Books">
            <a:extLst>
              <a:ext uri="{FF2B5EF4-FFF2-40B4-BE49-F238E27FC236}">
                <a16:creationId xmlns:a16="http://schemas.microsoft.com/office/drawing/2014/main" id="{BFB6C117-CFF0-4920-8E73-68111B0DF5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732" t="14835" r="-9730" b="42041"/>
          <a:stretch/>
        </p:blipFill>
        <p:spPr bwMode="auto">
          <a:xfrm>
            <a:off x="20" y="4901964"/>
            <a:ext cx="3459143" cy="1956037"/>
          </a:xfrm>
          <a:custGeom>
            <a:avLst/>
            <a:gdLst/>
            <a:ahLst/>
            <a:cxnLst/>
            <a:rect l="l" t="t" r="r" b="b"/>
            <a:pathLst>
              <a:path w="3459163" h="1956037">
                <a:moveTo>
                  <a:pt x="0" y="0"/>
                </a:moveTo>
                <a:lnTo>
                  <a:pt x="2310547" y="343987"/>
                </a:lnTo>
                <a:lnTo>
                  <a:pt x="3459163" y="1951804"/>
                </a:lnTo>
                <a:lnTo>
                  <a:pt x="0" y="1956037"/>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useBgFill="1">
        <p:nvSpPr>
          <p:cNvPr id="7180" name="Rectangle 80">
            <a:extLst>
              <a:ext uri="{FF2B5EF4-FFF2-40B4-BE49-F238E27FC236}">
                <a16:creationId xmlns:a16="http://schemas.microsoft.com/office/drawing/2014/main" id="{6E84AD30-59FF-4F0A-9528-A7A680C9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
            <a:off x="-37177" y="5044766"/>
            <a:ext cx="238625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5299AA-7CA1-495D-85AD-DA1EC958B6C0}"/>
              </a:ext>
            </a:extLst>
          </p:cNvPr>
          <p:cNvSpPr>
            <a:spLocks noGrp="1"/>
          </p:cNvSpPr>
          <p:nvPr>
            <p:ph idx="1"/>
          </p:nvPr>
        </p:nvSpPr>
        <p:spPr>
          <a:xfrm>
            <a:off x="4032603" y="1389529"/>
            <a:ext cx="7446961" cy="3124201"/>
          </a:xfrm>
        </p:spPr>
        <p:txBody>
          <a:bodyPr>
            <a:noAutofit/>
          </a:bodyPr>
          <a:lstStyle/>
          <a:p>
            <a:pPr marL="0" indent="0">
              <a:lnSpc>
                <a:spcPct val="90000"/>
              </a:lnSpc>
              <a:buNone/>
            </a:pPr>
            <a:r>
              <a:rPr lang="el-GR" sz="2000" dirty="0"/>
              <a:t>Παράλληλα με την επίβλεψη της συλλογής  και επεξεργασίας των δεδομένων τις επόμενες εβδομάδες προσπάθησα να μάθω τα βασικά του </a:t>
            </a:r>
            <a:r>
              <a:rPr lang="en-GB" sz="2000" dirty="0"/>
              <a:t>Machine Learning</a:t>
            </a:r>
            <a:r>
              <a:rPr lang="el-GR" sz="2000" dirty="0"/>
              <a:t> και του </a:t>
            </a:r>
            <a:r>
              <a:rPr lang="en-GB" sz="2000" dirty="0" err="1"/>
              <a:t>scikit</a:t>
            </a:r>
            <a:r>
              <a:rPr lang="en-GB" sz="2000" dirty="0"/>
              <a:t> learn </a:t>
            </a:r>
            <a:r>
              <a:rPr lang="el-GR" sz="2000" dirty="0"/>
              <a:t>μέσω του βιβλίου </a:t>
            </a:r>
            <a:r>
              <a:rPr lang="en-GB" sz="2000" dirty="0"/>
              <a:t>Hands On Machine Learning with </a:t>
            </a:r>
            <a:r>
              <a:rPr lang="en-GB" sz="2000" dirty="0" err="1"/>
              <a:t>Scikit</a:t>
            </a:r>
            <a:r>
              <a:rPr lang="en-GB" sz="2000" dirty="0"/>
              <a:t> Learn and TensorFlow</a:t>
            </a:r>
            <a:r>
              <a:rPr lang="el-GR" sz="2000" dirty="0"/>
              <a:t>.</a:t>
            </a:r>
          </a:p>
          <a:p>
            <a:pPr marL="0" indent="0">
              <a:lnSpc>
                <a:spcPct val="90000"/>
              </a:lnSpc>
              <a:buNone/>
            </a:pPr>
            <a:r>
              <a:rPr lang="el-GR" sz="2000" dirty="0"/>
              <a:t> Μετά που διάβασα συγκεκριμένα κεφάλαια που πρότεινε ο Δημοσθένης ήμουν σε θέση να υλοποιήσω μερικές τεχνικές όπως:</a:t>
            </a:r>
          </a:p>
          <a:p>
            <a:pPr marL="0" indent="0">
              <a:lnSpc>
                <a:spcPct val="90000"/>
              </a:lnSpc>
              <a:buNone/>
            </a:pPr>
            <a:r>
              <a:rPr lang="el-GR" sz="2000" dirty="0"/>
              <a:t>Να φέρω τα δεδομένα μου σε μορφή που θα χρησιμοποιούσαν οι αλγόριθμοι μαθήσεις για να εκπαιδεύσουν διάφορα μοντέλα που θα χρησιμοποιούσα. </a:t>
            </a:r>
          </a:p>
          <a:p>
            <a:pPr marL="0" indent="0">
              <a:lnSpc>
                <a:spcPct val="90000"/>
              </a:lnSpc>
              <a:buNone/>
            </a:pPr>
            <a:r>
              <a:rPr lang="el-GR" sz="2000" dirty="0"/>
              <a:t>Να δημιουργήσω Γραφήματα που με βοήθησαν να καταλάβω πιο βαθιά τα μοτίβα, τα</a:t>
            </a:r>
            <a:r>
              <a:rPr lang="en-GB" sz="2000" dirty="0"/>
              <a:t> Trends</a:t>
            </a:r>
            <a:r>
              <a:rPr lang="el-GR" sz="2000" dirty="0"/>
              <a:t> και τη δομή των δεδομένων μου</a:t>
            </a:r>
          </a:p>
        </p:txBody>
      </p:sp>
    </p:spTree>
    <p:extLst>
      <p:ext uri="{BB962C8B-B14F-4D97-AF65-F5344CB8AC3E}">
        <p14:creationId xmlns:p14="http://schemas.microsoft.com/office/powerpoint/2010/main" val="73533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B41A1B0-5371-4B20-AEA6-6D72BC734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39"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cikit-learn - Wikipedia">
            <a:extLst>
              <a:ext uri="{FF2B5EF4-FFF2-40B4-BE49-F238E27FC236}">
                <a16:creationId xmlns:a16="http://schemas.microsoft.com/office/drawing/2014/main" id="{2DD912FD-5CC3-4406-88C0-E5141367A6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13130"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93" name="Freeform 15">
            <a:extLst>
              <a:ext uri="{FF2B5EF4-FFF2-40B4-BE49-F238E27FC236}">
                <a16:creationId xmlns:a16="http://schemas.microsoft.com/office/drawing/2014/main" id="{8D596E77-548C-426C-B479-84681CF16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4C426B-F456-4AA0-B822-778187914E72}"/>
              </a:ext>
            </a:extLst>
          </p:cNvPr>
          <p:cNvSpPr>
            <a:spLocks noGrp="1"/>
          </p:cNvSpPr>
          <p:nvPr>
            <p:ph idx="1"/>
          </p:nvPr>
        </p:nvSpPr>
        <p:spPr>
          <a:xfrm>
            <a:off x="685799" y="582082"/>
            <a:ext cx="7391401" cy="6107475"/>
          </a:xfrm>
        </p:spPr>
        <p:txBody>
          <a:bodyPr>
            <a:normAutofit/>
          </a:bodyPr>
          <a:lstStyle/>
          <a:p>
            <a:pPr>
              <a:lnSpc>
                <a:spcPct val="90000"/>
              </a:lnSpc>
            </a:pPr>
            <a:r>
              <a:rPr lang="el-GR" dirty="0">
                <a:solidFill>
                  <a:schemeClr val="bg1"/>
                </a:solidFill>
              </a:rPr>
              <a:t>Στη συνέχεια χρησιμοποίησα 5 μεθόδους </a:t>
            </a:r>
            <a:r>
              <a:rPr lang="en-GB" dirty="0">
                <a:solidFill>
                  <a:schemeClr val="bg1"/>
                </a:solidFill>
              </a:rPr>
              <a:t>feature selection </a:t>
            </a:r>
            <a:r>
              <a:rPr lang="el-GR" dirty="0">
                <a:solidFill>
                  <a:schemeClr val="bg1"/>
                </a:solidFill>
              </a:rPr>
              <a:t>για να καταλήγω από τις 78 μεταβλητές που έκρινα ότι μπορούσαν να βοηθήσουν τα μοντέλα στις 24 πιο σημαντικές. </a:t>
            </a:r>
          </a:p>
          <a:p>
            <a:pPr>
              <a:lnSpc>
                <a:spcPct val="90000"/>
              </a:lnSpc>
            </a:pPr>
            <a:r>
              <a:rPr lang="el-GR" dirty="0">
                <a:solidFill>
                  <a:schemeClr val="bg1"/>
                </a:solidFill>
              </a:rPr>
              <a:t>Χρησιμοποίησα </a:t>
            </a:r>
            <a:br>
              <a:rPr lang="el-GR" dirty="0">
                <a:solidFill>
                  <a:schemeClr val="bg1"/>
                </a:solidFill>
              </a:rPr>
            </a:br>
            <a:r>
              <a:rPr lang="el-GR" dirty="0">
                <a:solidFill>
                  <a:schemeClr val="bg1"/>
                </a:solidFill>
              </a:rPr>
              <a:t>1) </a:t>
            </a:r>
            <a:r>
              <a:rPr lang="en-GB" dirty="0">
                <a:solidFill>
                  <a:schemeClr val="bg1"/>
                </a:solidFill>
              </a:rPr>
              <a:t>Merge </a:t>
            </a:r>
            <a:r>
              <a:rPr lang="el-GR" dirty="0">
                <a:solidFill>
                  <a:schemeClr val="bg1"/>
                </a:solidFill>
              </a:rPr>
              <a:t> </a:t>
            </a:r>
            <a:r>
              <a:rPr lang="el-GR" dirty="0" err="1">
                <a:solidFill>
                  <a:schemeClr val="bg1"/>
                </a:solidFill>
              </a:rPr>
              <a:t>Highly</a:t>
            </a:r>
            <a:r>
              <a:rPr lang="el-GR" dirty="0">
                <a:solidFill>
                  <a:schemeClr val="bg1"/>
                </a:solidFill>
              </a:rPr>
              <a:t> </a:t>
            </a:r>
            <a:r>
              <a:rPr lang="el-GR" dirty="0" err="1">
                <a:solidFill>
                  <a:schemeClr val="bg1"/>
                </a:solidFill>
              </a:rPr>
              <a:t>linearly</a:t>
            </a:r>
            <a:r>
              <a:rPr lang="el-GR" dirty="0">
                <a:solidFill>
                  <a:schemeClr val="bg1"/>
                </a:solidFill>
              </a:rPr>
              <a:t> </a:t>
            </a:r>
            <a:r>
              <a:rPr lang="el-GR" dirty="0" err="1">
                <a:solidFill>
                  <a:schemeClr val="bg1"/>
                </a:solidFill>
              </a:rPr>
              <a:t>corelated</a:t>
            </a:r>
            <a:r>
              <a:rPr lang="en-GB" dirty="0">
                <a:solidFill>
                  <a:schemeClr val="bg1"/>
                </a:solidFill>
              </a:rPr>
              <a:t> variables </a:t>
            </a:r>
            <a:r>
              <a:rPr lang="el-GR" dirty="0">
                <a:solidFill>
                  <a:schemeClr val="bg1"/>
                </a:solidFill>
              </a:rPr>
              <a:t>.</a:t>
            </a:r>
          </a:p>
          <a:p>
            <a:pPr>
              <a:lnSpc>
                <a:spcPct val="90000"/>
              </a:lnSpc>
            </a:pPr>
            <a:r>
              <a:rPr lang="el-GR" dirty="0">
                <a:solidFill>
                  <a:schemeClr val="bg1"/>
                </a:solidFill>
              </a:rPr>
              <a:t>2)</a:t>
            </a:r>
            <a:r>
              <a:rPr lang="en-GB" dirty="0">
                <a:solidFill>
                  <a:schemeClr val="bg1"/>
                </a:solidFill>
              </a:rPr>
              <a:t> Removing features with low variance</a:t>
            </a:r>
            <a:endParaRPr lang="el-GR" dirty="0">
              <a:solidFill>
                <a:schemeClr val="bg1"/>
              </a:solidFill>
            </a:endParaRPr>
          </a:p>
          <a:p>
            <a:pPr>
              <a:lnSpc>
                <a:spcPct val="90000"/>
              </a:lnSpc>
            </a:pPr>
            <a:r>
              <a:rPr lang="el-GR" dirty="0">
                <a:solidFill>
                  <a:schemeClr val="bg1"/>
                </a:solidFill>
              </a:rPr>
              <a:t>3)</a:t>
            </a:r>
            <a:r>
              <a:rPr lang="en-US" dirty="0">
                <a:solidFill>
                  <a:schemeClr val="bg1"/>
                </a:solidFill>
              </a:rPr>
              <a:t> Tree-based feature selection</a:t>
            </a:r>
            <a:endParaRPr lang="el-GR" dirty="0">
              <a:solidFill>
                <a:schemeClr val="bg1"/>
              </a:solidFill>
            </a:endParaRPr>
          </a:p>
          <a:p>
            <a:pPr>
              <a:lnSpc>
                <a:spcPct val="90000"/>
              </a:lnSpc>
            </a:pPr>
            <a:r>
              <a:rPr lang="el-GR" dirty="0">
                <a:solidFill>
                  <a:schemeClr val="bg1"/>
                </a:solidFill>
              </a:rPr>
              <a:t>4)</a:t>
            </a:r>
            <a:r>
              <a:rPr lang="en-GB" dirty="0">
                <a:solidFill>
                  <a:schemeClr val="bg1"/>
                </a:solidFill>
              </a:rPr>
              <a:t> Univariate feature selection</a:t>
            </a:r>
            <a:endParaRPr lang="el-GR" dirty="0">
              <a:solidFill>
                <a:schemeClr val="bg1"/>
              </a:solidFill>
            </a:endParaRPr>
          </a:p>
          <a:p>
            <a:pPr>
              <a:lnSpc>
                <a:spcPct val="90000"/>
              </a:lnSpc>
            </a:pPr>
            <a:r>
              <a:rPr lang="el-GR" dirty="0">
                <a:solidFill>
                  <a:schemeClr val="bg1"/>
                </a:solidFill>
              </a:rPr>
              <a:t>5)</a:t>
            </a:r>
            <a:r>
              <a:rPr lang="en-GB" dirty="0">
                <a:solidFill>
                  <a:schemeClr val="bg1"/>
                </a:solidFill>
              </a:rPr>
              <a:t> Recursive feature elimination with cross-validation</a:t>
            </a:r>
            <a:endParaRPr lang="el-GR" dirty="0">
              <a:solidFill>
                <a:schemeClr val="bg1"/>
              </a:solidFill>
            </a:endParaRPr>
          </a:p>
          <a:p>
            <a:pPr>
              <a:lnSpc>
                <a:spcPct val="90000"/>
              </a:lnSpc>
            </a:pPr>
            <a:endParaRPr lang="LID4096" dirty="0">
              <a:solidFill>
                <a:schemeClr val="bg1"/>
              </a:solidFill>
            </a:endParaRPr>
          </a:p>
        </p:txBody>
      </p:sp>
      <p:grpSp>
        <p:nvGrpSpPr>
          <p:cNvPr id="194" name="Group 193">
            <a:extLst>
              <a:ext uri="{FF2B5EF4-FFF2-40B4-BE49-F238E27FC236}">
                <a16:creationId xmlns:a16="http://schemas.microsoft.com/office/drawing/2014/main" id="{A687C7F6-58BD-459B-9FD4-9B4326520E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195" name="Freeform 6">
              <a:extLst>
                <a:ext uri="{FF2B5EF4-FFF2-40B4-BE49-F238E27FC236}">
                  <a16:creationId xmlns:a16="http://schemas.microsoft.com/office/drawing/2014/main" id="{7E1BE2BF-ED62-4173-BCC7-50E94D33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6" name="Freeform 7">
              <a:extLst>
                <a:ext uri="{FF2B5EF4-FFF2-40B4-BE49-F238E27FC236}">
                  <a16:creationId xmlns:a16="http://schemas.microsoft.com/office/drawing/2014/main" id="{7DCB2C33-6146-4662-B2E3-290C0E735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7" name="Freeform 8">
              <a:extLst>
                <a:ext uri="{FF2B5EF4-FFF2-40B4-BE49-F238E27FC236}">
                  <a16:creationId xmlns:a16="http://schemas.microsoft.com/office/drawing/2014/main" id="{BAAB3803-3169-4DC0-8FE3-BECC5F90D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8" name="Freeform 9">
              <a:extLst>
                <a:ext uri="{FF2B5EF4-FFF2-40B4-BE49-F238E27FC236}">
                  <a16:creationId xmlns:a16="http://schemas.microsoft.com/office/drawing/2014/main" id="{183A2417-5C50-4455-9D99-69459EFDD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9" name="Freeform 10">
              <a:extLst>
                <a:ext uri="{FF2B5EF4-FFF2-40B4-BE49-F238E27FC236}">
                  <a16:creationId xmlns:a16="http://schemas.microsoft.com/office/drawing/2014/main" id="{3DDF06AF-3BFB-433A-84F4-D74649A1C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0" name="Freeform 11">
              <a:extLst>
                <a:ext uri="{FF2B5EF4-FFF2-40B4-BE49-F238E27FC236}">
                  <a16:creationId xmlns:a16="http://schemas.microsoft.com/office/drawing/2014/main" id="{7A7A9102-0F6A-4CFC-97A6-1CD5522FC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924872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otalTime>21</TotalTime>
  <Words>1113</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Corbel</vt:lpstr>
      <vt:lpstr>Parallax</vt:lpstr>
      <vt:lpstr>Internship at LInC Summer 2020 </vt:lpstr>
      <vt:lpstr>Ο σκοπός του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 </vt:lpstr>
      <vt:lpstr>Future Work </vt:lpstr>
      <vt:lpstr>PowerPoint Presentation</vt:lpstr>
      <vt:lpstr>Ερωτήσεις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at LInC Summer 2020 </dc:title>
  <dc:creator>stylianos_herodotou_1999@mail.com</dc:creator>
  <cp:lastModifiedBy>stylianos_herodotou_1999@mail.com</cp:lastModifiedBy>
  <cp:revision>1</cp:revision>
  <dcterms:created xsi:type="dcterms:W3CDTF">2020-09-28T11:23:39Z</dcterms:created>
  <dcterms:modified xsi:type="dcterms:W3CDTF">2020-09-28T11:44:50Z</dcterms:modified>
</cp:coreProperties>
</file>