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7"/>
  </p:notesMasterIdLst>
  <p:sldIdLst>
    <p:sldId id="256" r:id="rId2"/>
    <p:sldId id="297" r:id="rId3"/>
    <p:sldId id="305" r:id="rId4"/>
    <p:sldId id="298" r:id="rId5"/>
    <p:sldId id="299" r:id="rId6"/>
    <p:sldId id="300" r:id="rId7"/>
    <p:sldId id="301" r:id="rId8"/>
    <p:sldId id="302" r:id="rId9"/>
    <p:sldId id="303" r:id="rId10"/>
    <p:sldId id="306" r:id="rId11"/>
    <p:sldId id="304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0" r:id="rId33"/>
    <p:sldId id="329" r:id="rId34"/>
    <p:sldId id="327" r:id="rId35"/>
    <p:sldId id="328" r:id="rId36"/>
  </p:sldIdLst>
  <p:sldSz cx="8940800" cy="5029200"/>
  <p:notesSz cx="6858000" cy="9144000"/>
  <p:defaultTextStyle>
    <a:defPPr>
      <a:defRPr lang="en-US"/>
    </a:defPPr>
    <a:lvl1pPr marL="0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1pPr>
    <a:lvl2pPr marL="340157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2pPr>
    <a:lvl3pPr marL="680314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3pPr>
    <a:lvl4pPr marL="1020470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4pPr>
    <a:lvl5pPr marL="1360627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5pPr>
    <a:lvl6pPr marL="1700784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6pPr>
    <a:lvl7pPr marL="2040941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7pPr>
    <a:lvl8pPr marL="2381098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8pPr>
    <a:lvl9pPr marL="2721254" algn="l" defTabSz="680314" rtl="0" eaLnBrk="1" latinLnBrk="0" hangingPunct="1">
      <a:defRPr sz="13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>
      <p:cViewPr varScale="1">
        <p:scale>
          <a:sx n="95" d="100"/>
          <a:sy n="95" d="100"/>
        </p:scale>
        <p:origin x="696" y="78"/>
      </p:cViewPr>
      <p:guideLst>
        <p:guide orient="horz" pos="1584"/>
        <p:guide pos="2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157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314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0470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0627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0784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0941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1098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1254" algn="l" defTabSz="680314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823066"/>
            <a:ext cx="67056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2641495"/>
            <a:ext cx="67056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8260" y="267758"/>
            <a:ext cx="192786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680" y="267758"/>
            <a:ext cx="567182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23" y="1253808"/>
            <a:ext cx="771144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23" y="3365607"/>
            <a:ext cx="771144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338792"/>
            <a:ext cx="379984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280" y="1338792"/>
            <a:ext cx="379984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267758"/>
            <a:ext cx="771144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45" y="1232853"/>
            <a:ext cx="378237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45" y="1837055"/>
            <a:ext cx="3782377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6280" y="1232853"/>
            <a:ext cx="380100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6280" y="1837055"/>
            <a:ext cx="3801005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335280"/>
            <a:ext cx="288364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005" y="724112"/>
            <a:ext cx="452628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845" y="1508760"/>
            <a:ext cx="288364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5" y="335280"/>
            <a:ext cx="288364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1005" y="724112"/>
            <a:ext cx="452628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845" y="1508760"/>
            <a:ext cx="288364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680" y="267758"/>
            <a:ext cx="771144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680" y="1338792"/>
            <a:ext cx="771144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680" y="4661324"/>
            <a:ext cx="20116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640" y="4661324"/>
            <a:ext cx="30175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440" y="4661324"/>
            <a:ext cx="20116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rgaul/se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716" y="838200"/>
            <a:ext cx="6507367" cy="2736088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Sprite Batching and Texture Atlases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Randy Gaul</a:t>
            </a:r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transformed vertices need to be on GPU</a:t>
            </a:r>
            <a:endParaRPr lang="en-US" dirty="0"/>
          </a:p>
          <a:p>
            <a:r>
              <a:rPr lang="en-US" dirty="0" smtClean="0"/>
              <a:t>Two simple (and efficient) methods:</a:t>
            </a:r>
          </a:p>
          <a:p>
            <a:pPr marL="678165" lvl="1" indent="-342900">
              <a:buFont typeface="+mj-lt"/>
              <a:buAutoNum type="arabicPeriod"/>
            </a:pPr>
            <a:r>
              <a:rPr lang="en-US" dirty="0" smtClean="0"/>
              <a:t>Pre-compute transformed vertices on CPU, send big buffer to GPU</a:t>
            </a:r>
          </a:p>
          <a:p>
            <a:pPr marL="678165" lvl="1" indent="-342900">
              <a:buFont typeface="+mj-lt"/>
              <a:buAutoNum type="arabicPeriod"/>
            </a:pPr>
            <a:r>
              <a:rPr lang="en-US" dirty="0" smtClean="0"/>
              <a:t>Send transform data to GPU, transform vertices on GPU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1: Vertex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quads on CPU with </a:t>
            </a:r>
            <a:r>
              <a:rPr lang="en-US" dirty="0" err="1" smtClean="0"/>
              <a:t>ModelViewProjection</a:t>
            </a:r>
            <a:endParaRPr lang="en-US" dirty="0" smtClean="0"/>
          </a:p>
          <a:p>
            <a:r>
              <a:rPr lang="en-US" dirty="0" smtClean="0"/>
              <a:t>Place all transformed vertices into homogenous array</a:t>
            </a:r>
          </a:p>
          <a:p>
            <a:r>
              <a:rPr lang="en-US" dirty="0" smtClean="0"/>
              <a:t>Send array to GPU in one go</a:t>
            </a:r>
          </a:p>
          <a:p>
            <a:r>
              <a:rPr lang="en-US" dirty="0" smtClean="0"/>
              <a:t>Render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2: Instancing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transform info on the GPU</a:t>
            </a:r>
          </a:p>
          <a:p>
            <a:r>
              <a:rPr lang="en-US" dirty="0" smtClean="0"/>
              <a:t>Compute transformation and apply in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2: Instancing -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preference:</a:t>
            </a:r>
          </a:p>
          <a:p>
            <a:pPr lvl="1"/>
            <a:r>
              <a:rPr lang="en-US" dirty="0" smtClean="0"/>
              <a:t>Use texture buffer object</a:t>
            </a:r>
          </a:p>
          <a:p>
            <a:pPr lvl="1"/>
            <a:r>
              <a:rPr lang="en-US" dirty="0" smtClean="0"/>
              <a:t>Reasonable requirement on hardware (not too new)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big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transformation (instance) info in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texture in vertex </a:t>
            </a:r>
            <a:r>
              <a:rPr lang="en-US" dirty="0" err="1" smtClean="0"/>
              <a:t>shader</a:t>
            </a:r>
            <a:r>
              <a:rPr lang="en-US" dirty="0" smtClean="0"/>
              <a:t> to pull instance data</a:t>
            </a: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Z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2D games implement z ordering</a:t>
            </a:r>
          </a:p>
          <a:p>
            <a:r>
              <a:rPr lang="en-US" dirty="0" smtClean="0"/>
              <a:t>Extremely simple:</a:t>
            </a:r>
          </a:p>
          <a:p>
            <a:pPr lvl="1"/>
            <a:r>
              <a:rPr lang="en-US" dirty="0" smtClean="0"/>
              <a:t>Modify your sort function for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1840" y="2812845"/>
            <a:ext cx="7437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::sort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SpriteCompare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Sprite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Sprite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m_texture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m_texture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m_tx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zOrder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Texture Atlases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images drawn at same time onto a single texture</a:t>
            </a:r>
          </a:p>
          <a:p>
            <a:r>
              <a:rPr lang="en-US" dirty="0" smtClean="0"/>
              <a:t>Reference individual images by UV coordinates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&quot;Sprite She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2438400"/>
            <a:ext cx="24288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8727" y="3995005"/>
            <a:ext cx="5423344" cy="298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http://gamua.com/blog/2010/10/new-options-for-creating-a-texture-atlas/</a:t>
            </a:r>
          </a:p>
        </p:txBody>
      </p:sp>
    </p:spTree>
    <p:extLst>
      <p:ext uri="{BB962C8B-B14F-4D97-AF65-F5344CB8AC3E}">
        <p14:creationId xmlns:p14="http://schemas.microsoft.com/office/powerpoint/2010/main" val="24518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Texture Atlases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atlas is apart of art pipeline</a:t>
            </a:r>
          </a:p>
          <a:p>
            <a:r>
              <a:rPr lang="en-US" dirty="0" smtClean="0"/>
              <a:t>Art pipeline is as slow as the slowest part</a:t>
            </a:r>
          </a:p>
          <a:p>
            <a:r>
              <a:rPr lang="en-US" dirty="0" smtClean="0"/>
              <a:t>Use command line tool (or something else automated)</a:t>
            </a:r>
          </a:p>
          <a:p>
            <a:pPr lvl="1"/>
            <a:r>
              <a:rPr lang="en-US" dirty="0" smtClean="0"/>
              <a:t>GUI is rigid and manual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Making an atlas: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a bunch of images from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all images into huge array (image) with bin packing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final image on disk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atlas on disk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Actual Atlas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unique name (“blueEnemy.png”) to UV coordinate set</a:t>
            </a:r>
          </a:p>
          <a:p>
            <a:r>
              <a:rPr lang="en-US" dirty="0" smtClean="0"/>
              <a:t>Can use min/max points for UV AABB</a:t>
            </a:r>
          </a:p>
          <a:p>
            <a:r>
              <a:rPr lang="en-US" dirty="0" smtClean="0"/>
              <a:t>Used to know UV sets of the atlas image file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 packing is NP hard</a:t>
            </a:r>
          </a:p>
          <a:p>
            <a:r>
              <a:rPr lang="en-US" dirty="0" smtClean="0"/>
              <a:t>Some sort of heuristic needed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joelverhagen.com/attachments/blog/2011/03/jim-scotts-packing-algorithm-in-c-and-sfml/2d-bin-packing-1.0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524000"/>
            <a:ext cx="2333625" cy="24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5435" y="4231358"/>
            <a:ext cx="6015365" cy="298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http://joelverhagen.com/blog/2011/03/jim-scotts-packing-algorithm-in-c-and-sfml/</a:t>
            </a:r>
          </a:p>
        </p:txBody>
      </p:sp>
    </p:spTree>
    <p:extLst>
      <p:ext uri="{BB962C8B-B14F-4D97-AF65-F5344CB8AC3E}">
        <p14:creationId xmlns:p14="http://schemas.microsoft.com/office/powerpoint/2010/main" val="16355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Batches</a:t>
            </a:r>
          </a:p>
          <a:p>
            <a:r>
              <a:rPr lang="en-US" dirty="0" smtClean="0"/>
              <a:t>Sending data to GPU</a:t>
            </a:r>
          </a:p>
          <a:p>
            <a:r>
              <a:rPr lang="en-US" dirty="0" smtClean="0"/>
              <a:t>Texture atlases</a:t>
            </a:r>
          </a:p>
          <a:p>
            <a:r>
              <a:rPr lang="en-US" dirty="0" err="1" smtClean="0"/>
              <a:t>Premultiplied</a:t>
            </a:r>
            <a:r>
              <a:rPr lang="en-US" dirty="0" smtClean="0"/>
              <a:t> alpha</a:t>
            </a:r>
          </a:p>
          <a:p>
            <a:endParaRPr lang="en-US" dirty="0"/>
          </a:p>
          <a:p>
            <a:r>
              <a:rPr lang="en-US" dirty="0" smtClean="0"/>
              <a:t>Note: Discussion on slides is in 2D, I’m more familiar with OpenGL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a large box (initial image)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bin in a corner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0200" y="3810000"/>
            <a:ext cx="990600" cy="7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the space along shortest bin extent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0200" y="3810000"/>
            <a:ext cx="990600" cy="7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0800" y="3810000"/>
            <a:ext cx="2209800" cy="70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another bin into the best fit partition (same corner)</a:t>
            </a:r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0200" y="3810000"/>
            <a:ext cx="990600" cy="7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0800" y="3810000"/>
            <a:ext cx="2209800" cy="70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0800" y="4114800"/>
            <a:ext cx="228600" cy="39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partition step (partition along shortest AABB extent)</a:t>
            </a:r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0200" y="3810000"/>
            <a:ext cx="990600" cy="7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0800" y="3810000"/>
            <a:ext cx="2209800" cy="70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0800" y="4114800"/>
            <a:ext cx="228600" cy="39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60800" y="3810000"/>
            <a:ext cx="228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until finished</a:t>
            </a:r>
          </a:p>
          <a:p>
            <a:pPr marL="0" indent="0">
              <a:buNone/>
            </a:pP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70200" y="2038880"/>
            <a:ext cx="3200400" cy="2472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0200" y="3810000"/>
            <a:ext cx="990600" cy="7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0800" y="3810000"/>
            <a:ext cx="2209800" cy="70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0800" y="4114800"/>
            <a:ext cx="228600" cy="39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60800" y="3810000"/>
            <a:ext cx="228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0200" y="2362200"/>
            <a:ext cx="2057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70200" y="2038880"/>
            <a:ext cx="2057400" cy="323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27600" y="3200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92670" y="3204587"/>
            <a:ext cx="377930" cy="605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a linked list of partitions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dirty="0" smtClean="0"/>
              <a:t>Best fit: search list for smallest partition which bin can fit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0" y="1865843"/>
            <a:ext cx="2844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Partition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Partition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AABB extents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split a partition?</a:t>
            </a:r>
          </a:p>
          <a:p>
            <a:r>
              <a:rPr lang="en-US" dirty="0" smtClean="0"/>
              <a:t>Place AABB image into corner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94000" y="2361363"/>
            <a:ext cx="3352800" cy="2164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4000" y="3505200"/>
            <a:ext cx="76200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shortest AABB extent (x axis)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94000" y="2361363"/>
            <a:ext cx="3352800" cy="2164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0" y="3505200"/>
            <a:ext cx="76200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4000" y="3429000"/>
            <a:ext cx="7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Bin Packing –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partition, insert into partition list</a:t>
            </a:r>
          </a:p>
          <a:p>
            <a:r>
              <a:rPr lang="en-US" dirty="0" smtClean="0"/>
              <a:t>Resize old (large) partition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94000" y="2361363"/>
            <a:ext cx="3352800" cy="2164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Old partition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4000" y="3505200"/>
            <a:ext cx="762000" cy="102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4000" y="3429000"/>
            <a:ext cx="7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94000" y="2361363"/>
            <a:ext cx="762000" cy="1143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Batches (Draw Calls)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sent to GPU through driver</a:t>
            </a:r>
          </a:p>
          <a:p>
            <a:r>
              <a:rPr lang="en-US" dirty="0" smtClean="0"/>
              <a:t>API function call</a:t>
            </a:r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 err="1" smtClean="0"/>
              <a:t>glDrawElements</a:t>
            </a:r>
            <a:endParaRPr lang="en-US" dirty="0" smtClean="0"/>
          </a:p>
          <a:p>
            <a:pPr lvl="1"/>
            <a:r>
              <a:rPr lang="en-US" dirty="0" err="1" smtClean="0"/>
              <a:t>glDrawArrays</a:t>
            </a:r>
            <a:endParaRPr lang="en-US" dirty="0" smtClean="0"/>
          </a:p>
          <a:p>
            <a:r>
              <a:rPr lang="en-US" dirty="0" smtClean="0"/>
              <a:t>DirectX</a:t>
            </a:r>
          </a:p>
          <a:p>
            <a:pPr lvl="1"/>
            <a:r>
              <a:rPr lang="en-US" dirty="0" err="1" smtClean="0"/>
              <a:t>DrawPrimitive</a:t>
            </a:r>
            <a:endParaRPr lang="en-US" dirty="0" smtClean="0"/>
          </a:p>
          <a:p>
            <a:pPr lvl="1"/>
            <a:r>
              <a:rPr lang="en-US" dirty="0" err="1" smtClean="0"/>
              <a:t>DrawIndexed</a:t>
            </a:r>
            <a:endParaRPr lang="en-US" dirty="0" smtClean="0"/>
          </a:p>
          <a:p>
            <a:pPr lvl="1"/>
            <a:r>
              <a:rPr lang="en-US" dirty="0" err="1" smtClean="0"/>
              <a:t>DrawInstanced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Atlas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simple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1600" y="2150664"/>
            <a:ext cx="1701800" cy="194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fire.png</a:t>
            </a:r>
          </a:p>
          <a:p>
            <a:endParaRPr lang="en-US" dirty="0"/>
          </a:p>
          <a:p>
            <a:r>
              <a:rPr lang="en-US" dirty="0"/>
              <a:t>red_ball.png</a:t>
            </a:r>
          </a:p>
          <a:p>
            <a:r>
              <a:rPr lang="en-US" dirty="0"/>
              <a:t>  0.000000, 0.000000</a:t>
            </a:r>
          </a:p>
          <a:p>
            <a:r>
              <a:rPr lang="en-US" dirty="0"/>
              <a:t>  1.000000, 0.500000</a:t>
            </a:r>
          </a:p>
          <a:p>
            <a:endParaRPr lang="en-US" dirty="0"/>
          </a:p>
          <a:p>
            <a:r>
              <a:rPr lang="en-US" dirty="0"/>
              <a:t>orange_ball.png</a:t>
            </a:r>
          </a:p>
          <a:p>
            <a:r>
              <a:rPr lang="en-US" dirty="0"/>
              <a:t>  0.000000, 0.500000</a:t>
            </a:r>
          </a:p>
          <a:p>
            <a:r>
              <a:rPr lang="en-US" dirty="0"/>
              <a:t>  1.000000, 1.000000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000" y="2415646"/>
            <a:ext cx="914400" cy="1470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2514600"/>
            <a:ext cx="609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Atlas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simple command line tool: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Finds all images in folder, places into atlas sized 256 by 256 pixels</a:t>
            </a:r>
          </a:p>
          <a:p>
            <a:r>
              <a:rPr lang="en-US" dirty="0" smtClean="0"/>
              <a:t>Can call from C code: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28800" y="1885004"/>
            <a:ext cx="5283200" cy="5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AtlasGenerator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out.atlas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"out.png" 256 256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inputFolderName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348" y="3733800"/>
            <a:ext cx="3514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AtlasGenerator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Atlas Generation Run-time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make atlases for </a:t>
            </a:r>
            <a:r>
              <a:rPr lang="en-US" dirty="0" err="1" smtClean="0"/>
              <a:t>lightmaps</a:t>
            </a:r>
            <a:r>
              <a:rPr lang="en-US" dirty="0" smtClean="0"/>
              <a:t> (or other stuff) during run-time</a:t>
            </a:r>
          </a:p>
          <a:p>
            <a:r>
              <a:rPr lang="en-US" dirty="0" smtClean="0"/>
              <a:t>Use a tree for best fit query</a:t>
            </a:r>
          </a:p>
          <a:p>
            <a:r>
              <a:rPr lang="en-US" dirty="0" err="1" smtClean="0"/>
              <a:t>Preallocate</a:t>
            </a:r>
            <a:r>
              <a:rPr lang="en-US" dirty="0" smtClean="0"/>
              <a:t> tree nodes (use an array, index references not pointers)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Premultiplied</a:t>
            </a:r>
            <a:r>
              <a:rPr lang="en-US" dirty="0" smtClean="0"/>
              <a:t>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Swapping render states is slow (like a batch)!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premultiplied</a:t>
            </a:r>
            <a:r>
              <a:rPr lang="en-US" dirty="0" smtClean="0"/>
              <a:t> alpha:</a:t>
            </a:r>
          </a:p>
          <a:p>
            <a:pPr lvl="1"/>
            <a:r>
              <a:rPr lang="en-US" dirty="0" smtClean="0"/>
              <a:t>No render state swap required</a:t>
            </a:r>
          </a:p>
          <a:p>
            <a:pPr lvl="1"/>
            <a:r>
              <a:rPr lang="en-US" dirty="0" smtClean="0"/>
              <a:t>Can render additive blending</a:t>
            </a:r>
          </a:p>
          <a:p>
            <a:pPr lvl="1"/>
            <a:r>
              <a:rPr lang="en-US" dirty="0" smtClean="0"/>
              <a:t>Can render traditional alpha blending</a:t>
            </a:r>
          </a:p>
          <a:p>
            <a:pPr lvl="1"/>
            <a:endParaRPr lang="en-US" dirty="0"/>
          </a:p>
          <a:p>
            <a:r>
              <a:rPr lang="en-US" dirty="0" smtClean="0"/>
              <a:t>Idea: upon loading an image, multiple RGB components by A</a:t>
            </a:r>
          </a:p>
          <a:p>
            <a:pPr lvl="1"/>
            <a:r>
              <a:rPr lang="en-US" dirty="0" smtClean="0"/>
              <a:t>Zero alpha denotes “additive blending”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Example Code (OpenGL)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https://bitbucket.org/rgaul/sel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Demo of Fire Atlas – Additive Blending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://i.imgur.com/Qm2rozB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828800"/>
            <a:ext cx="2743200" cy="25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sent to GPU through driver</a:t>
            </a:r>
          </a:p>
          <a:p>
            <a:r>
              <a:rPr lang="en-US" dirty="0" smtClean="0"/>
              <a:t>API function call</a:t>
            </a:r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 err="1" smtClean="0"/>
              <a:t>glDrawElements</a:t>
            </a:r>
            <a:endParaRPr lang="en-US" dirty="0" smtClean="0"/>
          </a:p>
          <a:p>
            <a:pPr lvl="1"/>
            <a:r>
              <a:rPr lang="en-US" dirty="0" err="1" smtClean="0"/>
              <a:t>glDrawArrays</a:t>
            </a:r>
            <a:endParaRPr lang="en-US" dirty="0" smtClean="0"/>
          </a:p>
          <a:p>
            <a:r>
              <a:rPr lang="en-US" dirty="0" smtClean="0"/>
              <a:t>DirectX</a:t>
            </a:r>
          </a:p>
          <a:p>
            <a:pPr lvl="1"/>
            <a:r>
              <a:rPr lang="en-US" dirty="0" err="1" smtClean="0"/>
              <a:t>DrawPrimitive</a:t>
            </a:r>
            <a:endParaRPr lang="en-US" dirty="0" smtClean="0"/>
          </a:p>
          <a:p>
            <a:pPr lvl="1"/>
            <a:r>
              <a:rPr lang="en-US" dirty="0" err="1" smtClean="0"/>
              <a:t>DrawIndexed</a:t>
            </a:r>
            <a:endParaRPr lang="en-US" dirty="0" smtClean="0"/>
          </a:p>
          <a:p>
            <a:pPr lvl="1"/>
            <a:r>
              <a:rPr lang="en-US" dirty="0" err="1" smtClean="0"/>
              <a:t>DrawInstanced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drivers are black boxed</a:t>
            </a:r>
          </a:p>
          <a:p>
            <a:r>
              <a:rPr lang="en-US" dirty="0" smtClean="0"/>
              <a:t>Management of GPU memory</a:t>
            </a:r>
          </a:p>
          <a:p>
            <a:r>
              <a:rPr lang="en-US" dirty="0" smtClean="0"/>
              <a:t>Interfaces with hardware</a:t>
            </a:r>
          </a:p>
          <a:p>
            <a:r>
              <a:rPr lang="en-US" dirty="0" smtClean="0"/>
              <a:t>Manufacturer specific</a:t>
            </a:r>
          </a:p>
          <a:p>
            <a:endParaRPr lang="en-US" dirty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Cannot send very many batches per frame</a:t>
            </a:r>
          </a:p>
          <a:p>
            <a:pPr lvl="1"/>
            <a:r>
              <a:rPr lang="en-US" dirty="0" smtClean="0"/>
              <a:t>Fewer and bigger batches can utilize GPU power well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Batch Counts are a Big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times batch count is a limiting factor</a:t>
            </a:r>
          </a:p>
          <a:p>
            <a:r>
              <a:rPr lang="en-US" dirty="0" smtClean="0"/>
              <a:t>This transcends the art pipeline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Sprite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Render all entities with the same texture at once</a:t>
            </a:r>
          </a:p>
          <a:p>
            <a:pPr lvl="1"/>
            <a:endParaRPr lang="en-US" dirty="0"/>
          </a:p>
          <a:p>
            <a:r>
              <a:rPr lang="en-US" dirty="0" smtClean="0"/>
              <a:t>Requirement:</a:t>
            </a:r>
          </a:p>
          <a:p>
            <a:pPr lvl="1"/>
            <a:r>
              <a:rPr lang="en-US" dirty="0" smtClean="0"/>
              <a:t>Data sorting</a:t>
            </a:r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Drastically reduced batch counts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Sprite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35200" y="2026341"/>
            <a:ext cx="4470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each texture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SetTexture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texture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SendSpriteData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simpleShader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needs to be sorted according to GPU texture</a:t>
            </a:r>
          </a:p>
          <a:p>
            <a:r>
              <a:rPr lang="en-US" dirty="0" smtClean="0"/>
              <a:t>All transformed vertices need to be on GPU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</a:p>
          <a:p>
            <a:pPr lvl="1"/>
            <a:r>
              <a:rPr lang="en-US" dirty="0" smtClean="0"/>
              <a:t>Usually implement </a:t>
            </a:r>
            <a:r>
              <a:rPr lang="en-US" dirty="0" err="1" smtClean="0"/>
              <a:t>qsort</a:t>
            </a:r>
            <a:r>
              <a:rPr lang="en-US" dirty="0" smtClean="0"/>
              <a:t>, it’s pretty fast (will not bottleneck)</a:t>
            </a:r>
          </a:p>
          <a:p>
            <a:pPr lvl="1"/>
            <a:r>
              <a:rPr lang="en-US" dirty="0" smtClean="0"/>
              <a:t>Dirty flag</a:t>
            </a:r>
          </a:p>
          <a:p>
            <a:r>
              <a:rPr lang="en-US" dirty="0" smtClean="0"/>
              <a:t>Sort by texture name or pointer</a:t>
            </a:r>
          </a:p>
          <a:p>
            <a:r>
              <a:rPr lang="en-US" dirty="0" smtClean="0"/>
              <a:t>Make sprites POD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600" y="1066800"/>
            <a:ext cx="822960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5242</TotalTime>
  <Words>874</Words>
  <Application>Microsoft Office PowerPoint</Application>
  <PresentationFormat>Custom</PresentationFormat>
  <Paragraphs>196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Sprite Batching and Texture Atlases  </vt:lpstr>
      <vt:lpstr>Overview</vt:lpstr>
      <vt:lpstr>Batches (Draw Calls)</vt:lpstr>
      <vt:lpstr>Batches</vt:lpstr>
      <vt:lpstr>Driver</vt:lpstr>
      <vt:lpstr>Batch Counts are a Big Deal</vt:lpstr>
      <vt:lpstr>Sprite Batching</vt:lpstr>
      <vt:lpstr>Sprite Batching</vt:lpstr>
      <vt:lpstr>Sorting Data</vt:lpstr>
      <vt:lpstr>Sorting Data</vt:lpstr>
      <vt:lpstr>1: Vertex Buffer Object</vt:lpstr>
      <vt:lpstr>2: Instancing</vt:lpstr>
      <vt:lpstr>2: Instancing - OpenGL</vt:lpstr>
      <vt:lpstr>Z Ordering</vt:lpstr>
      <vt:lpstr>Texture Atlases</vt:lpstr>
      <vt:lpstr>Texture Atlases</vt:lpstr>
      <vt:lpstr>Making an atlas:</vt:lpstr>
      <vt:lpstr>Actual Atlas File</vt:lpstr>
      <vt:lpstr>Bin Packing</vt:lpstr>
      <vt:lpstr>Bin Packing – An Algorithm</vt:lpstr>
      <vt:lpstr>Bin Packing – An Algorithm</vt:lpstr>
      <vt:lpstr>Bin Packing – An Algorithm</vt:lpstr>
      <vt:lpstr>Bin Packing – An Algorithm</vt:lpstr>
      <vt:lpstr>Bin Packing – An Algorithm</vt:lpstr>
      <vt:lpstr>Bin Packing – An Algorithm</vt:lpstr>
      <vt:lpstr>Bin Packing – Partitions</vt:lpstr>
      <vt:lpstr>Bin Packing – Partitioning</vt:lpstr>
      <vt:lpstr>Bin Packing – Partitioning</vt:lpstr>
      <vt:lpstr>Bin Packing – Partitioning</vt:lpstr>
      <vt:lpstr>Atlas Format</vt:lpstr>
      <vt:lpstr>Atlas Generation Tool</vt:lpstr>
      <vt:lpstr>Atlas Generation Run-time</vt:lpstr>
      <vt:lpstr>Premultiplied Alpha</vt:lpstr>
      <vt:lpstr>Example Code (OpenGL)</vt:lpstr>
      <vt:lpstr>Demo of Fire Atlas – Additive Blending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Randy</cp:lastModifiedBy>
  <cp:revision>152</cp:revision>
  <dcterms:created xsi:type="dcterms:W3CDTF">2012-12-31T02:28:18Z</dcterms:created>
  <dcterms:modified xsi:type="dcterms:W3CDTF">2014-01-16T01:42:00Z</dcterms:modified>
</cp:coreProperties>
</file>