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9" r:id="rId3"/>
    <p:sldId id="263" r:id="rId4"/>
    <p:sldId id="267" r:id="rId5"/>
    <p:sldId id="271" r:id="rId6"/>
    <p:sldId id="265" r:id="rId7"/>
    <p:sldId id="266" r:id="rId8"/>
    <p:sldId id="273" r:id="rId9"/>
    <p:sldId id="274" r:id="rId1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C778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5G sieť</a:t>
          </a:r>
          <a:endParaRPr lang="sk-SK" sz="2500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Ako funguje 5G sieť</a:t>
          </a:r>
          <a:endParaRPr lang="sk-SK" sz="250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sz="2500" dirty="0"/>
            <a:t>Výhody a Nevýhody 5G sieti</a:t>
          </a:r>
          <a:endParaRPr lang="sk-SK" sz="2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482919BB-4633-4B35-BE3F-CBE4A93E17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noProof="0" dirty="0">
            <a:latin typeface="+mj-lt"/>
          </a:endParaRPr>
        </a:p>
      </dgm:t>
    </dgm:pt>
    <dgm:pt modelId="{2F6785B9-322D-48ED-B0F3-0F015080F959}" type="parTrans" cxnId="{488C5FD8-CFB4-43F2-9F0A-53AF560C7A9E}">
      <dgm:prSet/>
      <dgm:spPr/>
      <dgm:t>
        <a:bodyPr/>
        <a:lstStyle/>
        <a:p>
          <a:endParaRPr lang="sk-SK"/>
        </a:p>
      </dgm:t>
    </dgm:pt>
    <dgm:pt modelId="{55D5061C-8220-48C2-8866-246700FCA3AB}" type="sibTrans" cxnId="{488C5FD8-CFB4-43F2-9F0A-53AF560C7A9E}">
      <dgm:prSet/>
      <dgm:spPr/>
      <dgm:t>
        <a:bodyPr/>
        <a:lstStyle/>
        <a:p>
          <a:endParaRPr lang="sk-SK"/>
        </a:p>
      </dgm:t>
    </dgm:pt>
    <dgm:pt modelId="{AAF05EED-14D9-435E-84D4-61ED8D724F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pl-PL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noProof="0" dirty="0">
            <a:latin typeface="+mj-lt"/>
          </a:endParaRPr>
        </a:p>
      </dgm:t>
    </dgm:pt>
    <dgm:pt modelId="{A4B4E304-879B-4A4D-AD53-E5E3C822A223}" type="parTrans" cxnId="{87921C7E-B405-4324-A861-F94B28CDF5D9}">
      <dgm:prSet/>
      <dgm:spPr/>
      <dgm:t>
        <a:bodyPr/>
        <a:lstStyle/>
        <a:p>
          <a:endParaRPr lang="sk-SK"/>
        </a:p>
      </dgm:t>
    </dgm:pt>
    <dgm:pt modelId="{61DD23ED-3FE5-4859-B15C-A3E73973ACC6}" type="sibTrans" cxnId="{87921C7E-B405-4324-A861-F94B28CDF5D9}">
      <dgm:prSet/>
      <dgm:spPr/>
      <dgm:t>
        <a:bodyPr/>
        <a:lstStyle/>
        <a:p>
          <a:endParaRPr lang="sk-SK"/>
        </a:p>
      </dgm:t>
    </dgm:pt>
    <dgm:pt modelId="{781FB578-8D58-4B04-9343-DFDA73C374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noProof="0" dirty="0"/>
            <a:t>5G sieť na Slovensku</a:t>
          </a:r>
        </a:p>
      </dgm:t>
    </dgm:pt>
    <dgm:pt modelId="{767DB1CB-FBE3-4CA3-9299-E9FB44850778}" type="parTrans" cxnId="{B63D45A3-4A2A-4FF8-A452-153667032B73}">
      <dgm:prSet/>
      <dgm:spPr/>
      <dgm:t>
        <a:bodyPr/>
        <a:lstStyle/>
        <a:p>
          <a:endParaRPr lang="sk-SK"/>
        </a:p>
      </dgm:t>
    </dgm:pt>
    <dgm:pt modelId="{BC946A8C-ACFE-4D6A-BE8D-69A7149AB71F}" type="sibTrans" cxnId="{B63D45A3-4A2A-4FF8-A452-153667032B73}">
      <dgm:prSet/>
      <dgm:spPr/>
      <dgm:t>
        <a:bodyPr/>
        <a:lstStyle/>
        <a:p>
          <a:endParaRPr lang="sk-SK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B9DC3FC3-C49C-40F3-AD42-13F0737669FE}" type="pres">
      <dgm:prSet presAssocID="{482919BB-4633-4B35-BE3F-CBE4A93E17CF}" presName="text_4" presStyleLbl="node1" presStyleIdx="3" presStyleCnt="6">
        <dgm:presLayoutVars>
          <dgm:bulletEnabled val="1"/>
        </dgm:presLayoutVars>
      </dgm:prSet>
      <dgm:spPr/>
    </dgm:pt>
    <dgm:pt modelId="{D033D0D6-36A0-434D-B87D-B123D324BB3A}" type="pres">
      <dgm:prSet presAssocID="{482919BB-4633-4B35-BE3F-CBE4A93E17CF}" presName="accent_4" presStyleCnt="0"/>
      <dgm:spPr/>
    </dgm:pt>
    <dgm:pt modelId="{B1B21CC5-294A-482B-9607-DD794D4D456E}" type="pres">
      <dgm:prSet presAssocID="{482919BB-4633-4B35-BE3F-CBE4A93E17CF}" presName="accentRepeatNode" presStyleLbl="solidFgAcc1" presStyleIdx="3" presStyleCnt="6"/>
      <dgm:spPr/>
    </dgm:pt>
    <dgm:pt modelId="{0626C932-F39D-4327-AEBC-418A0ED908C8}" type="pres">
      <dgm:prSet presAssocID="{AAF05EED-14D9-435E-84D4-61ED8D724F48}" presName="text_5" presStyleLbl="node1" presStyleIdx="4" presStyleCnt="6">
        <dgm:presLayoutVars>
          <dgm:bulletEnabled val="1"/>
        </dgm:presLayoutVars>
      </dgm:prSet>
      <dgm:spPr/>
    </dgm:pt>
    <dgm:pt modelId="{768340A7-ADEB-4629-B48C-A12EA84C6C0F}" type="pres">
      <dgm:prSet presAssocID="{AAF05EED-14D9-435E-84D4-61ED8D724F48}" presName="accent_5" presStyleCnt="0"/>
      <dgm:spPr/>
    </dgm:pt>
    <dgm:pt modelId="{44AE5485-B1EE-42E9-8E86-8A6F41300814}" type="pres">
      <dgm:prSet presAssocID="{AAF05EED-14D9-435E-84D4-61ED8D724F48}" presName="accentRepeatNode" presStyleLbl="solidFgAcc1" presStyleIdx="4" presStyleCnt="6"/>
      <dgm:spPr/>
    </dgm:pt>
    <dgm:pt modelId="{48493DC0-41AC-49AE-87EB-66AE67711E03}" type="pres">
      <dgm:prSet presAssocID="{781FB578-8D58-4B04-9343-DFDA73C37431}" presName="text_6" presStyleLbl="node1" presStyleIdx="5" presStyleCnt="6">
        <dgm:presLayoutVars>
          <dgm:bulletEnabled val="1"/>
        </dgm:presLayoutVars>
      </dgm:prSet>
      <dgm:spPr/>
    </dgm:pt>
    <dgm:pt modelId="{30EEAB0B-25D5-4361-98B8-2AB96E8C6033}" type="pres">
      <dgm:prSet presAssocID="{781FB578-8D58-4B04-9343-DFDA73C37431}" presName="accent_6" presStyleCnt="0"/>
      <dgm:spPr/>
    </dgm:pt>
    <dgm:pt modelId="{8D287914-D619-4D6C-A001-4AF16F36AF14}" type="pres">
      <dgm:prSet presAssocID="{781FB578-8D58-4B04-9343-DFDA73C37431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3BF0476-C1DE-4F82-A9DD-88E44153D6EC}" type="presOf" srcId="{781FB578-8D58-4B04-9343-DFDA73C37431}" destId="{48493DC0-41AC-49AE-87EB-66AE67711E03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7921C7E-B405-4324-A861-F94B28CDF5D9}" srcId="{7E5AA53B-3EEE-4DE4-BB81-9044890C2946}" destId="{AAF05EED-14D9-435E-84D4-61ED8D724F48}" srcOrd="4" destOrd="0" parTransId="{A4B4E304-879B-4A4D-AD53-E5E3C822A223}" sibTransId="{61DD23ED-3FE5-4859-B15C-A3E73973ACC6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9C80438C-3F72-4148-8EA6-F94117515359}" type="presOf" srcId="{AAF05EED-14D9-435E-84D4-61ED8D724F48}" destId="{0626C932-F39D-4327-AEBC-418A0ED908C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B63D45A3-4A2A-4FF8-A452-153667032B73}" srcId="{7E5AA53B-3EEE-4DE4-BB81-9044890C2946}" destId="{781FB578-8D58-4B04-9343-DFDA73C37431}" srcOrd="5" destOrd="0" parTransId="{767DB1CB-FBE3-4CA3-9299-E9FB44850778}" sibTransId="{BC946A8C-ACFE-4D6A-BE8D-69A7149AB71F}"/>
    <dgm:cxn modelId="{488C5FD8-CFB4-43F2-9F0A-53AF560C7A9E}" srcId="{7E5AA53B-3EEE-4DE4-BB81-9044890C2946}" destId="{482919BB-4633-4B35-BE3F-CBE4A93E17CF}" srcOrd="3" destOrd="0" parTransId="{2F6785B9-322D-48ED-B0F3-0F015080F959}" sibTransId="{55D5061C-8220-48C2-8866-246700FCA3AB}"/>
    <dgm:cxn modelId="{786B8DE1-442F-49D0-BE91-5FE3BD73EE3E}" type="presOf" srcId="{482919BB-4633-4B35-BE3F-CBE4A93E17CF}" destId="{B9DC3FC3-C49C-40F3-AD42-13F0737669F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5D0AECF-58D1-4FB4-9AFF-A34EEAE3088C}" type="presParOf" srcId="{90561C55-3C6E-4D53-85E1-2C50BCDDA392}" destId="{B9DC3FC3-C49C-40F3-AD42-13F0737669FE}" srcOrd="7" destOrd="0" presId="urn:microsoft.com/office/officeart/2008/layout/VerticalCurvedList"/>
    <dgm:cxn modelId="{1D74B176-51EB-4D7E-9445-6D0053948133}" type="presParOf" srcId="{90561C55-3C6E-4D53-85E1-2C50BCDDA392}" destId="{D033D0D6-36A0-434D-B87D-B123D324BB3A}" srcOrd="8" destOrd="0" presId="urn:microsoft.com/office/officeart/2008/layout/VerticalCurvedList"/>
    <dgm:cxn modelId="{FCB36CBB-C55D-45A6-A5B3-39720DB68AAB}" type="presParOf" srcId="{D033D0D6-36A0-434D-B87D-B123D324BB3A}" destId="{B1B21CC5-294A-482B-9607-DD794D4D456E}" srcOrd="0" destOrd="0" presId="urn:microsoft.com/office/officeart/2008/layout/VerticalCurvedList"/>
    <dgm:cxn modelId="{7C51CD32-BDBD-445B-A3D6-E5AF6689505A}" type="presParOf" srcId="{90561C55-3C6E-4D53-85E1-2C50BCDDA392}" destId="{0626C932-F39D-4327-AEBC-418A0ED908C8}" srcOrd="9" destOrd="0" presId="urn:microsoft.com/office/officeart/2008/layout/VerticalCurvedList"/>
    <dgm:cxn modelId="{4AB2285A-7739-405B-8FFE-45F9B389A290}" type="presParOf" srcId="{90561C55-3C6E-4D53-85E1-2C50BCDDA392}" destId="{768340A7-ADEB-4629-B48C-A12EA84C6C0F}" srcOrd="10" destOrd="0" presId="urn:microsoft.com/office/officeart/2008/layout/VerticalCurvedList"/>
    <dgm:cxn modelId="{08D8EDF9-106B-4D74-83BC-9C4AC73519C3}" type="presParOf" srcId="{768340A7-ADEB-4629-B48C-A12EA84C6C0F}" destId="{44AE5485-B1EE-42E9-8E86-8A6F41300814}" srcOrd="0" destOrd="0" presId="urn:microsoft.com/office/officeart/2008/layout/VerticalCurvedList"/>
    <dgm:cxn modelId="{42504354-C42C-43F5-8773-17768E063FDC}" type="presParOf" srcId="{90561C55-3C6E-4D53-85E1-2C50BCDDA392}" destId="{48493DC0-41AC-49AE-87EB-66AE67711E03}" srcOrd="11" destOrd="0" presId="urn:microsoft.com/office/officeart/2008/layout/VerticalCurvedList"/>
    <dgm:cxn modelId="{E2CA782C-266E-41E1-903C-5577FE52C366}" type="presParOf" srcId="{90561C55-3C6E-4D53-85E1-2C50BCDDA392}" destId="{30EEAB0B-25D5-4361-98B8-2AB96E8C6033}" srcOrd="12" destOrd="0" presId="urn:microsoft.com/office/officeart/2008/layout/VerticalCurvedList"/>
    <dgm:cxn modelId="{DCE8B29D-4B4A-456F-BCBD-ECAA018EBCDD}" type="presParOf" srcId="{30EEAB0B-25D5-4361-98B8-2AB96E8C6033}" destId="{8D287914-D619-4D6C-A001-4AF16F36A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5721" y="-753267"/>
          <a:ext cx="5854599" cy="585459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50349" y="228969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5G sieť</a:t>
          </a:r>
          <a:endParaRPr lang="sk-SK" sz="2500" kern="1200" noProof="0" dirty="0"/>
        </a:p>
      </dsp:txBody>
      <dsp:txXfrm>
        <a:off x="350349" y="228969"/>
        <a:ext cx="6668206" cy="457764"/>
      </dsp:txXfrm>
    </dsp:sp>
    <dsp:sp modelId="{07CB3071-D555-47DA-A36A-69EB91531FD8}">
      <dsp:nvSpPr>
        <dsp:cNvPr id="0" name=""/>
        <dsp:cNvSpPr/>
      </dsp:nvSpPr>
      <dsp:spPr>
        <a:xfrm>
          <a:off x="64246" y="17174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26891" y="915528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Ako funguje 5G sieť</a:t>
          </a:r>
          <a:endParaRPr lang="sk-SK" sz="2500" kern="1200" noProof="0" dirty="0"/>
        </a:p>
      </dsp:txBody>
      <dsp:txXfrm>
        <a:off x="726891" y="915528"/>
        <a:ext cx="6291664" cy="457764"/>
      </dsp:txXfrm>
    </dsp:sp>
    <dsp:sp modelId="{3F8116AC-FAC3-4E95-9865-93CCFEB191B9}">
      <dsp:nvSpPr>
        <dsp:cNvPr id="0" name=""/>
        <dsp:cNvSpPr/>
      </dsp:nvSpPr>
      <dsp:spPr>
        <a:xfrm>
          <a:off x="440789" y="85830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99075" y="1602088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Výhody a Nevýhody 5G sieti</a:t>
          </a:r>
          <a:endParaRPr lang="sk-SK" sz="2500" kern="1200" noProof="0" dirty="0"/>
        </a:p>
      </dsp:txBody>
      <dsp:txXfrm>
        <a:off x="899075" y="1602088"/>
        <a:ext cx="6119480" cy="457764"/>
      </dsp:txXfrm>
    </dsp:sp>
    <dsp:sp modelId="{A965097E-32F1-4AB8-8C4E-2814A7596B2F}">
      <dsp:nvSpPr>
        <dsp:cNvPr id="0" name=""/>
        <dsp:cNvSpPr/>
      </dsp:nvSpPr>
      <dsp:spPr>
        <a:xfrm>
          <a:off x="612972" y="1544867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C3FC3-C49C-40F3-AD42-13F0737669FE}">
      <dsp:nvSpPr>
        <dsp:cNvPr id="0" name=""/>
        <dsp:cNvSpPr/>
      </dsp:nvSpPr>
      <dsp:spPr>
        <a:xfrm>
          <a:off x="899075" y="2288212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kern="1200" noProof="0" dirty="0">
            <a:latin typeface="+mj-lt"/>
          </a:endParaRPr>
        </a:p>
      </dsp:txBody>
      <dsp:txXfrm>
        <a:off x="899075" y="2288212"/>
        <a:ext cx="6119480" cy="457764"/>
      </dsp:txXfrm>
    </dsp:sp>
    <dsp:sp modelId="{B1B21CC5-294A-482B-9607-DD794D4D456E}">
      <dsp:nvSpPr>
        <dsp:cNvPr id="0" name=""/>
        <dsp:cNvSpPr/>
      </dsp:nvSpPr>
      <dsp:spPr>
        <a:xfrm>
          <a:off x="612972" y="2230992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C932-F39D-4327-AEBC-418A0ED908C8}">
      <dsp:nvSpPr>
        <dsp:cNvPr id="0" name=""/>
        <dsp:cNvSpPr/>
      </dsp:nvSpPr>
      <dsp:spPr>
        <a:xfrm>
          <a:off x="726891" y="2974772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kern="1200" noProof="0" dirty="0">
            <a:latin typeface="+mj-lt"/>
          </a:endParaRPr>
        </a:p>
      </dsp:txBody>
      <dsp:txXfrm>
        <a:off x="726891" y="2974772"/>
        <a:ext cx="6291664" cy="457764"/>
      </dsp:txXfrm>
    </dsp:sp>
    <dsp:sp modelId="{44AE5485-B1EE-42E9-8E86-8A6F41300814}">
      <dsp:nvSpPr>
        <dsp:cNvPr id="0" name=""/>
        <dsp:cNvSpPr/>
      </dsp:nvSpPr>
      <dsp:spPr>
        <a:xfrm>
          <a:off x="440789" y="291755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3DC0-41AC-49AE-87EB-66AE67711E03}">
      <dsp:nvSpPr>
        <dsp:cNvPr id="0" name=""/>
        <dsp:cNvSpPr/>
      </dsp:nvSpPr>
      <dsp:spPr>
        <a:xfrm>
          <a:off x="350349" y="3661331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noProof="0" dirty="0"/>
            <a:t>5G sieť na Slovensku</a:t>
          </a:r>
        </a:p>
      </dsp:txBody>
      <dsp:txXfrm>
        <a:off x="350349" y="3661331"/>
        <a:ext cx="6668206" cy="457764"/>
      </dsp:txXfrm>
    </dsp:sp>
    <dsp:sp modelId="{8D287914-D619-4D6C-A001-4AF16F36AF14}">
      <dsp:nvSpPr>
        <dsp:cNvPr id="0" name=""/>
        <dsp:cNvSpPr/>
      </dsp:nvSpPr>
      <dsp:spPr>
        <a:xfrm>
          <a:off x="64246" y="360411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AD560E-C07C-40A0-A242-6F10A89AC605}" type="datetime1">
              <a:rPr lang="sk-SK" smtClean="0"/>
              <a:t>12. 4. 2024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CAEC0-6B8D-42DF-B0AF-02EC948110C9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6F8A-A88F-F6B1-D88C-B946EB07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>
            <a:extLst>
              <a:ext uri="{FF2B5EF4-FFF2-40B4-BE49-F238E27FC236}">
                <a16:creationId xmlns:a16="http://schemas.microsoft.com/office/drawing/2014/main" id="{532634FD-CA93-7378-5CA6-AE8F4468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9CF3C3C0-9ECA-9127-E3F1-CDB4EDB25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97A6772-E622-4F54-E552-C3EF608A5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5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500869-6189-4A21-B595-9D540C586B36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0B709-E48D-4D68-844C-C6F87E0B6D5D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C2F3DE2-4534-4205-996F-18104DBF99F1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9D144-C732-4EAA-B545-B5CA7F29EB15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2EC7F4A-8344-4F72-B3E8-8A0AA48052FF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09C3B-CEC0-4981-AB76-D5C5E6B33731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C94C2-8A37-48B3-9074-22AD30491673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60C74-660A-48EB-9029-10AAD351CF03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7" name="Obdĺž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3AE67-2D91-4A58-BE4F-29D1E4B3635D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279F8B-B18C-48F0-99F6-420F482F7E00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1EA30-34FB-47DA-A025-B1E4F8293332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63F36F4-73E0-4338-ACE3-E79047B5E8D6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9" name="Obdĺž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ĺž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ĺž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BD2A8-A403-FCD3-BD67-05D3AAA3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ĺžnik 14">
            <a:extLst>
              <a:ext uri="{FF2B5EF4-FFF2-40B4-BE49-F238E27FC236}">
                <a16:creationId xmlns:a16="http://schemas.microsoft.com/office/drawing/2014/main" id="{25BDB9AD-2427-69CD-0C44-A216D0F47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/>
          </a:p>
        </p:txBody>
      </p:sp>
      <p:pic>
        <p:nvPicPr>
          <p:cNvPr id="1028" name="Picture 4" descr="5G sieť v SR (AKTUALIZOVANÉ): rýchlosť, výhody, pokrytie a všetko okolo |  Alza.sk">
            <a:extLst>
              <a:ext uri="{FF2B5EF4-FFF2-40B4-BE49-F238E27FC236}">
                <a16:creationId xmlns:a16="http://schemas.microsoft.com/office/drawing/2014/main" id="{F4AF0517-697E-A4CF-5CC4-BDDDDACEF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9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DD5021D3-169B-0289-21A2-B018DB84A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4348D2E3-86C3-0B77-9A25-6F8AD0A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Obdĺžnik 18">
              <a:extLst>
                <a:ext uri="{FF2B5EF4-FFF2-40B4-BE49-F238E27FC236}">
                  <a16:creationId xmlns:a16="http://schemas.microsoft.com/office/drawing/2014/main" id="{60443852-95C0-2F3F-1941-4492C60C5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B9AE9D1A-6674-E5E9-1BC2-52A836832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2" name="Obdĺžnik 21">
            <a:extLst>
              <a:ext uri="{FF2B5EF4-FFF2-40B4-BE49-F238E27FC236}">
                <a16:creationId xmlns:a16="http://schemas.microsoft.com/office/drawing/2014/main" id="{8A21634E-F5D1-C752-9633-A019583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37F15-8E1B-6D58-9839-0D82B0AD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sk-SK" sz="6000" dirty="0">
                <a:solidFill>
                  <a:schemeClr val="bg1"/>
                </a:solidFill>
              </a:rPr>
              <a:t>5g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AC884E-54AA-555B-2B92-CAD1505C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k-SK">
                <a:solidFill>
                  <a:srgbClr val="7CEBFF"/>
                </a:solidFill>
              </a:rPr>
              <a:t>Martin miklec 2.D</a:t>
            </a:r>
            <a:endParaRPr lang="sk-SK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ĺžni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2052" name="Picture 4" descr="Galaxy Background Images – Browse 1,249,716 Stock Photos, Vectors, and  Video | Adobe Stock">
            <a:extLst>
              <a:ext uri="{FF2B5EF4-FFF2-40B4-BE49-F238E27FC236}">
                <a16:creationId xmlns:a16="http://schemas.microsoft.com/office/drawing/2014/main" id="{E43FF2F4-1FA2-D4D3-50D9-2BF816C1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33"/>
            <a:ext cx="12192000" cy="68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Obdĺžni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781930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sk-SK" sz="3500" b="1" dirty="0"/>
              <a:t>Obsah prezentácie</a:t>
            </a:r>
          </a:p>
        </p:txBody>
      </p:sp>
      <p:graphicFrame>
        <p:nvGraphicFramePr>
          <p:cNvPr id="6" name="Zástupný symbol obsah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75707"/>
              </p:ext>
            </p:extLst>
          </p:nvPr>
        </p:nvGraphicFramePr>
        <p:xfrm>
          <a:off x="719570" y="1810139"/>
          <a:ext cx="7078229" cy="434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Šípka: plochá 4">
            <a:extLst>
              <a:ext uri="{FF2B5EF4-FFF2-40B4-BE49-F238E27FC236}">
                <a16:creationId xmlns:a16="http://schemas.microsoft.com/office/drawing/2014/main" id="{0020265F-4174-2BDC-310B-8D7FEBFEBFC8}"/>
              </a:ext>
            </a:extLst>
          </p:cNvPr>
          <p:cNvSpPr/>
          <p:nvPr/>
        </p:nvSpPr>
        <p:spPr>
          <a:xfrm>
            <a:off x="951721" y="2083786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plochá 6">
            <a:extLst>
              <a:ext uri="{FF2B5EF4-FFF2-40B4-BE49-F238E27FC236}">
                <a16:creationId xmlns:a16="http://schemas.microsoft.com/office/drawing/2014/main" id="{6E23C1F0-E0B1-7AD0-43A2-595C7BE74656}"/>
              </a:ext>
            </a:extLst>
          </p:cNvPr>
          <p:cNvSpPr/>
          <p:nvPr/>
        </p:nvSpPr>
        <p:spPr>
          <a:xfrm>
            <a:off x="1311721" y="2777890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plochá 7">
            <a:extLst>
              <a:ext uri="{FF2B5EF4-FFF2-40B4-BE49-F238E27FC236}">
                <a16:creationId xmlns:a16="http://schemas.microsoft.com/office/drawing/2014/main" id="{75E4EA38-604E-D09A-1A25-24E730A4C9B4}"/>
              </a:ext>
            </a:extLst>
          </p:cNvPr>
          <p:cNvSpPr/>
          <p:nvPr/>
        </p:nvSpPr>
        <p:spPr>
          <a:xfrm>
            <a:off x="1491721" y="3471994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plochá 8">
            <a:extLst>
              <a:ext uri="{FF2B5EF4-FFF2-40B4-BE49-F238E27FC236}">
                <a16:creationId xmlns:a16="http://schemas.microsoft.com/office/drawing/2014/main" id="{7BA1F286-34DE-A297-8DA1-76AB38DECE46}"/>
              </a:ext>
            </a:extLst>
          </p:cNvPr>
          <p:cNvSpPr/>
          <p:nvPr/>
        </p:nvSpPr>
        <p:spPr>
          <a:xfrm>
            <a:off x="940115" y="5527307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plochá 9">
            <a:extLst>
              <a:ext uri="{FF2B5EF4-FFF2-40B4-BE49-F238E27FC236}">
                <a16:creationId xmlns:a16="http://schemas.microsoft.com/office/drawing/2014/main" id="{163318DF-66DA-8082-939E-9B8EBD8D52B2}"/>
              </a:ext>
            </a:extLst>
          </p:cNvPr>
          <p:cNvSpPr/>
          <p:nvPr/>
        </p:nvSpPr>
        <p:spPr>
          <a:xfrm>
            <a:off x="1311721" y="4845495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plochá 10">
            <a:extLst>
              <a:ext uri="{FF2B5EF4-FFF2-40B4-BE49-F238E27FC236}">
                <a16:creationId xmlns:a16="http://schemas.microsoft.com/office/drawing/2014/main" id="{9670F4B3-2B7C-1A77-B9D8-8823AC1A7ECF}"/>
              </a:ext>
            </a:extLst>
          </p:cNvPr>
          <p:cNvSpPr/>
          <p:nvPr/>
        </p:nvSpPr>
        <p:spPr>
          <a:xfrm>
            <a:off x="1491721" y="4151391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vojový diagram: spojnica 11">
            <a:extLst>
              <a:ext uri="{FF2B5EF4-FFF2-40B4-BE49-F238E27FC236}">
                <a16:creationId xmlns:a16="http://schemas.microsoft.com/office/drawing/2014/main" id="{09ECB692-0A2C-F872-A0A4-A9D4FBA7070F}"/>
              </a:ext>
            </a:extLst>
          </p:cNvPr>
          <p:cNvSpPr/>
          <p:nvPr/>
        </p:nvSpPr>
        <p:spPr>
          <a:xfrm>
            <a:off x="11472430" y="6074228"/>
            <a:ext cx="1080000" cy="110589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044C5-9664-4E53-FEB9-10F25B0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000" b="1" dirty="0"/>
              <a:t>5g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93BAA-1461-D523-9989-682F97EC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 5. generácia technológií mobilnej komunikácie</a:t>
            </a:r>
          </a:p>
          <a:p>
            <a:r>
              <a:rPr lang="sk-SK" sz="2500" dirty="0">
                <a:ea typeface="Calibri" panose="020F0502020204030204" pitchFamily="34" charset="0"/>
                <a:cs typeface="Times New Roman" panose="02020603050405020304" pitchFamily="18" charset="0"/>
              </a:rPr>
              <a:t>nástupca </a:t>
            </a:r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 sieť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spustená v roku 2019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  zmeniť spôsob využívania internetu 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podpora rastúceho počtu používateľov</a:t>
            </a:r>
            <a:endParaRPr lang="sk-SK" sz="2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64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DD725-3F72-AE81-BF7C-19DDFF21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Ako funguje 5g </a:t>
            </a:r>
            <a:r>
              <a:rPr lang="sk-SK" sz="3500" b="1" dirty="0" err="1"/>
              <a:t>sieŤ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CDF51-0305-3DF0-BF51-385ED0F8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/>
              <a:t>bunkové siete, oblasť rozdelená na geografické oblasti</a:t>
            </a:r>
          </a:p>
          <a:p>
            <a:r>
              <a:rPr lang="sk-SK" sz="2500" dirty="0"/>
              <a:t>nízko-pásmové rádiové frekvencie (umožňujú veľký dosah)</a:t>
            </a:r>
          </a:p>
          <a:p>
            <a:r>
              <a:rPr lang="sk-SK" sz="2500" dirty="0"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ariadenia schopné komunikovať v sieti 5G</a:t>
            </a:r>
          </a:p>
          <a:p>
            <a:r>
              <a:rPr lang="sk-SK" sz="2500"/>
              <a:t>technologické </a:t>
            </a:r>
            <a:r>
              <a:rPr lang="sk-SK" sz="2500" dirty="0"/>
              <a:t>aplikácie a služby,  (</a:t>
            </a:r>
            <a:r>
              <a:rPr lang="sk-SK" sz="2500" dirty="0" err="1"/>
              <a:t>IoT</a:t>
            </a:r>
            <a:r>
              <a:rPr lang="sk-SK" sz="2500" dirty="0"/>
              <a:t>, UI,  VR)</a:t>
            </a:r>
          </a:p>
          <a:p>
            <a:r>
              <a:rPr lang="sk-SK" sz="2500" dirty="0"/>
              <a:t>vysokofrekvenčné vlny 5G</a:t>
            </a:r>
          </a:p>
          <a:p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7095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A796-A1A4-8A98-AEEE-DCF6D3D2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lna 5">
            <a:extLst>
              <a:ext uri="{FF2B5EF4-FFF2-40B4-BE49-F238E27FC236}">
                <a16:creationId xmlns:a16="http://schemas.microsoft.com/office/drawing/2014/main" id="{CF05A8A4-5935-3290-2172-4AB256DF4E6F}"/>
              </a:ext>
            </a:extLst>
          </p:cNvPr>
          <p:cNvSpPr/>
          <p:nvPr/>
        </p:nvSpPr>
        <p:spPr>
          <a:xfrm>
            <a:off x="581192" y="2062480"/>
            <a:ext cx="5400000" cy="4320000"/>
          </a:xfrm>
          <a:prstGeom prst="wave">
            <a:avLst/>
          </a:prstGeom>
          <a:ln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C86E40-A85A-992A-D150-20B7F6D4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/>
              <a:t>Výhody a Nevýhody 5g sieti</a:t>
            </a:r>
            <a:endParaRPr lang="sk-SK" sz="3500" b="1" dirty="0"/>
          </a:p>
        </p:txBody>
      </p:sp>
      <p:sp>
        <p:nvSpPr>
          <p:cNvPr id="7" name="Vlna 6">
            <a:extLst>
              <a:ext uri="{FF2B5EF4-FFF2-40B4-BE49-F238E27FC236}">
                <a16:creationId xmlns:a16="http://schemas.microsoft.com/office/drawing/2014/main" id="{758517B0-12DB-765E-EDE0-55280FBF666F}"/>
              </a:ext>
            </a:extLst>
          </p:cNvPr>
          <p:cNvSpPr/>
          <p:nvPr/>
        </p:nvSpPr>
        <p:spPr>
          <a:xfrm>
            <a:off x="6210809" y="2062480"/>
            <a:ext cx="5400000" cy="4320000"/>
          </a:xfrm>
          <a:prstGeom prst="wave">
            <a:avLst/>
          </a:prstGeom>
          <a:ln>
            <a:solidFill>
              <a:srgbClr val="FF000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550995-2635-B364-1D54-CD87A6F4A138}"/>
              </a:ext>
            </a:extLst>
          </p:cNvPr>
          <p:cNvSpPr txBox="1"/>
          <p:nvPr/>
        </p:nvSpPr>
        <p:spPr>
          <a:xfrm>
            <a:off x="711200" y="2796000"/>
            <a:ext cx="4346190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Výhody:</a:t>
            </a:r>
          </a:p>
          <a:p>
            <a:r>
              <a:rPr lang="sk-SK" sz="2500" dirty="0">
                <a:solidFill>
                  <a:schemeClr val="bg1"/>
                </a:solidFill>
              </a:rPr>
              <a:t>Kapacita zariadení</a:t>
            </a:r>
          </a:p>
          <a:p>
            <a:r>
              <a:rPr lang="sk-SK" sz="2500" dirty="0">
                <a:solidFill>
                  <a:schemeClr val="bg1"/>
                </a:solidFill>
              </a:rPr>
              <a:t>Odozva</a:t>
            </a:r>
          </a:p>
          <a:p>
            <a:r>
              <a:rPr lang="sk-SK" sz="2500" dirty="0">
                <a:solidFill>
                  <a:schemeClr val="bg1"/>
                </a:solidFill>
              </a:rPr>
              <a:t>Streamovanie videa alebo hudby</a:t>
            </a:r>
          </a:p>
          <a:p>
            <a:r>
              <a:rPr lang="sk-SK" sz="2500" dirty="0">
                <a:solidFill>
                  <a:schemeClr val="bg1"/>
                </a:solidFill>
              </a:rPr>
              <a:t>Rýchlosť zdieľania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Latencia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8F872156-CB50-1B5D-A9DA-15146320A11B}"/>
              </a:ext>
            </a:extLst>
          </p:cNvPr>
          <p:cNvCxnSpPr>
            <a:cxnSpLocks/>
          </p:cNvCxnSpPr>
          <p:nvPr/>
        </p:nvCxnSpPr>
        <p:spPr>
          <a:xfrm>
            <a:off x="6096000" y="3128672"/>
            <a:ext cx="0" cy="218761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B28D87DD-A7EE-C46F-0FCE-063039D463D6}"/>
              </a:ext>
            </a:extLst>
          </p:cNvPr>
          <p:cNvSpPr txBox="1"/>
          <p:nvPr/>
        </p:nvSpPr>
        <p:spPr>
          <a:xfrm>
            <a:off x="6482080" y="2764349"/>
            <a:ext cx="1838965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Nevýhody</a:t>
            </a:r>
            <a:r>
              <a:rPr lang="sk-SK" dirty="0">
                <a:solidFill>
                  <a:schemeClr val="bg1"/>
                </a:solidFill>
              </a:rPr>
              <a:t>:</a:t>
            </a:r>
          </a:p>
          <a:p>
            <a:r>
              <a:rPr lang="sk-SK" sz="2500" dirty="0">
                <a:solidFill>
                  <a:schemeClr val="bg1"/>
                </a:solidFill>
              </a:rPr>
              <a:t>Dosah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Náklady</a:t>
            </a:r>
          </a:p>
          <a:p>
            <a:r>
              <a:rPr lang="sk-SK" sz="2500" dirty="0">
                <a:solidFill>
                  <a:schemeClr val="bg1"/>
                </a:solidFill>
              </a:rPr>
              <a:t>Čas výstavby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4B4E7-FB79-E8CC-CD89-2FFEDE5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Porovnanie s predošlými generáciami sieti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E6853A-12F8-DD3E-3F07-5A0C0FF2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ýchlosť a kapacita siete</a:t>
            </a:r>
          </a:p>
          <a:p>
            <a:r>
              <a:rPr lang="sk-SK" sz="25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poľahlivosť a rýchleho pripojenia</a:t>
            </a:r>
          </a:p>
          <a:p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Flexibilita</a:t>
            </a:r>
            <a:endParaRPr lang="sk-SK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604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E36743-27E9-A452-1BCA-05C701C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bezpečnosť 5G sieti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38F839-71E0-E75A-0BE3-9CF5A851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Viac možností na útok</a:t>
            </a:r>
          </a:p>
          <a:p>
            <a:r>
              <a:rPr lang="sk-SK" dirty="0"/>
              <a:t>Zraniteľné miesta pri rozdelení (segmentovaní) virtuálnych sieti</a:t>
            </a:r>
          </a:p>
          <a:p>
            <a:r>
              <a:rPr lang="sk-SK" dirty="0"/>
              <a:t>Detekcia hrozieb a reakcia</a:t>
            </a:r>
          </a:p>
          <a:p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790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F5847-3423-AAF3-5873-249073E0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5G sieť na Slovensku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96DE80-AABF-091A-AAC4-9EFDF623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8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G-Technologie: Alles, was es zu wissen gilt">
            <a:extLst>
              <a:ext uri="{FF2B5EF4-FFF2-40B4-BE49-F238E27FC236}">
                <a16:creationId xmlns:a16="http://schemas.microsoft.com/office/drawing/2014/main" id="{5CAD5020-3FC7-5F2A-B8C5-FF0A6E49D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B3BABD09-FCCC-754E-313E-77CA7247E9F5}"/>
              </a:ext>
            </a:extLst>
          </p:cNvPr>
          <p:cNvSpPr/>
          <p:nvPr/>
        </p:nvSpPr>
        <p:spPr>
          <a:xfrm>
            <a:off x="696000" y="960025"/>
            <a:ext cx="1080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F113B0-C010-A2A4-9883-B1FDF8A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" y="1126050"/>
            <a:ext cx="10435296" cy="716147"/>
          </a:xfrm>
        </p:spPr>
        <p:txBody>
          <a:bodyPr>
            <a:normAutofit/>
          </a:bodyPr>
          <a:lstStyle/>
          <a:p>
            <a:pPr algn="ctr"/>
            <a:r>
              <a:rPr lang="sk-SK" sz="3500" b="1" dirty="0"/>
              <a:t>Ďakujem za pozornosť!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3088E56-0899-B53B-3C9F-493355F4E19D}"/>
              </a:ext>
            </a:extLst>
          </p:cNvPr>
          <p:cNvSpPr/>
          <p:nvPr/>
        </p:nvSpPr>
        <p:spPr>
          <a:xfrm>
            <a:off x="696000" y="792172"/>
            <a:ext cx="3240000" cy="9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18FA96-1ED6-DE70-9C23-342E375182DF}"/>
              </a:ext>
            </a:extLst>
          </p:cNvPr>
          <p:cNvSpPr/>
          <p:nvPr/>
        </p:nvSpPr>
        <p:spPr>
          <a:xfrm>
            <a:off x="4476000" y="792172"/>
            <a:ext cx="3240000" cy="9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E698FE54-1F4A-D253-7910-14B6572B87A3}"/>
              </a:ext>
            </a:extLst>
          </p:cNvPr>
          <p:cNvSpPr/>
          <p:nvPr/>
        </p:nvSpPr>
        <p:spPr>
          <a:xfrm>
            <a:off x="8256000" y="792172"/>
            <a:ext cx="324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ouhlý trojuholník 7">
            <a:extLst>
              <a:ext uri="{FF2B5EF4-FFF2-40B4-BE49-F238E27FC236}">
                <a16:creationId xmlns:a16="http://schemas.microsoft.com/office/drawing/2014/main" id="{10349A59-CBAC-6727-483C-8EE134813A9D}"/>
              </a:ext>
            </a:extLst>
          </p:cNvPr>
          <p:cNvSpPr/>
          <p:nvPr/>
        </p:nvSpPr>
        <p:spPr>
          <a:xfrm rot="16200000">
            <a:off x="10581600" y="1125625"/>
            <a:ext cx="914400" cy="914400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ouhlý trojuholník 8">
            <a:extLst>
              <a:ext uri="{FF2B5EF4-FFF2-40B4-BE49-F238E27FC236}">
                <a16:creationId xmlns:a16="http://schemas.microsoft.com/office/drawing/2014/main" id="{13D2CD55-1330-01B7-A762-727524B75F4B}"/>
              </a:ext>
            </a:extLst>
          </p:cNvPr>
          <p:cNvSpPr/>
          <p:nvPr/>
        </p:nvSpPr>
        <p:spPr>
          <a:xfrm rot="5400000">
            <a:off x="715344" y="960025"/>
            <a:ext cx="914400" cy="914400"/>
          </a:xfrm>
          <a:prstGeom prst="rtTriangle">
            <a:avLst/>
          </a:prstGeom>
          <a:solidFill>
            <a:srgbClr val="6C7781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0755834"/>
      </p:ext>
    </p:extLst>
  </p:cSld>
  <p:clrMapOvr>
    <a:masterClrMapping/>
  </p:clrMapOvr>
</p:sld>
</file>

<file path=ppt/theme/theme1.xml><?xml version="1.0" encoding="utf-8"?>
<a:theme xmlns:a="http://schemas.openxmlformats.org/drawingml/2006/main" name="Delene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2_TF56390039_Win32" id="{250130F4-B4B3-4B6B-9C20-594E0D91CBA7}" vid="{7D800799-B3AB-4416-89A7-FD6843A833C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Technický návrh</Template>
  <TotalTime>2444</TotalTime>
  <Words>166</Words>
  <Application>Microsoft Office PowerPoint</Application>
  <PresentationFormat>Širokouhlá</PresentationFormat>
  <Paragraphs>45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Delenec</vt:lpstr>
      <vt:lpstr>5g sieť</vt:lpstr>
      <vt:lpstr>Obsah prezentácie</vt:lpstr>
      <vt:lpstr>5g sieť</vt:lpstr>
      <vt:lpstr>Ako funguje 5g sieŤ</vt:lpstr>
      <vt:lpstr>Výhody a Nevýhody 5g sieti</vt:lpstr>
      <vt:lpstr>Porovnanie s predošlými generáciami sieti</vt:lpstr>
      <vt:lpstr>bezpečnosť 5G sieti</vt:lpstr>
      <vt:lpstr>5G sieť na Slovensku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sieť</dc:title>
  <dc:creator>štipec +++</dc:creator>
  <cp:lastModifiedBy>štipec +++</cp:lastModifiedBy>
  <cp:revision>10</cp:revision>
  <dcterms:created xsi:type="dcterms:W3CDTF">2024-02-18T09:25:19Z</dcterms:created>
  <dcterms:modified xsi:type="dcterms:W3CDTF">2024-04-12T18:08:41Z</dcterms:modified>
</cp:coreProperties>
</file>