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7" r:id="rId4"/>
    <p:sldId id="278" r:id="rId5"/>
    <p:sldId id="287" r:id="rId6"/>
    <p:sldId id="279" r:id="rId7"/>
    <p:sldId id="288" r:id="rId8"/>
    <p:sldId id="298" r:id="rId9"/>
    <p:sldId id="289" r:id="rId10"/>
    <p:sldId id="297" r:id="rId11"/>
    <p:sldId id="280" r:id="rId12"/>
    <p:sldId id="290" r:id="rId13"/>
    <p:sldId id="296" r:id="rId14"/>
    <p:sldId id="299" r:id="rId15"/>
    <p:sldId id="281" r:id="rId16"/>
    <p:sldId id="291" r:id="rId17"/>
    <p:sldId id="282" r:id="rId18"/>
    <p:sldId id="292" r:id="rId19"/>
    <p:sldId id="300" r:id="rId20"/>
    <p:sldId id="283" r:id="rId21"/>
    <p:sldId id="293" r:id="rId22"/>
    <p:sldId id="284" r:id="rId23"/>
    <p:sldId id="294" r:id="rId24"/>
    <p:sldId id="285" r:id="rId25"/>
    <p:sldId id="295" r:id="rId26"/>
    <p:sldId id="259" r:id="rId27"/>
    <p:sldId id="261" r:id="rId28"/>
    <p:sldId id="260" r:id="rId29"/>
    <p:sldId id="275" r:id="rId30"/>
    <p:sldId id="276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24040"/>
    <a:srgbClr val="F5F5F5"/>
    <a:srgbClr val="DCDCDC"/>
    <a:srgbClr val="E1E1E1"/>
    <a:srgbClr val="FBFBFB"/>
    <a:srgbClr val="F2F2F2"/>
    <a:srgbClr val="723838"/>
    <a:srgbClr val="A35151"/>
    <a:srgbClr val="6FA3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1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21670B-39D9-4A13-A117-73C6549A36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F0A4617-72EC-4342-9E3B-7C6DB7671C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43BC3CE-7F4E-4615-A889-4E624C4E6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23C67-9D6A-4F85-BFC6-5090D8CF0AB4}" type="datetimeFigureOut">
              <a:rPr lang="en-US" smtClean="0"/>
              <a:t>2017-12-07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1DFEBD2-190E-452B-9006-EFD22F033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BF2AEAB-9CD9-4C11-B369-6FF894941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0D3F4-BBCE-4DD8-B642-B2D009C38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344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A937BE-06FE-4C9F-A708-5D343192B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85372E3E-C976-4E70-8D8A-091233C9A4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029C7F0-3383-4836-BF51-AF0F1BC78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23C67-9D6A-4F85-BFC6-5090D8CF0AB4}" type="datetimeFigureOut">
              <a:rPr lang="en-US" smtClean="0"/>
              <a:t>2017-12-07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4D72F3A-0354-422A-B244-BBA17F440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25F886E-A4A5-40AD-85DF-AFF0A4498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0D3F4-BBCE-4DD8-B642-B2D009C38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280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9448314F-80B0-40C7-81BF-0758821296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D399EFE-F0A1-4F14-96B4-066A494A8C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5220A0C-90E3-4701-9050-8DB71E747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23C67-9D6A-4F85-BFC6-5090D8CF0AB4}" type="datetimeFigureOut">
              <a:rPr lang="en-US" smtClean="0"/>
              <a:t>2017-12-07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A032DB9-427E-41E0-A3D4-B923EB1C8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E7E3958-F67B-4081-AD68-3D47AEDBE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0D3F4-BBCE-4DD8-B642-B2D009C38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836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A043D6D-738D-466C-9F80-3AB683809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2FB617F-BC4F-4AAB-81E7-FECE5AA04F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544F1D4-EEC8-4FD1-85E0-7684576FC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23C67-9D6A-4F85-BFC6-5090D8CF0AB4}" type="datetimeFigureOut">
              <a:rPr lang="en-US" smtClean="0"/>
              <a:t>2017-12-07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56E2608-E959-48EC-A71C-783218FC9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D1FB63B-0996-4311-9E74-50D1827F7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0D3F4-BBCE-4DD8-B642-B2D009C38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852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B937C0D-25FD-4767-8700-C539CF044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7AB3DE6-22C7-4844-815B-043026A3AB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279578C-B1CE-43B5-9B07-D3758262D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23C67-9D6A-4F85-BFC6-5090D8CF0AB4}" type="datetimeFigureOut">
              <a:rPr lang="en-US" smtClean="0"/>
              <a:t>2017-12-07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68D9F9E-8FF9-4B41-809C-C1C9B76C8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C2A9C60-8FC5-47B9-9DA4-E828B5C3D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0D3F4-BBCE-4DD8-B642-B2D009C38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680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0ED49E6-F673-451D-892D-52B8D49DA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6BC5C3B-ACFE-4482-A832-03AC581249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0A231FA-65B5-4230-B64A-B88BCEF670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7F72277-8ECF-4CB3-A8E4-6B1DC779B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23C67-9D6A-4F85-BFC6-5090D8CF0AB4}" type="datetimeFigureOut">
              <a:rPr lang="en-US" smtClean="0"/>
              <a:t>2017-12-07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FD75405-06A3-4BB0-9072-41B4D1281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5B4B9AD-6AA0-4991-B07F-C13C79D75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0D3F4-BBCE-4DD8-B642-B2D009C38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23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DF948DF-1DD2-4386-90B2-DB68C1D07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EE6267F-4B2F-4A00-8BF4-79752C1B7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3ABD9567-59B7-4E59-8589-D8F9496DBF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753B1704-496C-4556-ACE7-875F4B3718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C0EC14B4-3E8A-4FB6-9C50-C5B54CA048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6FE91A59-D6B8-46D1-96D6-E03F9C08B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23C67-9D6A-4F85-BFC6-5090D8CF0AB4}" type="datetimeFigureOut">
              <a:rPr lang="en-US" smtClean="0"/>
              <a:t>2017-12-07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63E8F402-F253-4598-9290-8DD314902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C135391B-B762-4149-B674-68400B60C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0D3F4-BBCE-4DD8-B642-B2D009C38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494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DCF8A4F-C9CB-46AD-BEA5-F3E02EF83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05105858-46BE-4B4B-AC76-1DE884F42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23C67-9D6A-4F85-BFC6-5090D8CF0AB4}" type="datetimeFigureOut">
              <a:rPr lang="en-US" smtClean="0"/>
              <a:t>2017-12-07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81209C3A-40B3-447C-898C-0C4F75370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66D6103-6FAC-44FE-AFAC-35DCA54A5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0D3F4-BBCE-4DD8-B642-B2D009C38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498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484A2280-0F1E-4438-B0D1-87FD5872F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23C67-9D6A-4F85-BFC6-5090D8CF0AB4}" type="datetimeFigureOut">
              <a:rPr lang="en-US" smtClean="0"/>
              <a:t>2017-12-07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85054AD8-7FEF-49D9-A2DE-A9C7C3ECC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B86E405-A339-4A02-AC4C-7EA2A1561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0D3F4-BBCE-4DD8-B642-B2D009C38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803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9A9CBF2-3028-467D-9303-C06F7A0D5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6918BF1-0F45-4A97-AA9E-A6B36E09F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356FB0A4-9494-4382-A0FD-07C795DA06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7282179-4D0B-4BEA-AEF3-0C82FFAF6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23C67-9D6A-4F85-BFC6-5090D8CF0AB4}" type="datetimeFigureOut">
              <a:rPr lang="en-US" smtClean="0"/>
              <a:t>2017-12-07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6E4F919-BC65-4B8C-B6A4-6B75D65BA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E4FA66B-0CC2-43E6-AB35-73A52D826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0D3F4-BBCE-4DD8-B642-B2D009C38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272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49C5467-9872-42A4-9D20-EE8539A5E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CD2BD776-EB44-4D47-B39F-0246DE1B59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59ECD3CF-02E8-4D20-865E-02BA42A495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6B2109E-2F31-4DE3-8CEA-DE3C86F9A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23C67-9D6A-4F85-BFC6-5090D8CF0AB4}" type="datetimeFigureOut">
              <a:rPr lang="en-US" smtClean="0"/>
              <a:t>2017-12-07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B5CA5A2-D2B8-4ED5-9640-9392D1A7A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3ED3C46-81E8-41F2-9834-F18A98317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0D3F4-BBCE-4DD8-B642-B2D009C38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693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FA39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C7AAF08E-4D85-40AA-9CBA-7DBD9AB4E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4C3D882-D2F6-4D90-961B-1743A27FEF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2C7BF11-732D-490D-B016-B70BC5215D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423C67-9D6A-4F85-BFC6-5090D8CF0AB4}" type="datetimeFigureOut">
              <a:rPr lang="en-US" smtClean="0"/>
              <a:t>2017-12-07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0F6EE10-A6BA-4959-8406-FFA61D7A2F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9E7E0F3-F268-4405-929D-FE16B32E58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60D3F4-BBCE-4DD8-B642-B2D009C38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496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824040"/>
          </a:solidFill>
          <a:latin typeface="Rockwell" panose="02060603020205020403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824040"/>
          </a:solidFill>
          <a:latin typeface="Rockwell" panose="02060603020205020403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824040"/>
          </a:solidFill>
          <a:latin typeface="Rockwell" panose="02060603020205020403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824040"/>
          </a:solidFill>
          <a:latin typeface="Rockwell" panose="02060603020205020403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824040"/>
          </a:solidFill>
          <a:latin typeface="Rockwell" panose="02060603020205020403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824040"/>
          </a:solidFill>
          <a:latin typeface="Rockwell" panose="02060603020205020403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126EA88-A9E3-4871-8DDA-4EE8195A9D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62184" y="1562528"/>
            <a:ext cx="5667632" cy="1600844"/>
          </a:xfrm>
          <a:solidFill>
            <a:srgbClr val="F5F5F5"/>
          </a:solidFill>
        </p:spPr>
        <p:txBody>
          <a:bodyPr>
            <a:normAutofit/>
          </a:bodyPr>
          <a:lstStyle/>
          <a:p>
            <a:r>
              <a:rPr lang="en-US" sz="9600" b="1" dirty="0">
                <a:latin typeface="Brush Script MT" panose="03060802040406070304" pitchFamily="66" charset="0"/>
              </a:rPr>
              <a:t>NotifyMe!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EF3D0F4F-0963-4211-A80D-97B3ABEE1F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55557" y="4040701"/>
            <a:ext cx="6680886" cy="556011"/>
          </a:xfrm>
          <a:noFill/>
        </p:spPr>
        <p:txBody>
          <a:bodyPr>
            <a:normAutofit/>
          </a:bodyPr>
          <a:lstStyle/>
          <a:p>
            <a:r>
              <a:rPr lang="en-US" sz="2800" dirty="0">
                <a:latin typeface="Rockwell" panose="02060603020205020403" pitchFamily="18" charset="0"/>
              </a:rPr>
              <a:t>Matthew Manning and </a:t>
            </a:r>
            <a:r>
              <a:rPr lang="en-US" sz="2800" dirty="0" err="1">
                <a:latin typeface="Rockwell" panose="02060603020205020403" pitchFamily="18" charset="0"/>
              </a:rPr>
              <a:t>Suveni</a:t>
            </a:r>
            <a:r>
              <a:rPr lang="en-US" sz="2800" dirty="0">
                <a:latin typeface="Rockwell" panose="02060603020205020403" pitchFamily="18" charset="0"/>
              </a:rPr>
              <a:t> </a:t>
            </a:r>
            <a:r>
              <a:rPr lang="en-US" sz="2800" dirty="0" err="1">
                <a:latin typeface="Rockwell" panose="02060603020205020403" pitchFamily="18" charset="0"/>
              </a:rPr>
              <a:t>Tangnu</a:t>
            </a:r>
            <a:endParaRPr lang="en-US" sz="2800" dirty="0"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9443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Logging </a:t>
            </a:r>
            <a:r>
              <a:rPr lang="en-US" dirty="0">
                <a:solidFill>
                  <a:srgbClr val="F5F5F5"/>
                </a:solidFill>
              </a:rPr>
              <a:t>In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522" y="1825625"/>
            <a:ext cx="9088956" cy="4351338"/>
          </a:xfrm>
          <a:ln w="38100">
            <a:solidFill>
              <a:srgbClr val="F5F5F5"/>
            </a:solidFill>
          </a:ln>
        </p:spPr>
      </p:pic>
    </p:spTree>
    <p:extLst>
      <p:ext uri="{BB962C8B-B14F-4D97-AF65-F5344CB8AC3E}">
        <p14:creationId xmlns:p14="http://schemas.microsoft.com/office/powerpoint/2010/main" val="1385937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9D0B7C-1D18-4B9B-9686-41CD01222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How do we do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171011C-A762-4A01-8962-0A7436AA63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824040">
                    <a:alpha val="50000"/>
                  </a:srgbClr>
                </a:solidFill>
              </a:rPr>
              <a:t> </a:t>
            </a:r>
            <a:r>
              <a:rPr lang="en-US" dirty="0" smtClean="0">
                <a:solidFill>
                  <a:srgbClr val="F5F5F5">
                    <a:alpha val="50000"/>
                  </a:srgbClr>
                </a:solidFill>
              </a:rPr>
              <a:t>Database</a:t>
            </a:r>
            <a:r>
              <a:rPr lang="en-US" dirty="0" smtClean="0">
                <a:solidFill>
                  <a:srgbClr val="824040">
                    <a:alpha val="50000"/>
                  </a:srgbClr>
                </a:solidFill>
              </a:rPr>
              <a:t> Design</a:t>
            </a:r>
            <a:endParaRPr lang="en-US" dirty="0" smtClean="0">
              <a:solidFill>
                <a:srgbClr val="824040">
                  <a:alpha val="50000"/>
                </a:srgbClr>
              </a:solidFill>
            </a:endParaRPr>
          </a:p>
          <a:p>
            <a:r>
              <a:rPr lang="en-US" dirty="0" smtClean="0">
                <a:solidFill>
                  <a:srgbClr val="824040">
                    <a:alpha val="50000"/>
                  </a:srgbClr>
                </a:solidFill>
              </a:rPr>
              <a:t> Account </a:t>
            </a:r>
            <a:r>
              <a:rPr lang="en-US" dirty="0">
                <a:solidFill>
                  <a:srgbClr val="F5F5F5">
                    <a:alpha val="50000"/>
                  </a:srgbClr>
                </a:solidFill>
              </a:rPr>
              <a:t>Creation</a:t>
            </a:r>
            <a:r>
              <a:rPr lang="en-US" dirty="0">
                <a:solidFill>
                  <a:srgbClr val="824040">
                    <a:alpha val="50000"/>
                  </a:srgbClr>
                </a:solidFill>
              </a:rPr>
              <a:t>, Logging </a:t>
            </a:r>
            <a:r>
              <a:rPr lang="en-US" dirty="0">
                <a:solidFill>
                  <a:srgbClr val="F5F5F5">
                    <a:alpha val="50000"/>
                  </a:srgbClr>
                </a:solidFill>
              </a:rPr>
              <a:t>In</a:t>
            </a:r>
            <a:r>
              <a:rPr lang="en-US" dirty="0">
                <a:solidFill>
                  <a:srgbClr val="824040">
                    <a:alpha val="50000"/>
                  </a:srgbClr>
                </a:solidFill>
              </a:rPr>
              <a:t>, and Logging </a:t>
            </a:r>
            <a:r>
              <a:rPr lang="en-US" dirty="0" smtClean="0">
                <a:solidFill>
                  <a:srgbClr val="F5F5F5">
                    <a:alpha val="50000"/>
                  </a:srgbClr>
                </a:solidFill>
              </a:rPr>
              <a:t>Out</a:t>
            </a:r>
          </a:p>
          <a:p>
            <a:r>
              <a:rPr lang="en-US" dirty="0" smtClean="0"/>
              <a:t> </a:t>
            </a:r>
            <a:r>
              <a:rPr lang="en-US" dirty="0">
                <a:solidFill>
                  <a:srgbClr val="F5F5F5"/>
                </a:solidFill>
              </a:rPr>
              <a:t>Changing</a:t>
            </a:r>
            <a:r>
              <a:rPr lang="en-US" dirty="0"/>
              <a:t> Password</a:t>
            </a:r>
            <a:r>
              <a:rPr lang="en-US" dirty="0" smtClean="0">
                <a:solidFill>
                  <a:srgbClr val="824040">
                    <a:alpha val="50000"/>
                  </a:srgbClr>
                </a:solidFill>
              </a:rPr>
              <a:t> </a:t>
            </a:r>
            <a:r>
              <a:rPr lang="en-US" dirty="0">
                <a:solidFill>
                  <a:srgbClr val="824040">
                    <a:alpha val="50000"/>
                  </a:srgbClr>
                </a:solidFill>
              </a:rPr>
              <a:t>and Account </a:t>
            </a:r>
            <a:r>
              <a:rPr lang="en-US" dirty="0">
                <a:solidFill>
                  <a:srgbClr val="F5F5F5">
                    <a:alpha val="50000"/>
                  </a:srgbClr>
                </a:solidFill>
              </a:rPr>
              <a:t>Recovery</a:t>
            </a:r>
          </a:p>
          <a:p>
            <a:r>
              <a:rPr lang="en-US" dirty="0" smtClean="0">
                <a:solidFill>
                  <a:srgbClr val="824040">
                    <a:alpha val="50000"/>
                  </a:srgbClr>
                </a:solidFill>
              </a:rPr>
              <a:t> Adding</a:t>
            </a:r>
            <a:r>
              <a:rPr lang="en-US" dirty="0">
                <a:solidFill>
                  <a:srgbClr val="824040">
                    <a:alpha val="50000"/>
                  </a:srgbClr>
                </a:solidFill>
              </a:rPr>
              <a:t>, Editing, and Deleting </a:t>
            </a:r>
            <a:r>
              <a:rPr lang="en-US" dirty="0" smtClean="0">
                <a:solidFill>
                  <a:srgbClr val="F5F5F5">
                    <a:alpha val="50000"/>
                  </a:srgbClr>
                </a:solidFill>
              </a:rPr>
              <a:t>URLs</a:t>
            </a:r>
          </a:p>
          <a:p>
            <a:r>
              <a:rPr lang="en-US" dirty="0" smtClean="0">
                <a:solidFill>
                  <a:srgbClr val="824040">
                    <a:alpha val="50000"/>
                  </a:srgbClr>
                </a:solidFill>
              </a:rPr>
              <a:t> </a:t>
            </a:r>
            <a:r>
              <a:rPr lang="en-US" dirty="0" smtClean="0">
                <a:solidFill>
                  <a:srgbClr val="F5F5F5">
                    <a:alpha val="50000"/>
                  </a:srgbClr>
                </a:solidFill>
              </a:rPr>
              <a:t>Searching</a:t>
            </a:r>
            <a:r>
              <a:rPr lang="en-US" dirty="0" smtClean="0">
                <a:solidFill>
                  <a:srgbClr val="824040">
                    <a:alpha val="50000"/>
                  </a:srgbClr>
                </a:solidFill>
              </a:rPr>
              <a:t> </a:t>
            </a:r>
            <a:r>
              <a:rPr lang="en-US" dirty="0">
                <a:solidFill>
                  <a:srgbClr val="824040">
                    <a:alpha val="50000"/>
                  </a:srgbClr>
                </a:solidFill>
              </a:rPr>
              <a:t>for </a:t>
            </a:r>
            <a:r>
              <a:rPr lang="en-US" dirty="0" smtClean="0">
                <a:solidFill>
                  <a:srgbClr val="824040">
                    <a:alpha val="50000"/>
                  </a:srgbClr>
                </a:solidFill>
              </a:rPr>
              <a:t>Updates</a:t>
            </a:r>
          </a:p>
          <a:p>
            <a:r>
              <a:rPr lang="en-US" dirty="0" smtClean="0">
                <a:solidFill>
                  <a:srgbClr val="824040">
                    <a:alpha val="50000"/>
                  </a:srgbClr>
                </a:solidFill>
              </a:rPr>
              <a:t> </a:t>
            </a:r>
            <a:r>
              <a:rPr lang="en-US" dirty="0" smtClean="0">
                <a:solidFill>
                  <a:srgbClr val="F5F5F5">
                    <a:alpha val="50000"/>
                  </a:srgbClr>
                </a:solidFill>
              </a:rPr>
              <a:t>Updating</a:t>
            </a:r>
            <a:r>
              <a:rPr lang="en-US" dirty="0" smtClean="0">
                <a:solidFill>
                  <a:srgbClr val="824040">
                    <a:alpha val="50000"/>
                  </a:srgbClr>
                </a:solidFill>
              </a:rPr>
              <a:t> </a:t>
            </a:r>
            <a:r>
              <a:rPr lang="en-US" dirty="0">
                <a:solidFill>
                  <a:srgbClr val="824040">
                    <a:alpha val="50000"/>
                  </a:srgbClr>
                </a:solidFill>
              </a:rPr>
              <a:t>the Database and </a:t>
            </a:r>
            <a:r>
              <a:rPr lang="en-US" dirty="0">
                <a:solidFill>
                  <a:srgbClr val="F5F5F5">
                    <a:alpha val="50000"/>
                  </a:srgbClr>
                </a:solidFill>
              </a:rPr>
              <a:t>Sending</a:t>
            </a:r>
            <a:r>
              <a:rPr lang="en-US" dirty="0">
                <a:solidFill>
                  <a:srgbClr val="824040">
                    <a:alpha val="50000"/>
                  </a:srgbClr>
                </a:solidFill>
              </a:rPr>
              <a:t> Emails</a:t>
            </a:r>
          </a:p>
        </p:txBody>
      </p:sp>
    </p:spTree>
    <p:extLst>
      <p:ext uri="{BB962C8B-B14F-4D97-AF65-F5344CB8AC3E}">
        <p14:creationId xmlns:p14="http://schemas.microsoft.com/office/powerpoint/2010/main" val="1247438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5F5F5"/>
                </a:solidFill>
              </a:rPr>
              <a:t>Changing</a:t>
            </a:r>
            <a:r>
              <a:rPr lang="en-US" dirty="0"/>
              <a:t> Password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522" y="1825625"/>
            <a:ext cx="9088956" cy="4351338"/>
          </a:xfrm>
          <a:ln w="38100">
            <a:solidFill>
              <a:srgbClr val="F5F5F5"/>
            </a:solidFill>
          </a:ln>
        </p:spPr>
      </p:pic>
    </p:spTree>
    <p:extLst>
      <p:ext uri="{BB962C8B-B14F-4D97-AF65-F5344CB8AC3E}">
        <p14:creationId xmlns:p14="http://schemas.microsoft.com/office/powerpoint/2010/main" val="3162793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5F5F5"/>
                </a:solidFill>
              </a:rPr>
              <a:t>Changing</a:t>
            </a:r>
            <a:r>
              <a:rPr lang="en-US" dirty="0"/>
              <a:t> Password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522" y="1825625"/>
            <a:ext cx="9088956" cy="4351338"/>
          </a:xfrm>
          <a:ln w="38100">
            <a:solidFill>
              <a:srgbClr val="F5F5F5"/>
            </a:solidFill>
          </a:ln>
        </p:spPr>
      </p:pic>
    </p:spTree>
    <p:extLst>
      <p:ext uri="{BB962C8B-B14F-4D97-AF65-F5344CB8AC3E}">
        <p14:creationId xmlns:p14="http://schemas.microsoft.com/office/powerpoint/2010/main" val="1471557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5F5F5"/>
                </a:solidFill>
              </a:rPr>
              <a:t>Changing</a:t>
            </a:r>
            <a:r>
              <a:rPr lang="en-US" dirty="0"/>
              <a:t> Password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522" y="1825625"/>
            <a:ext cx="9088956" cy="4351338"/>
          </a:xfrm>
          <a:ln w="38100">
            <a:solidFill>
              <a:srgbClr val="F5F5F5"/>
            </a:solidFill>
          </a:ln>
        </p:spPr>
      </p:pic>
    </p:spTree>
    <p:extLst>
      <p:ext uri="{BB962C8B-B14F-4D97-AF65-F5344CB8AC3E}">
        <p14:creationId xmlns:p14="http://schemas.microsoft.com/office/powerpoint/2010/main" val="853656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9D0B7C-1D18-4B9B-9686-41CD01222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How do we do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171011C-A762-4A01-8962-0A7436AA63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824040">
                    <a:alpha val="50000"/>
                  </a:srgbClr>
                </a:solidFill>
              </a:rPr>
              <a:t> </a:t>
            </a:r>
            <a:r>
              <a:rPr lang="en-US" dirty="0" smtClean="0">
                <a:solidFill>
                  <a:srgbClr val="F5F5F5">
                    <a:alpha val="50000"/>
                  </a:srgbClr>
                </a:solidFill>
              </a:rPr>
              <a:t>Database</a:t>
            </a:r>
            <a:r>
              <a:rPr lang="en-US" dirty="0" smtClean="0">
                <a:solidFill>
                  <a:srgbClr val="824040">
                    <a:alpha val="50000"/>
                  </a:srgbClr>
                </a:solidFill>
              </a:rPr>
              <a:t> Design</a:t>
            </a:r>
            <a:endParaRPr lang="en-US" dirty="0" smtClean="0">
              <a:solidFill>
                <a:srgbClr val="824040">
                  <a:alpha val="50000"/>
                </a:srgbClr>
              </a:solidFill>
            </a:endParaRPr>
          </a:p>
          <a:p>
            <a:r>
              <a:rPr lang="en-US" dirty="0" smtClean="0">
                <a:solidFill>
                  <a:srgbClr val="824040">
                    <a:alpha val="50000"/>
                  </a:srgbClr>
                </a:solidFill>
              </a:rPr>
              <a:t> Account </a:t>
            </a:r>
            <a:r>
              <a:rPr lang="en-US" dirty="0">
                <a:solidFill>
                  <a:srgbClr val="F5F5F5">
                    <a:alpha val="50000"/>
                  </a:srgbClr>
                </a:solidFill>
              </a:rPr>
              <a:t>Creation</a:t>
            </a:r>
            <a:r>
              <a:rPr lang="en-US" dirty="0">
                <a:solidFill>
                  <a:srgbClr val="824040">
                    <a:alpha val="50000"/>
                  </a:srgbClr>
                </a:solidFill>
              </a:rPr>
              <a:t>, Logging </a:t>
            </a:r>
            <a:r>
              <a:rPr lang="en-US" dirty="0">
                <a:solidFill>
                  <a:srgbClr val="F5F5F5">
                    <a:alpha val="50000"/>
                  </a:srgbClr>
                </a:solidFill>
              </a:rPr>
              <a:t>In</a:t>
            </a:r>
            <a:r>
              <a:rPr lang="en-US" dirty="0">
                <a:solidFill>
                  <a:srgbClr val="824040">
                    <a:alpha val="50000"/>
                  </a:srgbClr>
                </a:solidFill>
              </a:rPr>
              <a:t>, and Logging </a:t>
            </a:r>
            <a:r>
              <a:rPr lang="en-US" dirty="0" smtClean="0">
                <a:solidFill>
                  <a:srgbClr val="F5F5F5">
                    <a:alpha val="50000"/>
                  </a:srgbClr>
                </a:solidFill>
              </a:rPr>
              <a:t>Out</a:t>
            </a:r>
          </a:p>
          <a:p>
            <a:r>
              <a:rPr lang="en-US" dirty="0">
                <a:solidFill>
                  <a:srgbClr val="824040">
                    <a:alpha val="50000"/>
                  </a:srgbClr>
                </a:solidFill>
              </a:rPr>
              <a:t> </a:t>
            </a:r>
            <a:r>
              <a:rPr lang="en-US" dirty="0" smtClean="0">
                <a:solidFill>
                  <a:srgbClr val="F5F5F5">
                    <a:alpha val="50000"/>
                  </a:srgbClr>
                </a:solidFill>
              </a:rPr>
              <a:t>Changing</a:t>
            </a:r>
            <a:r>
              <a:rPr lang="en-US" dirty="0" smtClean="0">
                <a:solidFill>
                  <a:srgbClr val="824040">
                    <a:alpha val="50000"/>
                  </a:srgbClr>
                </a:solidFill>
              </a:rPr>
              <a:t> </a:t>
            </a:r>
            <a:r>
              <a:rPr lang="en-US" dirty="0">
                <a:solidFill>
                  <a:srgbClr val="824040">
                    <a:alpha val="50000"/>
                  </a:srgbClr>
                </a:solidFill>
              </a:rPr>
              <a:t>Password and </a:t>
            </a:r>
            <a:r>
              <a:rPr lang="en-US" dirty="0"/>
              <a:t>Account </a:t>
            </a:r>
            <a:r>
              <a:rPr lang="en-US" dirty="0">
                <a:solidFill>
                  <a:srgbClr val="F5F5F5"/>
                </a:solidFill>
              </a:rPr>
              <a:t>Recovery</a:t>
            </a:r>
            <a:endParaRPr lang="en-US" dirty="0">
              <a:solidFill>
                <a:srgbClr val="F5F5F5">
                  <a:alpha val="50000"/>
                </a:srgbClr>
              </a:solidFill>
            </a:endParaRPr>
          </a:p>
          <a:p>
            <a:r>
              <a:rPr lang="en-US" dirty="0" smtClean="0">
                <a:solidFill>
                  <a:srgbClr val="824040">
                    <a:alpha val="50000"/>
                  </a:srgbClr>
                </a:solidFill>
              </a:rPr>
              <a:t> Adding</a:t>
            </a:r>
            <a:r>
              <a:rPr lang="en-US" dirty="0">
                <a:solidFill>
                  <a:srgbClr val="824040">
                    <a:alpha val="50000"/>
                  </a:srgbClr>
                </a:solidFill>
              </a:rPr>
              <a:t>, Editing, and Deleting </a:t>
            </a:r>
            <a:r>
              <a:rPr lang="en-US" dirty="0" smtClean="0">
                <a:solidFill>
                  <a:srgbClr val="F5F5F5">
                    <a:alpha val="50000"/>
                  </a:srgbClr>
                </a:solidFill>
              </a:rPr>
              <a:t>URLs</a:t>
            </a:r>
          </a:p>
          <a:p>
            <a:r>
              <a:rPr lang="en-US" dirty="0" smtClean="0">
                <a:solidFill>
                  <a:srgbClr val="824040">
                    <a:alpha val="50000"/>
                  </a:srgbClr>
                </a:solidFill>
              </a:rPr>
              <a:t> </a:t>
            </a:r>
            <a:r>
              <a:rPr lang="en-US" dirty="0" smtClean="0">
                <a:solidFill>
                  <a:srgbClr val="F5F5F5">
                    <a:alpha val="50000"/>
                  </a:srgbClr>
                </a:solidFill>
              </a:rPr>
              <a:t>Searching</a:t>
            </a:r>
            <a:r>
              <a:rPr lang="en-US" dirty="0" smtClean="0">
                <a:solidFill>
                  <a:srgbClr val="824040">
                    <a:alpha val="50000"/>
                  </a:srgbClr>
                </a:solidFill>
              </a:rPr>
              <a:t> </a:t>
            </a:r>
            <a:r>
              <a:rPr lang="en-US" dirty="0">
                <a:solidFill>
                  <a:srgbClr val="824040">
                    <a:alpha val="50000"/>
                  </a:srgbClr>
                </a:solidFill>
              </a:rPr>
              <a:t>for </a:t>
            </a:r>
            <a:r>
              <a:rPr lang="en-US" dirty="0" smtClean="0">
                <a:solidFill>
                  <a:srgbClr val="824040">
                    <a:alpha val="50000"/>
                  </a:srgbClr>
                </a:solidFill>
              </a:rPr>
              <a:t>Updates</a:t>
            </a:r>
          </a:p>
          <a:p>
            <a:r>
              <a:rPr lang="en-US" dirty="0" smtClean="0">
                <a:solidFill>
                  <a:srgbClr val="824040">
                    <a:alpha val="50000"/>
                  </a:srgbClr>
                </a:solidFill>
              </a:rPr>
              <a:t> </a:t>
            </a:r>
            <a:r>
              <a:rPr lang="en-US" dirty="0" smtClean="0">
                <a:solidFill>
                  <a:srgbClr val="F5F5F5">
                    <a:alpha val="50000"/>
                  </a:srgbClr>
                </a:solidFill>
              </a:rPr>
              <a:t>Updating</a:t>
            </a:r>
            <a:r>
              <a:rPr lang="en-US" dirty="0" smtClean="0">
                <a:solidFill>
                  <a:srgbClr val="824040">
                    <a:alpha val="50000"/>
                  </a:srgbClr>
                </a:solidFill>
              </a:rPr>
              <a:t> </a:t>
            </a:r>
            <a:r>
              <a:rPr lang="en-US" dirty="0">
                <a:solidFill>
                  <a:srgbClr val="824040">
                    <a:alpha val="50000"/>
                  </a:srgbClr>
                </a:solidFill>
              </a:rPr>
              <a:t>the Database and </a:t>
            </a:r>
            <a:r>
              <a:rPr lang="en-US" dirty="0">
                <a:solidFill>
                  <a:srgbClr val="F5F5F5">
                    <a:alpha val="50000"/>
                  </a:srgbClr>
                </a:solidFill>
              </a:rPr>
              <a:t>Sending</a:t>
            </a:r>
            <a:r>
              <a:rPr lang="en-US" dirty="0">
                <a:solidFill>
                  <a:srgbClr val="824040">
                    <a:alpha val="50000"/>
                  </a:srgbClr>
                </a:solidFill>
              </a:rPr>
              <a:t> Emails</a:t>
            </a:r>
          </a:p>
        </p:txBody>
      </p:sp>
    </p:spTree>
    <p:extLst>
      <p:ext uri="{BB962C8B-B14F-4D97-AF65-F5344CB8AC3E}">
        <p14:creationId xmlns:p14="http://schemas.microsoft.com/office/powerpoint/2010/main" val="2553848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Account </a:t>
            </a:r>
            <a:r>
              <a:rPr lang="en-US" dirty="0">
                <a:solidFill>
                  <a:srgbClr val="F5F5F5"/>
                </a:solidFill>
              </a:rPr>
              <a:t>Recovery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522" y="1825625"/>
            <a:ext cx="9088956" cy="4351338"/>
          </a:xfrm>
          <a:ln w="38100">
            <a:solidFill>
              <a:srgbClr val="F5F5F5"/>
            </a:solidFill>
          </a:ln>
        </p:spPr>
      </p:pic>
    </p:spTree>
    <p:extLst>
      <p:ext uri="{BB962C8B-B14F-4D97-AF65-F5344CB8AC3E}">
        <p14:creationId xmlns:p14="http://schemas.microsoft.com/office/powerpoint/2010/main" val="2539947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9D0B7C-1D18-4B9B-9686-41CD01222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How do we do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171011C-A762-4A01-8962-0A7436AA63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824040">
                    <a:alpha val="50000"/>
                  </a:srgbClr>
                </a:solidFill>
              </a:rPr>
              <a:t> </a:t>
            </a:r>
            <a:r>
              <a:rPr lang="en-US" dirty="0" smtClean="0">
                <a:solidFill>
                  <a:srgbClr val="F5F5F5">
                    <a:alpha val="50000"/>
                  </a:srgbClr>
                </a:solidFill>
              </a:rPr>
              <a:t>Database</a:t>
            </a:r>
            <a:r>
              <a:rPr lang="en-US" dirty="0" smtClean="0">
                <a:solidFill>
                  <a:srgbClr val="824040">
                    <a:alpha val="50000"/>
                  </a:srgbClr>
                </a:solidFill>
              </a:rPr>
              <a:t> Design</a:t>
            </a:r>
            <a:endParaRPr lang="en-US" dirty="0" smtClean="0">
              <a:solidFill>
                <a:srgbClr val="824040">
                  <a:alpha val="50000"/>
                </a:srgbClr>
              </a:solidFill>
            </a:endParaRPr>
          </a:p>
          <a:p>
            <a:r>
              <a:rPr lang="en-US" dirty="0" smtClean="0">
                <a:solidFill>
                  <a:srgbClr val="824040">
                    <a:alpha val="50000"/>
                  </a:srgbClr>
                </a:solidFill>
              </a:rPr>
              <a:t> Account </a:t>
            </a:r>
            <a:r>
              <a:rPr lang="en-US" dirty="0">
                <a:solidFill>
                  <a:srgbClr val="F5F5F5">
                    <a:alpha val="50000"/>
                  </a:srgbClr>
                </a:solidFill>
              </a:rPr>
              <a:t>Creation</a:t>
            </a:r>
            <a:r>
              <a:rPr lang="en-US" dirty="0">
                <a:solidFill>
                  <a:srgbClr val="824040">
                    <a:alpha val="50000"/>
                  </a:srgbClr>
                </a:solidFill>
              </a:rPr>
              <a:t>, Logging </a:t>
            </a:r>
            <a:r>
              <a:rPr lang="en-US" dirty="0">
                <a:solidFill>
                  <a:srgbClr val="F5F5F5">
                    <a:alpha val="50000"/>
                  </a:srgbClr>
                </a:solidFill>
              </a:rPr>
              <a:t>In</a:t>
            </a:r>
            <a:r>
              <a:rPr lang="en-US" dirty="0">
                <a:solidFill>
                  <a:srgbClr val="824040">
                    <a:alpha val="50000"/>
                  </a:srgbClr>
                </a:solidFill>
              </a:rPr>
              <a:t>, and Logging </a:t>
            </a:r>
            <a:r>
              <a:rPr lang="en-US" dirty="0" smtClean="0">
                <a:solidFill>
                  <a:srgbClr val="F5F5F5">
                    <a:alpha val="50000"/>
                  </a:srgbClr>
                </a:solidFill>
              </a:rPr>
              <a:t>Out</a:t>
            </a:r>
          </a:p>
          <a:p>
            <a:r>
              <a:rPr lang="en-US" dirty="0">
                <a:solidFill>
                  <a:srgbClr val="824040">
                    <a:alpha val="50000"/>
                  </a:srgbClr>
                </a:solidFill>
              </a:rPr>
              <a:t> </a:t>
            </a:r>
            <a:r>
              <a:rPr lang="en-US" dirty="0" smtClean="0">
                <a:solidFill>
                  <a:srgbClr val="F5F5F5">
                    <a:alpha val="50000"/>
                  </a:srgbClr>
                </a:solidFill>
              </a:rPr>
              <a:t>Changing</a:t>
            </a:r>
            <a:r>
              <a:rPr lang="en-US" dirty="0" smtClean="0">
                <a:solidFill>
                  <a:srgbClr val="824040">
                    <a:alpha val="50000"/>
                  </a:srgbClr>
                </a:solidFill>
              </a:rPr>
              <a:t> </a:t>
            </a:r>
            <a:r>
              <a:rPr lang="en-US" dirty="0">
                <a:solidFill>
                  <a:srgbClr val="824040">
                    <a:alpha val="50000"/>
                  </a:srgbClr>
                </a:solidFill>
              </a:rPr>
              <a:t>Password and Account </a:t>
            </a:r>
            <a:r>
              <a:rPr lang="en-US" dirty="0">
                <a:solidFill>
                  <a:srgbClr val="F5F5F5">
                    <a:alpha val="50000"/>
                  </a:srgbClr>
                </a:solidFill>
              </a:rPr>
              <a:t>Recovery</a:t>
            </a:r>
          </a:p>
          <a:p>
            <a:r>
              <a:rPr lang="en-US" dirty="0" smtClean="0">
                <a:solidFill>
                  <a:srgbClr val="824040">
                    <a:alpha val="50000"/>
                  </a:srgbClr>
                </a:solidFill>
              </a:rPr>
              <a:t> </a:t>
            </a:r>
            <a:r>
              <a:rPr lang="en-US" dirty="0"/>
              <a:t>Adding, Editing, and Deleting </a:t>
            </a:r>
            <a:r>
              <a:rPr lang="en-US" dirty="0">
                <a:solidFill>
                  <a:srgbClr val="F5F5F5"/>
                </a:solidFill>
              </a:rPr>
              <a:t>URLs</a:t>
            </a:r>
            <a:endParaRPr lang="en-US" dirty="0" smtClean="0">
              <a:solidFill>
                <a:srgbClr val="F5F5F5">
                  <a:alpha val="50000"/>
                </a:srgbClr>
              </a:solidFill>
            </a:endParaRPr>
          </a:p>
          <a:p>
            <a:r>
              <a:rPr lang="en-US" dirty="0" smtClean="0">
                <a:solidFill>
                  <a:srgbClr val="824040">
                    <a:alpha val="50000"/>
                  </a:srgbClr>
                </a:solidFill>
              </a:rPr>
              <a:t> </a:t>
            </a:r>
            <a:r>
              <a:rPr lang="en-US" dirty="0" smtClean="0">
                <a:solidFill>
                  <a:srgbClr val="F5F5F5">
                    <a:alpha val="50000"/>
                  </a:srgbClr>
                </a:solidFill>
              </a:rPr>
              <a:t>Searching</a:t>
            </a:r>
            <a:r>
              <a:rPr lang="en-US" dirty="0" smtClean="0">
                <a:solidFill>
                  <a:srgbClr val="824040">
                    <a:alpha val="50000"/>
                  </a:srgbClr>
                </a:solidFill>
              </a:rPr>
              <a:t> </a:t>
            </a:r>
            <a:r>
              <a:rPr lang="en-US" dirty="0">
                <a:solidFill>
                  <a:srgbClr val="824040">
                    <a:alpha val="50000"/>
                  </a:srgbClr>
                </a:solidFill>
              </a:rPr>
              <a:t>for </a:t>
            </a:r>
            <a:r>
              <a:rPr lang="en-US" dirty="0" smtClean="0">
                <a:solidFill>
                  <a:srgbClr val="824040">
                    <a:alpha val="50000"/>
                  </a:srgbClr>
                </a:solidFill>
              </a:rPr>
              <a:t>Updates</a:t>
            </a:r>
          </a:p>
          <a:p>
            <a:r>
              <a:rPr lang="en-US" dirty="0" smtClean="0">
                <a:solidFill>
                  <a:srgbClr val="824040">
                    <a:alpha val="50000"/>
                  </a:srgbClr>
                </a:solidFill>
              </a:rPr>
              <a:t> </a:t>
            </a:r>
            <a:r>
              <a:rPr lang="en-US" dirty="0" smtClean="0">
                <a:solidFill>
                  <a:srgbClr val="F5F5F5">
                    <a:alpha val="50000"/>
                  </a:srgbClr>
                </a:solidFill>
              </a:rPr>
              <a:t>Updating</a:t>
            </a:r>
            <a:r>
              <a:rPr lang="en-US" dirty="0" smtClean="0">
                <a:solidFill>
                  <a:srgbClr val="824040">
                    <a:alpha val="50000"/>
                  </a:srgbClr>
                </a:solidFill>
              </a:rPr>
              <a:t> </a:t>
            </a:r>
            <a:r>
              <a:rPr lang="en-US" dirty="0">
                <a:solidFill>
                  <a:srgbClr val="824040">
                    <a:alpha val="50000"/>
                  </a:srgbClr>
                </a:solidFill>
              </a:rPr>
              <a:t>the Database and </a:t>
            </a:r>
            <a:r>
              <a:rPr lang="en-US" dirty="0">
                <a:solidFill>
                  <a:srgbClr val="F5F5F5">
                    <a:alpha val="50000"/>
                  </a:srgbClr>
                </a:solidFill>
              </a:rPr>
              <a:t>Sending</a:t>
            </a:r>
            <a:r>
              <a:rPr lang="en-US" dirty="0">
                <a:solidFill>
                  <a:srgbClr val="824040">
                    <a:alpha val="50000"/>
                  </a:srgbClr>
                </a:solidFill>
              </a:rPr>
              <a:t> Emails</a:t>
            </a:r>
          </a:p>
        </p:txBody>
      </p:sp>
    </p:spTree>
    <p:extLst>
      <p:ext uri="{BB962C8B-B14F-4D97-AF65-F5344CB8AC3E}">
        <p14:creationId xmlns:p14="http://schemas.microsoft.com/office/powerpoint/2010/main" val="3229780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Adding, Editing, and Deleting </a:t>
            </a:r>
            <a:r>
              <a:rPr lang="en-US" dirty="0">
                <a:solidFill>
                  <a:srgbClr val="F5F5F5"/>
                </a:solidFill>
              </a:rPr>
              <a:t>URLs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7243" y="1825625"/>
            <a:ext cx="7717513" cy="4351338"/>
          </a:xfrm>
          <a:ln w="38100">
            <a:solidFill>
              <a:srgbClr val="F5F5F5"/>
            </a:solidFill>
          </a:ln>
        </p:spPr>
      </p:pic>
    </p:spTree>
    <p:extLst>
      <p:ext uri="{BB962C8B-B14F-4D97-AF65-F5344CB8AC3E}">
        <p14:creationId xmlns:p14="http://schemas.microsoft.com/office/powerpoint/2010/main" val="3379108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Adding, Editing, and Deleting </a:t>
            </a:r>
            <a:r>
              <a:rPr lang="en-US" dirty="0">
                <a:solidFill>
                  <a:srgbClr val="F5F5F5"/>
                </a:solidFill>
              </a:rPr>
              <a:t>URLs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522" y="1825625"/>
            <a:ext cx="9088956" cy="4351338"/>
          </a:xfrm>
          <a:ln w="38100">
            <a:solidFill>
              <a:srgbClr val="F5F5F5"/>
            </a:solidFill>
          </a:ln>
        </p:spPr>
      </p:pic>
    </p:spTree>
    <p:extLst>
      <p:ext uri="{BB962C8B-B14F-4D97-AF65-F5344CB8AC3E}">
        <p14:creationId xmlns:p14="http://schemas.microsoft.com/office/powerpoint/2010/main" val="910697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C5B3F6-D021-43C8-B57F-075FB0C69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is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0E2E14D-469D-42A3-83E1-C42B513206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website that </a:t>
            </a:r>
            <a:r>
              <a:rPr lang="en-US" dirty="0">
                <a:solidFill>
                  <a:srgbClr val="F5F5F5"/>
                </a:solidFill>
              </a:rPr>
              <a:t>monitors</a:t>
            </a:r>
            <a:r>
              <a:rPr lang="en-US" dirty="0"/>
              <a:t> a list of websites that you provide.</a:t>
            </a:r>
          </a:p>
          <a:p>
            <a:r>
              <a:rPr lang="en-US" dirty="0"/>
              <a:t>Sends an </a:t>
            </a:r>
            <a:r>
              <a:rPr lang="en-US" dirty="0">
                <a:solidFill>
                  <a:srgbClr val="F5F5F5"/>
                </a:solidFill>
              </a:rPr>
              <a:t>email</a:t>
            </a:r>
            <a:r>
              <a:rPr lang="en-US" dirty="0"/>
              <a:t> when it discovers that one of the websites have </a:t>
            </a:r>
            <a:r>
              <a:rPr lang="en-US" dirty="0" smtClean="0">
                <a:solidFill>
                  <a:srgbClr val="F5F5F5"/>
                </a:solidFill>
              </a:rPr>
              <a:t>updated</a:t>
            </a:r>
            <a:r>
              <a:rPr lang="en-US" dirty="0" smtClean="0"/>
              <a:t>.</a:t>
            </a:r>
          </a:p>
          <a:p>
            <a:pPr>
              <a:buClr>
                <a:srgbClr val="824040"/>
              </a:buClr>
            </a:pPr>
            <a:r>
              <a:rPr lang="en-US" dirty="0" smtClean="0">
                <a:solidFill>
                  <a:srgbClr val="F5F5F5"/>
                </a:solidFill>
              </a:rPr>
              <a:t>User </a:t>
            </a:r>
            <a:r>
              <a:rPr lang="en-US" dirty="0">
                <a:solidFill>
                  <a:srgbClr val="F5F5F5"/>
                </a:solidFill>
              </a:rPr>
              <a:t>Accounts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/>
              <a:t>with personalized lists of websites.</a:t>
            </a:r>
          </a:p>
          <a:p>
            <a:r>
              <a:rPr lang="en-US" dirty="0"/>
              <a:t>Password	 </a:t>
            </a:r>
            <a:r>
              <a:rPr lang="en-US" dirty="0">
                <a:solidFill>
                  <a:srgbClr val="F5F5F5"/>
                </a:solidFill>
              </a:rPr>
              <a:t>Optional</a:t>
            </a:r>
            <a:r>
              <a:rPr lang="en-US" dirty="0"/>
              <a:t>.</a:t>
            </a:r>
          </a:p>
          <a:p>
            <a:r>
              <a:rPr lang="en-US" dirty="0"/>
              <a:t>Caveat: Only </a:t>
            </a:r>
            <a:r>
              <a:rPr lang="en-US" dirty="0" err="1">
                <a:solidFill>
                  <a:srgbClr val="F5F5F5"/>
                </a:solidFill>
              </a:rPr>
              <a:t>ETag</a:t>
            </a:r>
            <a:r>
              <a:rPr lang="en-US" dirty="0"/>
              <a:t> </a:t>
            </a:r>
            <a:r>
              <a:rPr lang="en-US" dirty="0" smtClean="0"/>
              <a:t>or </a:t>
            </a:r>
            <a:r>
              <a:rPr lang="en-US" dirty="0">
                <a:solidFill>
                  <a:srgbClr val="F5F5F5"/>
                </a:solidFill>
              </a:rPr>
              <a:t>Last-Modified</a:t>
            </a:r>
            <a:r>
              <a:rPr lang="en-US" dirty="0"/>
              <a:t> Allowed.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35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9D0B7C-1D18-4B9B-9686-41CD01222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How do we do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171011C-A762-4A01-8962-0A7436AA63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824040">
                    <a:alpha val="50000"/>
                  </a:srgbClr>
                </a:solidFill>
              </a:rPr>
              <a:t> </a:t>
            </a:r>
            <a:r>
              <a:rPr lang="en-US" dirty="0" smtClean="0">
                <a:solidFill>
                  <a:srgbClr val="F5F5F5">
                    <a:alpha val="50000"/>
                  </a:srgbClr>
                </a:solidFill>
              </a:rPr>
              <a:t>Database</a:t>
            </a:r>
            <a:r>
              <a:rPr lang="en-US" dirty="0" smtClean="0">
                <a:solidFill>
                  <a:srgbClr val="824040">
                    <a:alpha val="50000"/>
                  </a:srgbClr>
                </a:solidFill>
              </a:rPr>
              <a:t> Design</a:t>
            </a:r>
            <a:endParaRPr lang="en-US" dirty="0" smtClean="0">
              <a:solidFill>
                <a:srgbClr val="824040">
                  <a:alpha val="50000"/>
                </a:srgbClr>
              </a:solidFill>
            </a:endParaRPr>
          </a:p>
          <a:p>
            <a:r>
              <a:rPr lang="en-US" dirty="0" smtClean="0">
                <a:solidFill>
                  <a:srgbClr val="824040">
                    <a:alpha val="50000"/>
                  </a:srgbClr>
                </a:solidFill>
              </a:rPr>
              <a:t> Account </a:t>
            </a:r>
            <a:r>
              <a:rPr lang="en-US" dirty="0">
                <a:solidFill>
                  <a:srgbClr val="F5F5F5">
                    <a:alpha val="50000"/>
                  </a:srgbClr>
                </a:solidFill>
              </a:rPr>
              <a:t>Creation</a:t>
            </a:r>
            <a:r>
              <a:rPr lang="en-US" dirty="0">
                <a:solidFill>
                  <a:srgbClr val="824040">
                    <a:alpha val="50000"/>
                  </a:srgbClr>
                </a:solidFill>
              </a:rPr>
              <a:t>, Logging </a:t>
            </a:r>
            <a:r>
              <a:rPr lang="en-US" dirty="0">
                <a:solidFill>
                  <a:srgbClr val="F5F5F5">
                    <a:alpha val="50000"/>
                  </a:srgbClr>
                </a:solidFill>
              </a:rPr>
              <a:t>In</a:t>
            </a:r>
            <a:r>
              <a:rPr lang="en-US" dirty="0">
                <a:solidFill>
                  <a:srgbClr val="824040">
                    <a:alpha val="50000"/>
                  </a:srgbClr>
                </a:solidFill>
              </a:rPr>
              <a:t>, and Logging </a:t>
            </a:r>
            <a:r>
              <a:rPr lang="en-US" dirty="0" smtClean="0">
                <a:solidFill>
                  <a:srgbClr val="F5F5F5">
                    <a:alpha val="50000"/>
                  </a:srgbClr>
                </a:solidFill>
              </a:rPr>
              <a:t>Out</a:t>
            </a:r>
          </a:p>
          <a:p>
            <a:r>
              <a:rPr lang="en-US" dirty="0">
                <a:solidFill>
                  <a:srgbClr val="824040">
                    <a:alpha val="50000"/>
                  </a:srgbClr>
                </a:solidFill>
              </a:rPr>
              <a:t> </a:t>
            </a:r>
            <a:r>
              <a:rPr lang="en-US" dirty="0" smtClean="0">
                <a:solidFill>
                  <a:srgbClr val="F5F5F5">
                    <a:alpha val="50000"/>
                  </a:srgbClr>
                </a:solidFill>
              </a:rPr>
              <a:t>Changing</a:t>
            </a:r>
            <a:r>
              <a:rPr lang="en-US" dirty="0" smtClean="0">
                <a:solidFill>
                  <a:srgbClr val="824040">
                    <a:alpha val="50000"/>
                  </a:srgbClr>
                </a:solidFill>
              </a:rPr>
              <a:t> </a:t>
            </a:r>
            <a:r>
              <a:rPr lang="en-US" dirty="0">
                <a:solidFill>
                  <a:srgbClr val="824040">
                    <a:alpha val="50000"/>
                  </a:srgbClr>
                </a:solidFill>
              </a:rPr>
              <a:t>Password and Account </a:t>
            </a:r>
            <a:r>
              <a:rPr lang="en-US" dirty="0">
                <a:solidFill>
                  <a:srgbClr val="F5F5F5">
                    <a:alpha val="50000"/>
                  </a:srgbClr>
                </a:solidFill>
              </a:rPr>
              <a:t>Recovery</a:t>
            </a:r>
          </a:p>
          <a:p>
            <a:r>
              <a:rPr lang="en-US" dirty="0" smtClean="0">
                <a:solidFill>
                  <a:srgbClr val="824040">
                    <a:alpha val="50000"/>
                  </a:srgbClr>
                </a:solidFill>
              </a:rPr>
              <a:t> Adding</a:t>
            </a:r>
            <a:r>
              <a:rPr lang="en-US" dirty="0">
                <a:solidFill>
                  <a:srgbClr val="824040">
                    <a:alpha val="50000"/>
                  </a:srgbClr>
                </a:solidFill>
              </a:rPr>
              <a:t>, Editing, and Deleting </a:t>
            </a:r>
            <a:r>
              <a:rPr lang="en-US" dirty="0" smtClean="0">
                <a:solidFill>
                  <a:srgbClr val="F5F5F5">
                    <a:alpha val="50000"/>
                  </a:srgbClr>
                </a:solidFill>
              </a:rPr>
              <a:t>URLs</a:t>
            </a:r>
          </a:p>
          <a:p>
            <a:r>
              <a:rPr lang="en-US" dirty="0" smtClean="0">
                <a:solidFill>
                  <a:srgbClr val="824040">
                    <a:alpha val="50000"/>
                  </a:srgbClr>
                </a:solidFill>
              </a:rPr>
              <a:t> </a:t>
            </a:r>
            <a:r>
              <a:rPr lang="en-US" dirty="0">
                <a:solidFill>
                  <a:srgbClr val="F5F5F5"/>
                </a:solidFill>
              </a:rPr>
              <a:t>Searching</a:t>
            </a:r>
            <a:r>
              <a:rPr lang="en-US" dirty="0"/>
              <a:t> for </a:t>
            </a:r>
            <a:r>
              <a:rPr lang="en-US" dirty="0" smtClean="0"/>
              <a:t>Updates</a:t>
            </a:r>
          </a:p>
          <a:p>
            <a:r>
              <a:rPr lang="en-US" dirty="0" smtClean="0">
                <a:solidFill>
                  <a:srgbClr val="824040">
                    <a:alpha val="50000"/>
                  </a:srgbClr>
                </a:solidFill>
              </a:rPr>
              <a:t> </a:t>
            </a:r>
            <a:r>
              <a:rPr lang="en-US" dirty="0" smtClean="0">
                <a:solidFill>
                  <a:srgbClr val="F5F5F5">
                    <a:alpha val="50000"/>
                  </a:srgbClr>
                </a:solidFill>
              </a:rPr>
              <a:t>Updating</a:t>
            </a:r>
            <a:r>
              <a:rPr lang="en-US" dirty="0" smtClean="0">
                <a:solidFill>
                  <a:srgbClr val="824040">
                    <a:alpha val="50000"/>
                  </a:srgbClr>
                </a:solidFill>
              </a:rPr>
              <a:t> </a:t>
            </a:r>
            <a:r>
              <a:rPr lang="en-US" dirty="0">
                <a:solidFill>
                  <a:srgbClr val="824040">
                    <a:alpha val="50000"/>
                  </a:srgbClr>
                </a:solidFill>
              </a:rPr>
              <a:t>the Database and </a:t>
            </a:r>
            <a:r>
              <a:rPr lang="en-US" dirty="0">
                <a:solidFill>
                  <a:srgbClr val="F5F5F5">
                    <a:alpha val="50000"/>
                  </a:srgbClr>
                </a:solidFill>
              </a:rPr>
              <a:t>Sending</a:t>
            </a:r>
            <a:r>
              <a:rPr lang="en-US" dirty="0">
                <a:solidFill>
                  <a:srgbClr val="824040">
                    <a:alpha val="50000"/>
                  </a:srgbClr>
                </a:solidFill>
              </a:rPr>
              <a:t> Emails</a:t>
            </a:r>
          </a:p>
        </p:txBody>
      </p:sp>
    </p:spTree>
    <p:extLst>
      <p:ext uri="{BB962C8B-B14F-4D97-AF65-F5344CB8AC3E}">
        <p14:creationId xmlns:p14="http://schemas.microsoft.com/office/powerpoint/2010/main" val="4060571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5F5F5"/>
                </a:solidFill>
              </a:rPr>
              <a:t>Searching</a:t>
            </a:r>
            <a:r>
              <a:rPr lang="en-US" dirty="0"/>
              <a:t> for Updates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4456" y="1825625"/>
            <a:ext cx="6083088" cy="4351338"/>
          </a:xfrm>
        </p:spPr>
      </p:pic>
    </p:spTree>
    <p:extLst>
      <p:ext uri="{BB962C8B-B14F-4D97-AF65-F5344CB8AC3E}">
        <p14:creationId xmlns:p14="http://schemas.microsoft.com/office/powerpoint/2010/main" val="2754910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9D0B7C-1D18-4B9B-9686-41CD01222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How do we do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171011C-A762-4A01-8962-0A7436AA63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824040">
                    <a:alpha val="50000"/>
                  </a:srgbClr>
                </a:solidFill>
              </a:rPr>
              <a:t> </a:t>
            </a:r>
            <a:r>
              <a:rPr lang="en-US" dirty="0" smtClean="0">
                <a:solidFill>
                  <a:srgbClr val="F5F5F5">
                    <a:alpha val="50000"/>
                  </a:srgbClr>
                </a:solidFill>
              </a:rPr>
              <a:t>Database</a:t>
            </a:r>
            <a:r>
              <a:rPr lang="en-US" dirty="0" smtClean="0">
                <a:solidFill>
                  <a:srgbClr val="824040">
                    <a:alpha val="50000"/>
                  </a:srgbClr>
                </a:solidFill>
              </a:rPr>
              <a:t> Design</a:t>
            </a:r>
            <a:endParaRPr lang="en-US" dirty="0" smtClean="0">
              <a:solidFill>
                <a:srgbClr val="824040">
                  <a:alpha val="50000"/>
                </a:srgbClr>
              </a:solidFill>
            </a:endParaRPr>
          </a:p>
          <a:p>
            <a:r>
              <a:rPr lang="en-US" dirty="0" smtClean="0">
                <a:solidFill>
                  <a:srgbClr val="824040">
                    <a:alpha val="50000"/>
                  </a:srgbClr>
                </a:solidFill>
              </a:rPr>
              <a:t> Account </a:t>
            </a:r>
            <a:r>
              <a:rPr lang="en-US" dirty="0">
                <a:solidFill>
                  <a:srgbClr val="F5F5F5">
                    <a:alpha val="50000"/>
                  </a:srgbClr>
                </a:solidFill>
              </a:rPr>
              <a:t>Creation</a:t>
            </a:r>
            <a:r>
              <a:rPr lang="en-US" dirty="0">
                <a:solidFill>
                  <a:srgbClr val="824040">
                    <a:alpha val="50000"/>
                  </a:srgbClr>
                </a:solidFill>
              </a:rPr>
              <a:t>, Logging </a:t>
            </a:r>
            <a:r>
              <a:rPr lang="en-US" dirty="0">
                <a:solidFill>
                  <a:srgbClr val="F5F5F5">
                    <a:alpha val="50000"/>
                  </a:srgbClr>
                </a:solidFill>
              </a:rPr>
              <a:t>In</a:t>
            </a:r>
            <a:r>
              <a:rPr lang="en-US" dirty="0">
                <a:solidFill>
                  <a:srgbClr val="824040">
                    <a:alpha val="50000"/>
                  </a:srgbClr>
                </a:solidFill>
              </a:rPr>
              <a:t>, and Logging </a:t>
            </a:r>
            <a:r>
              <a:rPr lang="en-US" dirty="0" smtClean="0">
                <a:solidFill>
                  <a:srgbClr val="F5F5F5">
                    <a:alpha val="50000"/>
                  </a:srgbClr>
                </a:solidFill>
              </a:rPr>
              <a:t>Out</a:t>
            </a:r>
          </a:p>
          <a:p>
            <a:r>
              <a:rPr lang="en-US" dirty="0">
                <a:solidFill>
                  <a:srgbClr val="824040">
                    <a:alpha val="50000"/>
                  </a:srgbClr>
                </a:solidFill>
              </a:rPr>
              <a:t> </a:t>
            </a:r>
            <a:r>
              <a:rPr lang="en-US" dirty="0" smtClean="0">
                <a:solidFill>
                  <a:srgbClr val="F5F5F5">
                    <a:alpha val="50000"/>
                  </a:srgbClr>
                </a:solidFill>
              </a:rPr>
              <a:t>Changing</a:t>
            </a:r>
            <a:r>
              <a:rPr lang="en-US" dirty="0" smtClean="0">
                <a:solidFill>
                  <a:srgbClr val="824040">
                    <a:alpha val="50000"/>
                  </a:srgbClr>
                </a:solidFill>
              </a:rPr>
              <a:t> </a:t>
            </a:r>
            <a:r>
              <a:rPr lang="en-US" dirty="0">
                <a:solidFill>
                  <a:srgbClr val="824040">
                    <a:alpha val="50000"/>
                  </a:srgbClr>
                </a:solidFill>
              </a:rPr>
              <a:t>Password and Account </a:t>
            </a:r>
            <a:r>
              <a:rPr lang="en-US" dirty="0">
                <a:solidFill>
                  <a:srgbClr val="F5F5F5">
                    <a:alpha val="50000"/>
                  </a:srgbClr>
                </a:solidFill>
              </a:rPr>
              <a:t>Recovery</a:t>
            </a:r>
          </a:p>
          <a:p>
            <a:r>
              <a:rPr lang="en-US" dirty="0" smtClean="0">
                <a:solidFill>
                  <a:srgbClr val="824040">
                    <a:alpha val="50000"/>
                  </a:srgbClr>
                </a:solidFill>
              </a:rPr>
              <a:t> Adding</a:t>
            </a:r>
            <a:r>
              <a:rPr lang="en-US" dirty="0">
                <a:solidFill>
                  <a:srgbClr val="824040">
                    <a:alpha val="50000"/>
                  </a:srgbClr>
                </a:solidFill>
              </a:rPr>
              <a:t>, Editing, and Deleting </a:t>
            </a:r>
            <a:r>
              <a:rPr lang="en-US" dirty="0" smtClean="0">
                <a:solidFill>
                  <a:srgbClr val="F5F5F5">
                    <a:alpha val="50000"/>
                  </a:srgbClr>
                </a:solidFill>
              </a:rPr>
              <a:t>URLs</a:t>
            </a:r>
          </a:p>
          <a:p>
            <a:r>
              <a:rPr lang="en-US" dirty="0" smtClean="0">
                <a:solidFill>
                  <a:srgbClr val="824040">
                    <a:alpha val="50000"/>
                  </a:srgbClr>
                </a:solidFill>
              </a:rPr>
              <a:t> </a:t>
            </a:r>
            <a:r>
              <a:rPr lang="en-US" dirty="0" smtClean="0">
                <a:solidFill>
                  <a:srgbClr val="F5F5F5">
                    <a:alpha val="50000"/>
                  </a:srgbClr>
                </a:solidFill>
              </a:rPr>
              <a:t>Searching</a:t>
            </a:r>
            <a:r>
              <a:rPr lang="en-US" dirty="0" smtClean="0">
                <a:solidFill>
                  <a:srgbClr val="824040">
                    <a:alpha val="50000"/>
                  </a:srgbClr>
                </a:solidFill>
              </a:rPr>
              <a:t> </a:t>
            </a:r>
            <a:r>
              <a:rPr lang="en-US" dirty="0">
                <a:solidFill>
                  <a:srgbClr val="824040">
                    <a:alpha val="50000"/>
                  </a:srgbClr>
                </a:solidFill>
              </a:rPr>
              <a:t>for </a:t>
            </a:r>
            <a:r>
              <a:rPr lang="en-US" dirty="0" smtClean="0">
                <a:solidFill>
                  <a:srgbClr val="824040">
                    <a:alpha val="50000"/>
                  </a:srgbClr>
                </a:solidFill>
              </a:rPr>
              <a:t>Updates</a:t>
            </a:r>
          </a:p>
          <a:p>
            <a:r>
              <a:rPr lang="en-US" dirty="0" smtClean="0">
                <a:solidFill>
                  <a:srgbClr val="824040">
                    <a:alpha val="50000"/>
                  </a:srgbClr>
                </a:solidFill>
              </a:rPr>
              <a:t> </a:t>
            </a:r>
            <a:r>
              <a:rPr lang="en-US" dirty="0">
                <a:solidFill>
                  <a:srgbClr val="F5F5F5"/>
                </a:solidFill>
              </a:rPr>
              <a:t>Updating</a:t>
            </a:r>
            <a:r>
              <a:rPr lang="en-US" dirty="0"/>
              <a:t> the Database</a:t>
            </a:r>
            <a:r>
              <a:rPr lang="en-US" dirty="0" smtClean="0">
                <a:solidFill>
                  <a:srgbClr val="824040">
                    <a:alpha val="50000"/>
                  </a:srgbClr>
                </a:solidFill>
              </a:rPr>
              <a:t> </a:t>
            </a:r>
            <a:r>
              <a:rPr lang="en-US" dirty="0">
                <a:solidFill>
                  <a:srgbClr val="824040">
                    <a:alpha val="50000"/>
                  </a:srgbClr>
                </a:solidFill>
              </a:rPr>
              <a:t>and </a:t>
            </a:r>
            <a:r>
              <a:rPr lang="en-US" dirty="0">
                <a:solidFill>
                  <a:srgbClr val="F5F5F5">
                    <a:alpha val="50000"/>
                  </a:srgbClr>
                </a:solidFill>
              </a:rPr>
              <a:t>Sending</a:t>
            </a:r>
            <a:r>
              <a:rPr lang="en-US" dirty="0">
                <a:solidFill>
                  <a:srgbClr val="824040">
                    <a:alpha val="50000"/>
                  </a:srgbClr>
                </a:solidFill>
              </a:rPr>
              <a:t> Emails</a:t>
            </a:r>
          </a:p>
        </p:txBody>
      </p:sp>
    </p:spTree>
    <p:extLst>
      <p:ext uri="{BB962C8B-B14F-4D97-AF65-F5344CB8AC3E}">
        <p14:creationId xmlns:p14="http://schemas.microsoft.com/office/powerpoint/2010/main" val="3987627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5F5F5"/>
                </a:solidFill>
              </a:rPr>
              <a:t>Updating</a:t>
            </a:r>
            <a:r>
              <a:rPr lang="en-US" dirty="0"/>
              <a:t> the Database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4456" y="1825625"/>
            <a:ext cx="6083088" cy="4351338"/>
          </a:xfrm>
        </p:spPr>
      </p:pic>
    </p:spTree>
    <p:extLst>
      <p:ext uri="{BB962C8B-B14F-4D97-AF65-F5344CB8AC3E}">
        <p14:creationId xmlns:p14="http://schemas.microsoft.com/office/powerpoint/2010/main" val="2748990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9D0B7C-1D18-4B9B-9686-41CD01222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How do we do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171011C-A762-4A01-8962-0A7436AA63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824040">
                    <a:alpha val="50000"/>
                  </a:srgbClr>
                </a:solidFill>
              </a:rPr>
              <a:t> </a:t>
            </a:r>
            <a:r>
              <a:rPr lang="en-US" dirty="0" smtClean="0">
                <a:solidFill>
                  <a:srgbClr val="F5F5F5">
                    <a:alpha val="50000"/>
                  </a:srgbClr>
                </a:solidFill>
              </a:rPr>
              <a:t>Database</a:t>
            </a:r>
            <a:r>
              <a:rPr lang="en-US" dirty="0" smtClean="0">
                <a:solidFill>
                  <a:srgbClr val="824040">
                    <a:alpha val="50000"/>
                  </a:srgbClr>
                </a:solidFill>
              </a:rPr>
              <a:t> Design</a:t>
            </a:r>
            <a:endParaRPr lang="en-US" dirty="0" smtClean="0">
              <a:solidFill>
                <a:srgbClr val="824040">
                  <a:alpha val="50000"/>
                </a:srgbClr>
              </a:solidFill>
            </a:endParaRPr>
          </a:p>
          <a:p>
            <a:r>
              <a:rPr lang="en-US" dirty="0" smtClean="0">
                <a:solidFill>
                  <a:srgbClr val="824040">
                    <a:alpha val="50000"/>
                  </a:srgbClr>
                </a:solidFill>
              </a:rPr>
              <a:t> Account </a:t>
            </a:r>
            <a:r>
              <a:rPr lang="en-US" dirty="0">
                <a:solidFill>
                  <a:srgbClr val="F5F5F5">
                    <a:alpha val="50000"/>
                  </a:srgbClr>
                </a:solidFill>
              </a:rPr>
              <a:t>Creation</a:t>
            </a:r>
            <a:r>
              <a:rPr lang="en-US" dirty="0">
                <a:solidFill>
                  <a:srgbClr val="824040">
                    <a:alpha val="50000"/>
                  </a:srgbClr>
                </a:solidFill>
              </a:rPr>
              <a:t>, Logging </a:t>
            </a:r>
            <a:r>
              <a:rPr lang="en-US" dirty="0">
                <a:solidFill>
                  <a:srgbClr val="F5F5F5">
                    <a:alpha val="50000"/>
                  </a:srgbClr>
                </a:solidFill>
              </a:rPr>
              <a:t>In</a:t>
            </a:r>
            <a:r>
              <a:rPr lang="en-US" dirty="0">
                <a:solidFill>
                  <a:srgbClr val="824040">
                    <a:alpha val="50000"/>
                  </a:srgbClr>
                </a:solidFill>
              </a:rPr>
              <a:t>, and Logging </a:t>
            </a:r>
            <a:r>
              <a:rPr lang="en-US" dirty="0" smtClean="0">
                <a:solidFill>
                  <a:srgbClr val="F5F5F5">
                    <a:alpha val="50000"/>
                  </a:srgbClr>
                </a:solidFill>
              </a:rPr>
              <a:t>Out</a:t>
            </a:r>
          </a:p>
          <a:p>
            <a:r>
              <a:rPr lang="en-US" dirty="0">
                <a:solidFill>
                  <a:srgbClr val="824040">
                    <a:alpha val="50000"/>
                  </a:srgbClr>
                </a:solidFill>
              </a:rPr>
              <a:t> </a:t>
            </a:r>
            <a:r>
              <a:rPr lang="en-US" dirty="0" smtClean="0">
                <a:solidFill>
                  <a:srgbClr val="F5F5F5">
                    <a:alpha val="50000"/>
                  </a:srgbClr>
                </a:solidFill>
              </a:rPr>
              <a:t>Changing</a:t>
            </a:r>
            <a:r>
              <a:rPr lang="en-US" dirty="0" smtClean="0">
                <a:solidFill>
                  <a:srgbClr val="824040">
                    <a:alpha val="50000"/>
                  </a:srgbClr>
                </a:solidFill>
              </a:rPr>
              <a:t> </a:t>
            </a:r>
            <a:r>
              <a:rPr lang="en-US" dirty="0">
                <a:solidFill>
                  <a:srgbClr val="824040">
                    <a:alpha val="50000"/>
                  </a:srgbClr>
                </a:solidFill>
              </a:rPr>
              <a:t>Password and Account </a:t>
            </a:r>
            <a:r>
              <a:rPr lang="en-US" dirty="0">
                <a:solidFill>
                  <a:srgbClr val="F5F5F5">
                    <a:alpha val="50000"/>
                  </a:srgbClr>
                </a:solidFill>
              </a:rPr>
              <a:t>Recovery</a:t>
            </a:r>
          </a:p>
          <a:p>
            <a:r>
              <a:rPr lang="en-US" dirty="0" smtClean="0">
                <a:solidFill>
                  <a:srgbClr val="824040">
                    <a:alpha val="50000"/>
                  </a:srgbClr>
                </a:solidFill>
              </a:rPr>
              <a:t> Adding</a:t>
            </a:r>
            <a:r>
              <a:rPr lang="en-US" dirty="0">
                <a:solidFill>
                  <a:srgbClr val="824040">
                    <a:alpha val="50000"/>
                  </a:srgbClr>
                </a:solidFill>
              </a:rPr>
              <a:t>, Editing, and Deleting </a:t>
            </a:r>
            <a:r>
              <a:rPr lang="en-US" dirty="0" smtClean="0">
                <a:solidFill>
                  <a:srgbClr val="F5F5F5">
                    <a:alpha val="50000"/>
                  </a:srgbClr>
                </a:solidFill>
              </a:rPr>
              <a:t>URLs</a:t>
            </a:r>
          </a:p>
          <a:p>
            <a:r>
              <a:rPr lang="en-US" dirty="0" smtClean="0">
                <a:solidFill>
                  <a:srgbClr val="824040">
                    <a:alpha val="50000"/>
                  </a:srgbClr>
                </a:solidFill>
              </a:rPr>
              <a:t> </a:t>
            </a:r>
            <a:r>
              <a:rPr lang="en-US" dirty="0" smtClean="0">
                <a:solidFill>
                  <a:srgbClr val="F5F5F5">
                    <a:alpha val="50000"/>
                  </a:srgbClr>
                </a:solidFill>
              </a:rPr>
              <a:t>Searching</a:t>
            </a:r>
            <a:r>
              <a:rPr lang="en-US" dirty="0" smtClean="0">
                <a:solidFill>
                  <a:srgbClr val="824040">
                    <a:alpha val="50000"/>
                  </a:srgbClr>
                </a:solidFill>
              </a:rPr>
              <a:t> </a:t>
            </a:r>
            <a:r>
              <a:rPr lang="en-US" dirty="0">
                <a:solidFill>
                  <a:srgbClr val="824040">
                    <a:alpha val="50000"/>
                  </a:srgbClr>
                </a:solidFill>
              </a:rPr>
              <a:t>for </a:t>
            </a:r>
            <a:r>
              <a:rPr lang="en-US" dirty="0" smtClean="0">
                <a:solidFill>
                  <a:srgbClr val="824040">
                    <a:alpha val="50000"/>
                  </a:srgbClr>
                </a:solidFill>
              </a:rPr>
              <a:t>Updates</a:t>
            </a:r>
          </a:p>
          <a:p>
            <a:r>
              <a:rPr lang="en-US" dirty="0" smtClean="0">
                <a:solidFill>
                  <a:srgbClr val="824040">
                    <a:alpha val="50000"/>
                  </a:srgbClr>
                </a:solidFill>
              </a:rPr>
              <a:t> </a:t>
            </a:r>
            <a:r>
              <a:rPr lang="en-US" dirty="0" smtClean="0">
                <a:solidFill>
                  <a:srgbClr val="F5F5F5">
                    <a:alpha val="50000"/>
                  </a:srgbClr>
                </a:solidFill>
              </a:rPr>
              <a:t>Updating</a:t>
            </a:r>
            <a:r>
              <a:rPr lang="en-US" dirty="0" smtClean="0">
                <a:solidFill>
                  <a:srgbClr val="824040">
                    <a:alpha val="50000"/>
                  </a:srgbClr>
                </a:solidFill>
              </a:rPr>
              <a:t> </a:t>
            </a:r>
            <a:r>
              <a:rPr lang="en-US" dirty="0">
                <a:solidFill>
                  <a:srgbClr val="824040">
                    <a:alpha val="50000"/>
                  </a:srgbClr>
                </a:solidFill>
              </a:rPr>
              <a:t>the Database and </a:t>
            </a:r>
            <a:r>
              <a:rPr lang="en-US" dirty="0">
                <a:solidFill>
                  <a:srgbClr val="F5F5F5"/>
                </a:solidFill>
              </a:rPr>
              <a:t>Sending</a:t>
            </a:r>
            <a:r>
              <a:rPr lang="en-US" dirty="0"/>
              <a:t> Emails</a:t>
            </a:r>
            <a:endParaRPr lang="en-US" dirty="0">
              <a:solidFill>
                <a:srgbClr val="824040">
                  <a:alpha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484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5F5F5"/>
                </a:solidFill>
              </a:rPr>
              <a:t>Sending</a:t>
            </a:r>
            <a:r>
              <a:rPr lang="en-US" dirty="0"/>
              <a:t> Emails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5813" y="2328559"/>
            <a:ext cx="6260373" cy="3345470"/>
          </a:xfrm>
        </p:spPr>
      </p:pic>
    </p:spTree>
    <p:extLst>
      <p:ext uri="{BB962C8B-B14F-4D97-AF65-F5344CB8AC3E}">
        <p14:creationId xmlns:p14="http://schemas.microsoft.com/office/powerpoint/2010/main" val="148493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0EFC9D0-35F5-483E-86FE-4B2083D4C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Tools We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23EF7F1-8AC4-4144-AEE5-821E1DE87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 smtClean="0">
                <a:solidFill>
                  <a:srgbClr val="F5F5F5"/>
                </a:solidFill>
              </a:rPr>
              <a:t>XAMPP</a:t>
            </a:r>
            <a:r>
              <a:rPr lang="en-US" dirty="0" smtClean="0"/>
              <a:t> </a:t>
            </a:r>
            <a:r>
              <a:rPr lang="en-US" dirty="0"/>
              <a:t>(Cross-platform, Apache, </a:t>
            </a:r>
            <a:r>
              <a:rPr lang="en-US" dirty="0" err="1"/>
              <a:t>MariaDB</a:t>
            </a:r>
            <a:r>
              <a:rPr lang="en-US" dirty="0"/>
              <a:t>, PHP, and Perl)</a:t>
            </a:r>
          </a:p>
          <a:p>
            <a:endParaRPr lang="en-US" dirty="0"/>
          </a:p>
          <a:p>
            <a:r>
              <a:rPr lang="en-US" dirty="0" smtClean="0"/>
              <a:t> Apache </a:t>
            </a:r>
            <a:r>
              <a:rPr lang="en-US" dirty="0"/>
              <a:t>for </a:t>
            </a:r>
            <a:r>
              <a:rPr lang="en-US" dirty="0">
                <a:solidFill>
                  <a:srgbClr val="F5F5F5"/>
                </a:solidFill>
              </a:rPr>
              <a:t>Server</a:t>
            </a:r>
          </a:p>
          <a:p>
            <a:endParaRPr lang="en-US" dirty="0"/>
          </a:p>
          <a:p>
            <a:r>
              <a:rPr lang="en-US" dirty="0" smtClean="0"/>
              <a:t> HTML</a:t>
            </a:r>
            <a:r>
              <a:rPr lang="en-US" dirty="0"/>
              <a:t>, MySQL, PHP, and CSS for the </a:t>
            </a:r>
            <a:r>
              <a:rPr lang="en-US" dirty="0">
                <a:solidFill>
                  <a:srgbClr val="F5F5F5"/>
                </a:solidFill>
              </a:rPr>
              <a:t>Website</a:t>
            </a:r>
          </a:p>
          <a:p>
            <a:endParaRPr lang="en-US" dirty="0"/>
          </a:p>
          <a:p>
            <a:r>
              <a:rPr lang="en-US" dirty="0" smtClean="0"/>
              <a:t> </a:t>
            </a:r>
            <a:r>
              <a:rPr lang="en-US" dirty="0" err="1" smtClean="0"/>
              <a:t>PHPMyAdmin</a:t>
            </a:r>
            <a:r>
              <a:rPr lang="en-US" dirty="0" smtClean="0"/>
              <a:t> </a:t>
            </a:r>
            <a:r>
              <a:rPr lang="en-US" dirty="0"/>
              <a:t>for Front-End </a:t>
            </a:r>
            <a:r>
              <a:rPr lang="en-US" dirty="0">
                <a:solidFill>
                  <a:srgbClr val="F5F5F5"/>
                </a:solidFill>
              </a:rPr>
              <a:t>Database GUI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738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8DB778F2-E62C-431C-AB5C-C95A5E966A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2263829"/>
            <a:ext cx="10905066" cy="32169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99C8C8EE-289C-4B9D-AE46-EAE4F3CEB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kern="1200" dirty="0" err="1" smtClean="0"/>
              <a:t>PhpMyAdmin</a:t>
            </a:r>
            <a:endParaRPr lang="en-US" kern="12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xmlns="" id="{32652254-0F18-49F4-97E2-7E449140EE5C}"/>
              </a:ext>
            </a:extLst>
          </p:cNvPr>
          <p:cNvCxnSpPr>
            <a:cxnSpLocks/>
          </p:cNvCxnSpPr>
          <p:nvPr/>
        </p:nvCxnSpPr>
        <p:spPr>
          <a:xfrm flipH="1" flipV="1">
            <a:off x="1027521" y="2009306"/>
            <a:ext cx="56561" cy="1488039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xmlns="" id="{56724CE6-E70B-4E1B-B8A3-8AB76323C576}"/>
              </a:ext>
            </a:extLst>
          </p:cNvPr>
          <p:cNvCxnSpPr>
            <a:cxnSpLocks/>
          </p:cNvCxnSpPr>
          <p:nvPr/>
        </p:nvCxnSpPr>
        <p:spPr>
          <a:xfrm flipH="1" flipV="1">
            <a:off x="1027522" y="2009307"/>
            <a:ext cx="867266" cy="2675815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xmlns="" id="{26E3BA7C-8B5C-483D-A705-96552F0BEE06}"/>
              </a:ext>
            </a:extLst>
          </p:cNvPr>
          <p:cNvCxnSpPr>
            <a:cxnSpLocks/>
          </p:cNvCxnSpPr>
          <p:nvPr/>
        </p:nvCxnSpPr>
        <p:spPr>
          <a:xfrm>
            <a:off x="1421701" y="4204355"/>
            <a:ext cx="256270" cy="2001893"/>
          </a:xfrm>
          <a:prstGeom prst="straightConnector1">
            <a:avLst/>
          </a:prstGeom>
          <a:ln w="44450">
            <a:solidFill>
              <a:srgbClr val="7030A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xmlns="" id="{05C11018-9C22-4371-BEDE-2B0C0B415095}"/>
              </a:ext>
            </a:extLst>
          </p:cNvPr>
          <p:cNvCxnSpPr>
            <a:cxnSpLocks/>
          </p:cNvCxnSpPr>
          <p:nvPr/>
        </p:nvCxnSpPr>
        <p:spPr>
          <a:xfrm>
            <a:off x="1178351" y="4996209"/>
            <a:ext cx="499620" cy="1210039"/>
          </a:xfrm>
          <a:prstGeom prst="straightConnector1">
            <a:avLst/>
          </a:prstGeom>
          <a:ln w="44450">
            <a:solidFill>
              <a:srgbClr val="7030A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xmlns="" id="{B51B42E7-DA54-4898-A1E8-71D8E36299FE}"/>
              </a:ext>
            </a:extLst>
          </p:cNvPr>
          <p:cNvCxnSpPr/>
          <p:nvPr/>
        </p:nvCxnSpPr>
        <p:spPr>
          <a:xfrm>
            <a:off x="6919274" y="4289196"/>
            <a:ext cx="14423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xmlns="" id="{369BE940-CEE1-4F65-A4F2-717A58F882CE}"/>
              </a:ext>
            </a:extLst>
          </p:cNvPr>
          <p:cNvCxnSpPr/>
          <p:nvPr/>
        </p:nvCxnSpPr>
        <p:spPr>
          <a:xfrm>
            <a:off x="6817150" y="4894082"/>
            <a:ext cx="14423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9436A662-B673-4E9A-93B8-BDBCE97C5F2C}"/>
              </a:ext>
            </a:extLst>
          </p:cNvPr>
          <p:cNvSpPr txBox="1"/>
          <p:nvPr/>
        </p:nvSpPr>
        <p:spPr>
          <a:xfrm>
            <a:off x="1027521" y="1868993"/>
            <a:ext cx="3262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824040"/>
                </a:solidFill>
              </a:rPr>
              <a:t>2 separate Database maintained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9269C72C-7E8D-412D-8321-37820CD99C6E}"/>
              </a:ext>
            </a:extLst>
          </p:cNvPr>
          <p:cNvSpPr txBox="1"/>
          <p:nvPr/>
        </p:nvSpPr>
        <p:spPr>
          <a:xfrm>
            <a:off x="1677971" y="6029867"/>
            <a:ext cx="2290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824040"/>
                </a:solidFill>
              </a:rPr>
              <a:t>Tables in the Database</a:t>
            </a:r>
          </a:p>
        </p:txBody>
      </p:sp>
    </p:spTree>
    <p:extLst>
      <p:ext uri="{BB962C8B-B14F-4D97-AF65-F5344CB8AC3E}">
        <p14:creationId xmlns:p14="http://schemas.microsoft.com/office/powerpoint/2010/main" val="3994304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D63519C0-C8D9-4341-ADE9-3CD28E6E64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5400"/>
          <a:stretch/>
        </p:blipFill>
        <p:spPr>
          <a:xfrm>
            <a:off x="4636008" y="640082"/>
            <a:ext cx="6916329" cy="5577837"/>
          </a:xfrm>
          <a:prstGeom prst="rect">
            <a:avLst/>
          </a:prstGeom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94369D-565A-471B-B3F3-561CF390D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7"/>
            <a:ext cx="3667039" cy="520804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EAFF9BB-23B6-4817-86BB-F6DA8A9676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1517716"/>
            <a:ext cx="3667037" cy="4706104"/>
          </a:xfrm>
        </p:spPr>
        <p:txBody>
          <a:bodyPr>
            <a:normAutofit/>
          </a:bodyPr>
          <a:lstStyle/>
          <a:p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	Apache for Server</a:t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		MySQL</a:t>
            </a:r>
          </a:p>
          <a:p>
            <a:endParaRPr lang="en-US" sz="18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xmlns="" id="{25D029F9-3DC8-4672-9001-1D3D9D0E8785}"/>
              </a:ext>
            </a:extLst>
          </p:cNvPr>
          <p:cNvCxnSpPr>
            <a:cxnSpLocks/>
          </p:cNvCxnSpPr>
          <p:nvPr/>
        </p:nvCxnSpPr>
        <p:spPr>
          <a:xfrm>
            <a:off x="3403076" y="2769280"/>
            <a:ext cx="2828268" cy="331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xmlns="" id="{BCB2D5B4-0996-4437-834A-3AC37C185079}"/>
              </a:ext>
            </a:extLst>
          </p:cNvPr>
          <p:cNvCxnSpPr>
            <a:cxnSpLocks/>
          </p:cNvCxnSpPr>
          <p:nvPr/>
        </p:nvCxnSpPr>
        <p:spPr>
          <a:xfrm flipV="1">
            <a:off x="3327662" y="3363564"/>
            <a:ext cx="2903682" cy="1308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1898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63886"/>
          </a:xfrm>
        </p:spPr>
        <p:txBody>
          <a:bodyPr/>
          <a:lstStyle/>
          <a:p>
            <a:pPr algn="ctr"/>
            <a:r>
              <a:rPr lang="en-US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979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9D0B7C-1D18-4B9B-9686-41CD01222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How do we do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171011C-A762-4A01-8962-0A7436AA63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 smtClean="0">
                <a:solidFill>
                  <a:srgbClr val="F5F5F5"/>
                </a:solidFill>
              </a:rPr>
              <a:t>Database</a:t>
            </a:r>
            <a:r>
              <a:rPr lang="en-US" dirty="0" smtClean="0"/>
              <a:t> Design</a:t>
            </a:r>
            <a:endParaRPr lang="en-US" dirty="0" smtClean="0"/>
          </a:p>
          <a:p>
            <a:r>
              <a:rPr lang="en-US" dirty="0" smtClean="0"/>
              <a:t> Account </a:t>
            </a:r>
            <a:r>
              <a:rPr lang="en-US" dirty="0">
                <a:solidFill>
                  <a:srgbClr val="F5F5F5"/>
                </a:solidFill>
              </a:rPr>
              <a:t>Creation</a:t>
            </a:r>
            <a:r>
              <a:rPr lang="en-US" dirty="0"/>
              <a:t>, Logging </a:t>
            </a:r>
            <a:r>
              <a:rPr lang="en-US" dirty="0">
                <a:solidFill>
                  <a:srgbClr val="F5F5F5"/>
                </a:solidFill>
              </a:rPr>
              <a:t>In</a:t>
            </a:r>
            <a:r>
              <a:rPr lang="en-US" dirty="0"/>
              <a:t>, and Logging </a:t>
            </a:r>
            <a:r>
              <a:rPr lang="en-US" dirty="0" smtClean="0">
                <a:solidFill>
                  <a:srgbClr val="F5F5F5"/>
                </a:solidFill>
              </a:rPr>
              <a:t>Out</a:t>
            </a:r>
          </a:p>
          <a:p>
            <a:r>
              <a:rPr lang="en-US" dirty="0"/>
              <a:t> </a:t>
            </a:r>
            <a:r>
              <a:rPr lang="en-US" dirty="0" smtClean="0">
                <a:solidFill>
                  <a:srgbClr val="F5F5F5"/>
                </a:solidFill>
              </a:rPr>
              <a:t>Changing</a:t>
            </a:r>
            <a:r>
              <a:rPr lang="en-US" dirty="0" smtClean="0"/>
              <a:t> </a:t>
            </a:r>
            <a:r>
              <a:rPr lang="en-US" dirty="0"/>
              <a:t>Password and Account </a:t>
            </a:r>
            <a:r>
              <a:rPr lang="en-US" dirty="0">
                <a:solidFill>
                  <a:srgbClr val="F5F5F5"/>
                </a:solidFill>
              </a:rPr>
              <a:t>Recovery</a:t>
            </a:r>
          </a:p>
          <a:p>
            <a:r>
              <a:rPr lang="en-US" dirty="0" smtClean="0"/>
              <a:t> Adding</a:t>
            </a:r>
            <a:r>
              <a:rPr lang="en-US" dirty="0"/>
              <a:t>, Editing, and Deleting </a:t>
            </a:r>
            <a:r>
              <a:rPr lang="en-US" dirty="0" smtClean="0">
                <a:solidFill>
                  <a:srgbClr val="F5F5F5"/>
                </a:solidFill>
              </a:rPr>
              <a:t>URLs</a:t>
            </a:r>
          </a:p>
          <a:p>
            <a:r>
              <a:rPr lang="en-US" dirty="0" smtClean="0"/>
              <a:t> </a:t>
            </a:r>
            <a:r>
              <a:rPr lang="en-US" dirty="0" smtClean="0">
                <a:solidFill>
                  <a:srgbClr val="F5F5F5"/>
                </a:solidFill>
              </a:rPr>
              <a:t>Searching</a:t>
            </a:r>
            <a:r>
              <a:rPr lang="en-US" dirty="0" smtClean="0"/>
              <a:t> </a:t>
            </a:r>
            <a:r>
              <a:rPr lang="en-US" dirty="0"/>
              <a:t>for </a:t>
            </a:r>
            <a:r>
              <a:rPr lang="en-US" dirty="0" smtClean="0"/>
              <a:t>Updates</a:t>
            </a:r>
          </a:p>
          <a:p>
            <a:r>
              <a:rPr lang="en-US" dirty="0" smtClean="0"/>
              <a:t> </a:t>
            </a:r>
            <a:r>
              <a:rPr lang="en-US" dirty="0" smtClean="0">
                <a:solidFill>
                  <a:srgbClr val="F5F5F5"/>
                </a:solidFill>
              </a:rPr>
              <a:t>Updating</a:t>
            </a:r>
            <a:r>
              <a:rPr lang="en-US" dirty="0" smtClean="0"/>
              <a:t> </a:t>
            </a:r>
            <a:r>
              <a:rPr lang="en-US" dirty="0"/>
              <a:t>the Database and </a:t>
            </a:r>
            <a:r>
              <a:rPr lang="en-US" dirty="0">
                <a:solidFill>
                  <a:srgbClr val="F5F5F5"/>
                </a:solidFill>
              </a:rPr>
              <a:t>Sending</a:t>
            </a:r>
            <a:r>
              <a:rPr lang="en-US" dirty="0"/>
              <a:t> Emails</a:t>
            </a:r>
          </a:p>
        </p:txBody>
      </p:sp>
    </p:spTree>
    <p:extLst>
      <p:ext uri="{BB962C8B-B14F-4D97-AF65-F5344CB8AC3E}">
        <p14:creationId xmlns:p14="http://schemas.microsoft.com/office/powerpoint/2010/main" val="651296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Set </a:t>
            </a:r>
            <a:r>
              <a:rPr lang="en-US" dirty="0" smtClean="0">
                <a:solidFill>
                  <a:srgbClr val="F5F5F5"/>
                </a:solidFill>
              </a:rPr>
              <a:t>frequency </a:t>
            </a:r>
            <a:r>
              <a:rPr lang="en-US" dirty="0" smtClean="0"/>
              <a:t>with which the user is updated</a:t>
            </a:r>
          </a:p>
          <a:p>
            <a:endParaRPr lang="en-US" dirty="0" smtClean="0"/>
          </a:p>
          <a:p>
            <a:r>
              <a:rPr lang="en-US" dirty="0" smtClean="0"/>
              <a:t> List </a:t>
            </a:r>
            <a:r>
              <a:rPr lang="en-US" dirty="0" smtClean="0">
                <a:solidFill>
                  <a:srgbClr val="F5F5F5"/>
                </a:solidFill>
              </a:rPr>
              <a:t>sharing</a:t>
            </a:r>
          </a:p>
          <a:p>
            <a:endParaRPr lang="en-US" dirty="0">
              <a:solidFill>
                <a:srgbClr val="F5F5F5"/>
              </a:solidFill>
            </a:endParaRPr>
          </a:p>
          <a:p>
            <a:r>
              <a:rPr lang="en-US" dirty="0" smtClean="0"/>
              <a:t> Better </a:t>
            </a:r>
            <a:r>
              <a:rPr lang="en-US" smtClean="0">
                <a:solidFill>
                  <a:srgbClr val="F5F5F5"/>
                </a:solidFill>
              </a:rPr>
              <a:t>security</a:t>
            </a:r>
            <a:r>
              <a:rPr lang="en-US" smtClean="0"/>
              <a:t> 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781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9D0B7C-1D18-4B9B-9686-41CD01222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How do we do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171011C-A762-4A01-8962-0A7436AA63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F5F5F5"/>
                </a:solidFill>
              </a:rPr>
              <a:t>Database</a:t>
            </a:r>
            <a:r>
              <a:rPr lang="en-US" dirty="0"/>
              <a:t> Design</a:t>
            </a:r>
          </a:p>
          <a:p>
            <a:r>
              <a:rPr lang="en-US" dirty="0" smtClean="0">
                <a:solidFill>
                  <a:srgbClr val="824040">
                    <a:alpha val="50000"/>
                  </a:srgbClr>
                </a:solidFill>
              </a:rPr>
              <a:t> Account </a:t>
            </a:r>
            <a:r>
              <a:rPr lang="en-US" dirty="0">
                <a:solidFill>
                  <a:srgbClr val="F5F5F5">
                    <a:alpha val="50000"/>
                  </a:srgbClr>
                </a:solidFill>
              </a:rPr>
              <a:t>Creation</a:t>
            </a:r>
            <a:r>
              <a:rPr lang="en-US" dirty="0">
                <a:solidFill>
                  <a:srgbClr val="824040">
                    <a:alpha val="50000"/>
                  </a:srgbClr>
                </a:solidFill>
              </a:rPr>
              <a:t>, Logging </a:t>
            </a:r>
            <a:r>
              <a:rPr lang="en-US" dirty="0">
                <a:solidFill>
                  <a:srgbClr val="F5F5F5">
                    <a:alpha val="50000"/>
                  </a:srgbClr>
                </a:solidFill>
              </a:rPr>
              <a:t>In</a:t>
            </a:r>
            <a:r>
              <a:rPr lang="en-US" dirty="0">
                <a:solidFill>
                  <a:srgbClr val="824040">
                    <a:alpha val="50000"/>
                  </a:srgbClr>
                </a:solidFill>
              </a:rPr>
              <a:t>, and Logging </a:t>
            </a:r>
            <a:r>
              <a:rPr lang="en-US" dirty="0" smtClean="0">
                <a:solidFill>
                  <a:srgbClr val="F5F5F5">
                    <a:alpha val="50000"/>
                  </a:srgbClr>
                </a:solidFill>
              </a:rPr>
              <a:t>Out</a:t>
            </a:r>
          </a:p>
          <a:p>
            <a:r>
              <a:rPr lang="en-US" dirty="0">
                <a:solidFill>
                  <a:srgbClr val="824040">
                    <a:alpha val="50000"/>
                  </a:srgbClr>
                </a:solidFill>
              </a:rPr>
              <a:t> </a:t>
            </a:r>
            <a:r>
              <a:rPr lang="en-US" dirty="0" smtClean="0">
                <a:solidFill>
                  <a:srgbClr val="F5F5F5">
                    <a:alpha val="50000"/>
                  </a:srgbClr>
                </a:solidFill>
              </a:rPr>
              <a:t>Changing</a:t>
            </a:r>
            <a:r>
              <a:rPr lang="en-US" dirty="0" smtClean="0">
                <a:solidFill>
                  <a:srgbClr val="824040">
                    <a:alpha val="50000"/>
                  </a:srgbClr>
                </a:solidFill>
              </a:rPr>
              <a:t> </a:t>
            </a:r>
            <a:r>
              <a:rPr lang="en-US" dirty="0">
                <a:solidFill>
                  <a:srgbClr val="824040">
                    <a:alpha val="50000"/>
                  </a:srgbClr>
                </a:solidFill>
              </a:rPr>
              <a:t>Password and Account </a:t>
            </a:r>
            <a:r>
              <a:rPr lang="en-US" dirty="0">
                <a:solidFill>
                  <a:srgbClr val="F5F5F5">
                    <a:alpha val="50000"/>
                  </a:srgbClr>
                </a:solidFill>
              </a:rPr>
              <a:t>Recovery</a:t>
            </a:r>
          </a:p>
          <a:p>
            <a:r>
              <a:rPr lang="en-US" dirty="0" smtClean="0">
                <a:solidFill>
                  <a:srgbClr val="824040">
                    <a:alpha val="50000"/>
                  </a:srgbClr>
                </a:solidFill>
              </a:rPr>
              <a:t> Adding</a:t>
            </a:r>
            <a:r>
              <a:rPr lang="en-US" dirty="0">
                <a:solidFill>
                  <a:srgbClr val="824040">
                    <a:alpha val="50000"/>
                  </a:srgbClr>
                </a:solidFill>
              </a:rPr>
              <a:t>, Editing, and Deleting </a:t>
            </a:r>
            <a:r>
              <a:rPr lang="en-US" dirty="0" smtClean="0">
                <a:solidFill>
                  <a:srgbClr val="F5F5F5">
                    <a:alpha val="50000"/>
                  </a:srgbClr>
                </a:solidFill>
              </a:rPr>
              <a:t>URLs</a:t>
            </a:r>
          </a:p>
          <a:p>
            <a:r>
              <a:rPr lang="en-US" dirty="0" smtClean="0">
                <a:solidFill>
                  <a:srgbClr val="824040">
                    <a:alpha val="50000"/>
                  </a:srgbClr>
                </a:solidFill>
              </a:rPr>
              <a:t> </a:t>
            </a:r>
            <a:r>
              <a:rPr lang="en-US" dirty="0" smtClean="0">
                <a:solidFill>
                  <a:srgbClr val="F5F5F5">
                    <a:alpha val="50000"/>
                  </a:srgbClr>
                </a:solidFill>
              </a:rPr>
              <a:t>Searching</a:t>
            </a:r>
            <a:r>
              <a:rPr lang="en-US" dirty="0" smtClean="0">
                <a:solidFill>
                  <a:srgbClr val="824040">
                    <a:alpha val="50000"/>
                  </a:srgbClr>
                </a:solidFill>
              </a:rPr>
              <a:t> </a:t>
            </a:r>
            <a:r>
              <a:rPr lang="en-US" dirty="0">
                <a:solidFill>
                  <a:srgbClr val="824040">
                    <a:alpha val="50000"/>
                  </a:srgbClr>
                </a:solidFill>
              </a:rPr>
              <a:t>for </a:t>
            </a:r>
            <a:r>
              <a:rPr lang="en-US" dirty="0" smtClean="0">
                <a:solidFill>
                  <a:srgbClr val="824040">
                    <a:alpha val="50000"/>
                  </a:srgbClr>
                </a:solidFill>
              </a:rPr>
              <a:t>Updates</a:t>
            </a:r>
          </a:p>
          <a:p>
            <a:r>
              <a:rPr lang="en-US" dirty="0" smtClean="0">
                <a:solidFill>
                  <a:srgbClr val="824040">
                    <a:alpha val="50000"/>
                  </a:srgbClr>
                </a:solidFill>
              </a:rPr>
              <a:t> </a:t>
            </a:r>
            <a:r>
              <a:rPr lang="en-US" dirty="0" smtClean="0">
                <a:solidFill>
                  <a:srgbClr val="F5F5F5">
                    <a:alpha val="50000"/>
                  </a:srgbClr>
                </a:solidFill>
              </a:rPr>
              <a:t>Updating</a:t>
            </a:r>
            <a:r>
              <a:rPr lang="en-US" dirty="0" smtClean="0">
                <a:solidFill>
                  <a:srgbClr val="824040">
                    <a:alpha val="50000"/>
                  </a:srgbClr>
                </a:solidFill>
              </a:rPr>
              <a:t> </a:t>
            </a:r>
            <a:r>
              <a:rPr lang="en-US" dirty="0">
                <a:solidFill>
                  <a:srgbClr val="824040">
                    <a:alpha val="50000"/>
                  </a:srgbClr>
                </a:solidFill>
              </a:rPr>
              <a:t>the Database and </a:t>
            </a:r>
            <a:r>
              <a:rPr lang="en-US" dirty="0">
                <a:solidFill>
                  <a:srgbClr val="F5F5F5">
                    <a:alpha val="50000"/>
                  </a:srgbClr>
                </a:solidFill>
              </a:rPr>
              <a:t>Sending</a:t>
            </a:r>
            <a:r>
              <a:rPr lang="en-US" dirty="0">
                <a:solidFill>
                  <a:srgbClr val="824040">
                    <a:alpha val="50000"/>
                  </a:srgbClr>
                </a:solidFill>
              </a:rPr>
              <a:t> Emails</a:t>
            </a:r>
          </a:p>
        </p:txBody>
      </p:sp>
    </p:spTree>
    <p:extLst>
      <p:ext uri="{BB962C8B-B14F-4D97-AF65-F5344CB8AC3E}">
        <p14:creationId xmlns:p14="http://schemas.microsoft.com/office/powerpoint/2010/main" val="1240165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5F5F5"/>
                </a:solidFill>
              </a:rPr>
              <a:t>Database</a:t>
            </a:r>
            <a:r>
              <a:rPr lang="en-US" dirty="0"/>
              <a:t>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84726"/>
          </a:xfrm>
        </p:spPr>
        <p:txBody>
          <a:bodyPr numCol="2"/>
          <a:lstStyle/>
          <a:p>
            <a:r>
              <a:rPr lang="en-US" dirty="0" smtClean="0"/>
              <a:t> </a:t>
            </a:r>
            <a:r>
              <a:rPr lang="en-US" dirty="0" smtClean="0">
                <a:solidFill>
                  <a:srgbClr val="F5F5F5"/>
                </a:solidFill>
              </a:rPr>
              <a:t>3</a:t>
            </a:r>
            <a:r>
              <a:rPr lang="en-US" dirty="0" smtClean="0"/>
              <a:t> Tables: URLs, </a:t>
            </a:r>
            <a:r>
              <a:rPr lang="en-US" dirty="0"/>
              <a:t>Users, </a:t>
            </a:r>
            <a:r>
              <a:rPr lang="en-US" dirty="0" smtClean="0"/>
              <a:t>and </a:t>
            </a:r>
            <a:r>
              <a:rPr lang="en-US" dirty="0" err="1" smtClean="0"/>
              <a:t>User_URL_List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>
                <a:solidFill>
                  <a:srgbClr val="F5F5F5"/>
                </a:solidFill>
              </a:rPr>
              <a:t>URLs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URL</a:t>
            </a:r>
          </a:p>
          <a:p>
            <a:pPr lvl="1"/>
            <a:r>
              <a:rPr lang="en-US" dirty="0"/>
              <a:t>Last-modified</a:t>
            </a:r>
          </a:p>
          <a:p>
            <a:pPr lvl="1"/>
            <a:r>
              <a:rPr lang="en-US" dirty="0" err="1"/>
              <a:t>Etag</a:t>
            </a:r>
            <a:endParaRPr lang="en-US" dirty="0"/>
          </a:p>
          <a:p>
            <a:pPr lvl="1"/>
            <a:r>
              <a:rPr lang="en-US" dirty="0" smtClean="0"/>
              <a:t>Updated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smtClean="0">
                <a:solidFill>
                  <a:srgbClr val="F5F5F5"/>
                </a:solidFill>
              </a:rPr>
              <a:t>Users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Email</a:t>
            </a:r>
          </a:p>
          <a:p>
            <a:pPr lvl="1"/>
            <a:r>
              <a:rPr lang="en-US" dirty="0"/>
              <a:t>Username</a:t>
            </a:r>
          </a:p>
          <a:p>
            <a:pPr lvl="1"/>
            <a:r>
              <a:rPr lang="en-US" dirty="0"/>
              <a:t>Password</a:t>
            </a:r>
          </a:p>
          <a:p>
            <a:r>
              <a:rPr lang="en-US" dirty="0" smtClean="0"/>
              <a:t> </a:t>
            </a:r>
            <a:r>
              <a:rPr lang="en-US" dirty="0" err="1" smtClean="0">
                <a:solidFill>
                  <a:srgbClr val="F5F5F5"/>
                </a:solidFill>
              </a:rPr>
              <a:t>User_URL_List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Email</a:t>
            </a:r>
          </a:p>
          <a:p>
            <a:pPr lvl="1"/>
            <a:r>
              <a:rPr lang="en-US" dirty="0" smtClean="0"/>
              <a:t>URL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9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9D0B7C-1D18-4B9B-9686-41CD01222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How do we do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171011C-A762-4A01-8962-0A7436AA63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824040">
                    <a:alpha val="50000"/>
                  </a:srgbClr>
                </a:solidFill>
              </a:rPr>
              <a:t> </a:t>
            </a:r>
            <a:r>
              <a:rPr lang="en-US" dirty="0" smtClean="0">
                <a:solidFill>
                  <a:srgbClr val="F5F5F5">
                    <a:alpha val="50000"/>
                  </a:srgbClr>
                </a:solidFill>
              </a:rPr>
              <a:t>Database</a:t>
            </a:r>
            <a:r>
              <a:rPr lang="en-US" dirty="0" smtClean="0">
                <a:solidFill>
                  <a:srgbClr val="824040">
                    <a:alpha val="50000"/>
                  </a:srgbClr>
                </a:solidFill>
              </a:rPr>
              <a:t> Design</a:t>
            </a:r>
            <a:endParaRPr lang="en-US" dirty="0" smtClean="0">
              <a:solidFill>
                <a:srgbClr val="824040">
                  <a:alpha val="50000"/>
                </a:srgbClr>
              </a:solidFill>
            </a:endParaRPr>
          </a:p>
          <a:p>
            <a:r>
              <a:rPr lang="en-US" dirty="0"/>
              <a:t> Account </a:t>
            </a:r>
            <a:r>
              <a:rPr lang="en-US" dirty="0">
                <a:solidFill>
                  <a:srgbClr val="F5F5F5"/>
                </a:solidFill>
              </a:rPr>
              <a:t>Creation</a:t>
            </a:r>
            <a:r>
              <a:rPr lang="en-US" dirty="0"/>
              <a:t>, Logging </a:t>
            </a:r>
            <a:r>
              <a:rPr lang="en-US" dirty="0">
                <a:solidFill>
                  <a:srgbClr val="F5F5F5"/>
                </a:solidFill>
              </a:rPr>
              <a:t>In</a:t>
            </a:r>
            <a:r>
              <a:rPr lang="en-US" dirty="0"/>
              <a:t>, and Logging </a:t>
            </a:r>
            <a:r>
              <a:rPr lang="en-US" dirty="0">
                <a:solidFill>
                  <a:srgbClr val="F5F5F5"/>
                </a:solidFill>
              </a:rPr>
              <a:t>Out</a:t>
            </a:r>
            <a:endParaRPr lang="en-US" dirty="0" smtClean="0">
              <a:solidFill>
                <a:srgbClr val="F5F5F5">
                  <a:alpha val="50000"/>
                </a:srgbClr>
              </a:solidFill>
            </a:endParaRPr>
          </a:p>
          <a:p>
            <a:r>
              <a:rPr lang="en-US" dirty="0">
                <a:solidFill>
                  <a:srgbClr val="824040">
                    <a:alpha val="50000"/>
                  </a:srgbClr>
                </a:solidFill>
              </a:rPr>
              <a:t> </a:t>
            </a:r>
            <a:r>
              <a:rPr lang="en-US" dirty="0" smtClean="0">
                <a:solidFill>
                  <a:srgbClr val="F5F5F5">
                    <a:alpha val="50000"/>
                  </a:srgbClr>
                </a:solidFill>
              </a:rPr>
              <a:t>Changing</a:t>
            </a:r>
            <a:r>
              <a:rPr lang="en-US" dirty="0" smtClean="0">
                <a:solidFill>
                  <a:srgbClr val="824040">
                    <a:alpha val="50000"/>
                  </a:srgbClr>
                </a:solidFill>
              </a:rPr>
              <a:t> </a:t>
            </a:r>
            <a:r>
              <a:rPr lang="en-US" dirty="0">
                <a:solidFill>
                  <a:srgbClr val="824040">
                    <a:alpha val="50000"/>
                  </a:srgbClr>
                </a:solidFill>
              </a:rPr>
              <a:t>Password and Account </a:t>
            </a:r>
            <a:r>
              <a:rPr lang="en-US" dirty="0">
                <a:solidFill>
                  <a:srgbClr val="F5F5F5">
                    <a:alpha val="50000"/>
                  </a:srgbClr>
                </a:solidFill>
              </a:rPr>
              <a:t>Recovery</a:t>
            </a:r>
          </a:p>
          <a:p>
            <a:r>
              <a:rPr lang="en-US" dirty="0" smtClean="0">
                <a:solidFill>
                  <a:srgbClr val="824040">
                    <a:alpha val="50000"/>
                  </a:srgbClr>
                </a:solidFill>
              </a:rPr>
              <a:t> Adding</a:t>
            </a:r>
            <a:r>
              <a:rPr lang="en-US" dirty="0">
                <a:solidFill>
                  <a:srgbClr val="824040">
                    <a:alpha val="50000"/>
                  </a:srgbClr>
                </a:solidFill>
              </a:rPr>
              <a:t>, Editing, and Deleting </a:t>
            </a:r>
            <a:r>
              <a:rPr lang="en-US" dirty="0" smtClean="0">
                <a:solidFill>
                  <a:srgbClr val="F5F5F5">
                    <a:alpha val="50000"/>
                  </a:srgbClr>
                </a:solidFill>
              </a:rPr>
              <a:t>URLs</a:t>
            </a:r>
          </a:p>
          <a:p>
            <a:r>
              <a:rPr lang="en-US" dirty="0" smtClean="0">
                <a:solidFill>
                  <a:srgbClr val="824040">
                    <a:alpha val="50000"/>
                  </a:srgbClr>
                </a:solidFill>
              </a:rPr>
              <a:t> </a:t>
            </a:r>
            <a:r>
              <a:rPr lang="en-US" dirty="0" smtClean="0">
                <a:solidFill>
                  <a:srgbClr val="F5F5F5">
                    <a:alpha val="50000"/>
                  </a:srgbClr>
                </a:solidFill>
              </a:rPr>
              <a:t>Searching</a:t>
            </a:r>
            <a:r>
              <a:rPr lang="en-US" dirty="0" smtClean="0">
                <a:solidFill>
                  <a:srgbClr val="824040">
                    <a:alpha val="50000"/>
                  </a:srgbClr>
                </a:solidFill>
              </a:rPr>
              <a:t> </a:t>
            </a:r>
            <a:r>
              <a:rPr lang="en-US" dirty="0">
                <a:solidFill>
                  <a:srgbClr val="824040">
                    <a:alpha val="50000"/>
                  </a:srgbClr>
                </a:solidFill>
              </a:rPr>
              <a:t>for </a:t>
            </a:r>
            <a:r>
              <a:rPr lang="en-US" dirty="0" smtClean="0">
                <a:solidFill>
                  <a:srgbClr val="824040">
                    <a:alpha val="50000"/>
                  </a:srgbClr>
                </a:solidFill>
              </a:rPr>
              <a:t>Updates</a:t>
            </a:r>
          </a:p>
          <a:p>
            <a:r>
              <a:rPr lang="en-US" dirty="0" smtClean="0">
                <a:solidFill>
                  <a:srgbClr val="824040">
                    <a:alpha val="50000"/>
                  </a:srgbClr>
                </a:solidFill>
              </a:rPr>
              <a:t> </a:t>
            </a:r>
            <a:r>
              <a:rPr lang="en-US" dirty="0" smtClean="0">
                <a:solidFill>
                  <a:srgbClr val="F5F5F5">
                    <a:alpha val="50000"/>
                  </a:srgbClr>
                </a:solidFill>
              </a:rPr>
              <a:t>Updating</a:t>
            </a:r>
            <a:r>
              <a:rPr lang="en-US" dirty="0" smtClean="0">
                <a:solidFill>
                  <a:srgbClr val="824040">
                    <a:alpha val="50000"/>
                  </a:srgbClr>
                </a:solidFill>
              </a:rPr>
              <a:t> </a:t>
            </a:r>
            <a:r>
              <a:rPr lang="en-US" dirty="0">
                <a:solidFill>
                  <a:srgbClr val="824040">
                    <a:alpha val="50000"/>
                  </a:srgbClr>
                </a:solidFill>
              </a:rPr>
              <a:t>the Database and </a:t>
            </a:r>
            <a:r>
              <a:rPr lang="en-US" dirty="0">
                <a:solidFill>
                  <a:srgbClr val="F5F5F5">
                    <a:alpha val="50000"/>
                  </a:srgbClr>
                </a:solidFill>
              </a:rPr>
              <a:t>Sending</a:t>
            </a:r>
            <a:r>
              <a:rPr lang="en-US" dirty="0">
                <a:solidFill>
                  <a:srgbClr val="824040">
                    <a:alpha val="50000"/>
                  </a:srgbClr>
                </a:solidFill>
              </a:rPr>
              <a:t> Emails</a:t>
            </a:r>
          </a:p>
        </p:txBody>
      </p:sp>
    </p:spTree>
    <p:extLst>
      <p:ext uri="{BB962C8B-B14F-4D97-AF65-F5344CB8AC3E}">
        <p14:creationId xmlns:p14="http://schemas.microsoft.com/office/powerpoint/2010/main" val="2218681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Account </a:t>
            </a:r>
            <a:r>
              <a:rPr lang="en-US" dirty="0">
                <a:solidFill>
                  <a:srgbClr val="F5F5F5"/>
                </a:solidFill>
              </a:rPr>
              <a:t>Creation</a:t>
            </a: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522" y="1825625"/>
            <a:ext cx="9088956" cy="4351338"/>
          </a:xfrm>
          <a:ln w="38100">
            <a:solidFill>
              <a:srgbClr val="F5F5F5"/>
            </a:solidFill>
          </a:ln>
        </p:spPr>
      </p:pic>
    </p:spTree>
    <p:extLst>
      <p:ext uri="{BB962C8B-B14F-4D97-AF65-F5344CB8AC3E}">
        <p14:creationId xmlns:p14="http://schemas.microsoft.com/office/powerpoint/2010/main" val="4163603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Account </a:t>
            </a:r>
            <a:r>
              <a:rPr lang="en-US" dirty="0">
                <a:solidFill>
                  <a:srgbClr val="F5F5F5"/>
                </a:solidFill>
              </a:rPr>
              <a:t>Creation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522" y="1825625"/>
            <a:ext cx="9088956" cy="4351338"/>
          </a:xfrm>
          <a:ln w="38100">
            <a:solidFill>
              <a:srgbClr val="F5F5F5"/>
            </a:solidFill>
          </a:ln>
        </p:spPr>
      </p:pic>
    </p:spTree>
    <p:extLst>
      <p:ext uri="{BB962C8B-B14F-4D97-AF65-F5344CB8AC3E}">
        <p14:creationId xmlns:p14="http://schemas.microsoft.com/office/powerpoint/2010/main" val="1867931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Logging </a:t>
            </a:r>
            <a:r>
              <a:rPr lang="en-US" dirty="0">
                <a:solidFill>
                  <a:srgbClr val="F5F5F5"/>
                </a:solidFill>
              </a:rPr>
              <a:t>In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522" y="1825625"/>
            <a:ext cx="9088956" cy="4351338"/>
          </a:xfrm>
          <a:ln w="38100">
            <a:solidFill>
              <a:srgbClr val="F5F5F5"/>
            </a:solidFill>
          </a:ln>
        </p:spPr>
      </p:pic>
    </p:spTree>
    <p:extLst>
      <p:ext uri="{BB962C8B-B14F-4D97-AF65-F5344CB8AC3E}">
        <p14:creationId xmlns:p14="http://schemas.microsoft.com/office/powerpoint/2010/main" val="3913536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688</TotalTime>
  <Words>577</Words>
  <Application>Microsoft Office PowerPoint</Application>
  <PresentationFormat>Widescreen</PresentationFormat>
  <Paragraphs>120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Brush Script MT</vt:lpstr>
      <vt:lpstr>Calibri</vt:lpstr>
      <vt:lpstr>Rockwell</vt:lpstr>
      <vt:lpstr>Office Theme</vt:lpstr>
      <vt:lpstr>NotifyMe!</vt:lpstr>
      <vt:lpstr>What is it?</vt:lpstr>
      <vt:lpstr>How do we do it?</vt:lpstr>
      <vt:lpstr>How do we do it?</vt:lpstr>
      <vt:lpstr>Database Design</vt:lpstr>
      <vt:lpstr>How do we do it?</vt:lpstr>
      <vt:lpstr>Account Creation</vt:lpstr>
      <vt:lpstr>Account Creation</vt:lpstr>
      <vt:lpstr>Logging In</vt:lpstr>
      <vt:lpstr>Logging In</vt:lpstr>
      <vt:lpstr>How do we do it?</vt:lpstr>
      <vt:lpstr>Changing Password</vt:lpstr>
      <vt:lpstr>Changing Password</vt:lpstr>
      <vt:lpstr>Changing Password</vt:lpstr>
      <vt:lpstr>How do we do it?</vt:lpstr>
      <vt:lpstr>Account Recovery</vt:lpstr>
      <vt:lpstr>How do we do it?</vt:lpstr>
      <vt:lpstr>Adding, Editing, and Deleting URLs</vt:lpstr>
      <vt:lpstr>Adding, Editing, and Deleting URLs</vt:lpstr>
      <vt:lpstr>How do we do it?</vt:lpstr>
      <vt:lpstr>Searching for Updates</vt:lpstr>
      <vt:lpstr>How do we do it?</vt:lpstr>
      <vt:lpstr>Updating the Database</vt:lpstr>
      <vt:lpstr>How do we do it?</vt:lpstr>
      <vt:lpstr>Sending Emails</vt:lpstr>
      <vt:lpstr>The Tools We Used</vt:lpstr>
      <vt:lpstr>PhpMyAdmin</vt:lpstr>
      <vt:lpstr>PowerPoint Presentation</vt:lpstr>
      <vt:lpstr>DEMO</vt:lpstr>
      <vt:lpstr>Future Work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NOTIFY ME</dc:title>
  <dc:creator>Su</dc:creator>
  <cp:lastModifiedBy>Matthew Manning</cp:lastModifiedBy>
  <cp:revision>119</cp:revision>
  <dcterms:created xsi:type="dcterms:W3CDTF">2017-12-06T06:59:00Z</dcterms:created>
  <dcterms:modified xsi:type="dcterms:W3CDTF">2017-12-07T14:19:31Z</dcterms:modified>
</cp:coreProperties>
</file>