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568" r:id="rId5"/>
    <p:sldId id="373" r:id="rId6"/>
    <p:sldId id="556" r:id="rId7"/>
    <p:sldId id="460" r:id="rId8"/>
    <p:sldId id="614" r:id="rId9"/>
    <p:sldId id="558" r:id="rId10"/>
    <p:sldId id="564" r:id="rId11"/>
    <p:sldId id="615" r:id="rId12"/>
    <p:sldId id="591" r:id="rId13"/>
    <p:sldId id="616" r:id="rId14"/>
    <p:sldId id="575" r:id="rId15"/>
  </p:sldIdLst>
  <p:sldSz cx="12192000" cy="6858000"/>
  <p:notesSz cx="7103745" cy="10234295"/>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EA79D63-741A-45C4-ADB5-9B802C6FE787}">
          <p14:sldIdLst>
            <p14:sldId id="257"/>
            <p14:sldId id="568"/>
            <p14:sldId id="373"/>
            <p14:sldId id="556"/>
            <p14:sldId id="460"/>
            <p14:sldId id="614"/>
            <p14:sldId id="558"/>
            <p14:sldId id="564"/>
            <p14:sldId id="615"/>
            <p14:sldId id="591"/>
            <p14:sldId id="616"/>
            <p14:sldId id="575"/>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孟 令凯" initials="孟" lastIdx="1" clrIdx="0"/>
  <p:cmAuthor id="2" name="后会无期" initials="后会无期" lastIdx="0" clrIdx="1"/>
  <p:cmAuthor id="3" name="RON" initials="R" lastIdx="3" clrIdx="2"/>
  <p:cmAuthor id="4" name="陈 晓博" initials="陈" lastIdx="1" clrIdx="3"/>
  <p:cmAuthor id="5" name="Administrator" initials="A"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BFE2FF"/>
    <a:srgbClr val="F06262"/>
    <a:srgbClr val="384479"/>
    <a:srgbClr val="9DC3E6"/>
    <a:srgbClr val="FFCBA2"/>
    <a:srgbClr val="C032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3834" autoAdjust="0"/>
  </p:normalViewPr>
  <p:slideViewPr>
    <p:cSldViewPr snapToGrid="0">
      <p:cViewPr varScale="1">
        <p:scale>
          <a:sx n="141" d="100"/>
          <a:sy n="141" d="100"/>
        </p:scale>
        <p:origin x="80" y="4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gs" Target="tags/tag3.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5" dt="2022-09-16T13:26:01.391" idx="1">
    <p:pos x="791" y="334"/>
    <p:text/>
  </p:cm>
</p:cmLst>
</file>

<file path=ppt/drawings/_rels/vmlDrawing1.vml.rels><?xml version="1.0" encoding="UTF-8" standalone="yes"?>
<Relationships xmlns="http://schemas.openxmlformats.org/package/2006/relationships"><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9" Type="http://schemas.openxmlformats.org/officeDocument/2006/relationships/image" Target="../media/image18.wmf"/><Relationship Id="rId8" Type="http://schemas.openxmlformats.org/officeDocument/2006/relationships/image" Target="../media/image17.wmf"/><Relationship Id="rId7" Type="http://schemas.openxmlformats.org/officeDocument/2006/relationships/image" Target="../media/image16.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9.wmf"/><Relationship Id="rId11" Type="http://schemas.openxmlformats.org/officeDocument/2006/relationships/image" Target="../media/image20.wmf"/><Relationship Id="rId10" Type="http://schemas.openxmlformats.org/officeDocument/2006/relationships/image" Target="../media/image1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en-US" altLang="zh-CN">
                <a:solidFill>
                  <a:srgbClr val="FF0000"/>
                </a:solidFill>
                <a:sym typeface="+mn-ea"/>
              </a:rPr>
              <a:t>PS</a:t>
            </a:r>
            <a:r>
              <a:rPr lang="zh-CN" altLang="en-US">
                <a:solidFill>
                  <a:srgbClr val="FF0000"/>
                </a:solidFill>
                <a:sym typeface="+mn-ea"/>
              </a:rPr>
              <a:t>：</a:t>
            </a:r>
            <a:r>
              <a:rPr lang="en-US" altLang="zh-CN">
                <a:solidFill>
                  <a:srgbClr val="FF0000"/>
                </a:solidFill>
                <a:sym typeface="+mn-ea"/>
              </a:rPr>
              <a:t> </a:t>
            </a:r>
            <a:r>
              <a:rPr lang="zh-CN" altLang="en-US">
                <a:solidFill>
                  <a:srgbClr val="FF0000"/>
                </a:solidFill>
                <a:sym typeface="+mn-ea"/>
              </a:rPr>
              <a:t>论文出处，说明具体顶会，来自哪里，哪一年</a:t>
            </a:r>
            <a:endParaRPr lang="zh-CN" altLang="en-US">
              <a:solidFill>
                <a:srgbClr val="FF0000"/>
              </a:solidFill>
            </a:endParaRPr>
          </a:p>
          <a:p>
            <a:endParaRPr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dirty="0"/>
              <a:t>总结还是分两页</a:t>
            </a:r>
            <a:endParaRPr lang="zh-CN"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加个作用的宾语</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加个作用的宾语</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dirty="0"/>
          </a:p>
        </p:txBody>
      </p:sp>
      <p:sp>
        <p:nvSpPr>
          <p:cNvPr id="3" name="页脚占位符 2"/>
          <p:cNvSpPr>
            <a:spLocks noGrp="1"/>
          </p:cNvSpPr>
          <p:nvPr>
            <p:ph type="ftr" sz="quarter" idx="11"/>
          </p:nvPr>
        </p:nvSpPr>
        <p:spPr/>
        <p:txBody>
          <a:bodyPr/>
          <a:lstStyle/>
          <a:p>
            <a:endParaRPr lang="zh-CN" altLang="en-US" dirty="0"/>
          </a:p>
        </p:txBody>
      </p:sp>
      <p:sp>
        <p:nvSpPr>
          <p:cNvPr id="5" name="标题 5"/>
          <p:cNvSpPr>
            <a:spLocks noGrp="1"/>
          </p:cNvSpPr>
          <p:nvPr>
            <p:ph type="ctrTitle" idx="4294967295"/>
          </p:nvPr>
        </p:nvSpPr>
        <p:spPr>
          <a:xfrm>
            <a:off x="557776" y="255235"/>
            <a:ext cx="9144000" cy="1001591"/>
          </a:xfrm>
        </p:spPr>
        <p:txBody>
          <a:bodyPr>
            <a:normAutofit/>
          </a:bodyPr>
          <a:lstStyle/>
          <a:p>
            <a:endParaRPr lang="zh-CN" altLang="en-US" sz="3600" b="1" dirty="0">
              <a:sym typeface="+mn-ea"/>
            </a:endParaRPr>
          </a:p>
        </p:txBody>
      </p:sp>
      <p:grpSp>
        <p:nvGrpSpPr>
          <p:cNvPr id="6" name="组合 5"/>
          <p:cNvGrpSpPr/>
          <p:nvPr userDrawn="1"/>
        </p:nvGrpSpPr>
        <p:grpSpPr>
          <a:xfrm>
            <a:off x="9617001" y="87034"/>
            <a:ext cx="2034540" cy="941666"/>
            <a:chOff x="9937100" y="-21252"/>
            <a:chExt cx="2386163" cy="1113116"/>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9" name="圆角矩形 17"/>
          <p:cNvSpPr/>
          <p:nvPr userDrawn="1"/>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a:off x="11653520" y="6319520"/>
            <a:ext cx="538480" cy="538480"/>
          </a:xfrm>
          <a:prstGeom prst="rect">
            <a:avLst/>
          </a:prstGeom>
          <a:solidFill>
            <a:srgbClr val="C032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a:xfrm>
            <a:off x="11484134" y="6376515"/>
            <a:ext cx="630615" cy="424490"/>
          </a:xfrm>
        </p:spPr>
        <p:txBody>
          <a:bodyPr/>
          <a:lstStyle>
            <a:lvl1pPr>
              <a:defRPr sz="2400">
                <a:solidFill>
                  <a:schemeClr val="bg1"/>
                </a:solidFill>
              </a:defRPr>
            </a:lvl1pPr>
          </a:lstStyle>
          <a:p>
            <a:fld id="{B509AAB2-8618-49D3-806D-5B60E79AAF80}" type="slidenum">
              <a:rPr lang="zh-CN" altLang="en-US" smtClean="0"/>
            </a:fld>
            <a:endParaRPr lang="zh-CN" alt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image" Target="../media/image4.png"/><Relationship Id="rId2" Type="http://schemas.openxmlformats.org/officeDocument/2006/relationships/tags" Target="../tags/tag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vmlDrawing" Target="../drawings/vmlDrawing6.vml"/><Relationship Id="rId7" Type="http://schemas.openxmlformats.org/officeDocument/2006/relationships/slideLayout" Target="../slideLayouts/slideLayout7.xml"/><Relationship Id="rId6" Type="http://schemas.openxmlformats.org/officeDocument/2006/relationships/image" Target="../media/image32.wmf"/><Relationship Id="rId5" Type="http://schemas.openxmlformats.org/officeDocument/2006/relationships/oleObject" Target="../embeddings/oleObject27.bin"/><Relationship Id="rId4" Type="http://schemas.openxmlformats.org/officeDocument/2006/relationships/image" Target="../media/image31.wmf"/><Relationship Id="rId3" Type="http://schemas.openxmlformats.org/officeDocument/2006/relationships/oleObject" Target="../embeddings/oleObject26.bin"/><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vmlDrawing" Target="../drawings/vmlDrawing7.vml"/><Relationship Id="rId6"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1.wmf"/><Relationship Id="rId3" Type="http://schemas.openxmlformats.org/officeDocument/2006/relationships/oleObject" Target="../embeddings/oleObject28.bin"/><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comments" Target="../comments/comment1.xml"/><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4.bin"/><Relationship Id="rId8" Type="http://schemas.openxmlformats.org/officeDocument/2006/relationships/image" Target="../media/image10.wmf"/><Relationship Id="rId7" Type="http://schemas.openxmlformats.org/officeDocument/2006/relationships/oleObject" Target="../embeddings/oleObject3.bin"/><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wmf"/><Relationship Id="rId3" Type="http://schemas.openxmlformats.org/officeDocument/2006/relationships/oleObject" Target="../embeddings/oleObject1.bin"/><Relationship Id="rId2" Type="http://schemas.openxmlformats.org/officeDocument/2006/relationships/image" Target="../media/image2.png"/><Relationship Id="rId13" Type="http://schemas.openxmlformats.org/officeDocument/2006/relationships/notesSlide" Target="../notesSlides/notesSlide5.xml"/><Relationship Id="rId12" Type="http://schemas.openxmlformats.org/officeDocument/2006/relationships/vmlDrawing" Target="../drawings/vmlDrawing1.vml"/><Relationship Id="rId11" Type="http://schemas.openxmlformats.org/officeDocument/2006/relationships/slideLayout" Target="../slideLayouts/slideLayout7.xml"/><Relationship Id="rId10" Type="http://schemas.openxmlformats.org/officeDocument/2006/relationships/image" Target="../media/image11.wmf"/><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12.wmf"/><Relationship Id="rId7" Type="http://schemas.openxmlformats.org/officeDocument/2006/relationships/oleObject" Target="../embeddings/oleObject7.bin"/><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 Id="rId3" Type="http://schemas.openxmlformats.org/officeDocument/2006/relationships/oleObject" Target="../embeddings/oleObject5.bin"/><Relationship Id="rId27" Type="http://schemas.openxmlformats.org/officeDocument/2006/relationships/notesSlide" Target="../notesSlides/notesSlide6.xml"/><Relationship Id="rId26" Type="http://schemas.openxmlformats.org/officeDocument/2006/relationships/vmlDrawing" Target="../drawings/vmlDrawing2.vml"/><Relationship Id="rId25" Type="http://schemas.openxmlformats.org/officeDocument/2006/relationships/slideLayout" Target="../slideLayouts/slideLayout7.xml"/><Relationship Id="rId24" Type="http://schemas.openxmlformats.org/officeDocument/2006/relationships/image" Target="../media/image20.wmf"/><Relationship Id="rId23" Type="http://schemas.openxmlformats.org/officeDocument/2006/relationships/oleObject" Target="../embeddings/oleObject15.bin"/><Relationship Id="rId22" Type="http://schemas.openxmlformats.org/officeDocument/2006/relationships/image" Target="../media/image19.wmf"/><Relationship Id="rId21" Type="http://schemas.openxmlformats.org/officeDocument/2006/relationships/oleObject" Target="../embeddings/oleObject14.bin"/><Relationship Id="rId20" Type="http://schemas.openxmlformats.org/officeDocument/2006/relationships/image" Target="../media/image18.wmf"/><Relationship Id="rId2" Type="http://schemas.openxmlformats.org/officeDocument/2006/relationships/image" Target="../media/image2.png"/><Relationship Id="rId19" Type="http://schemas.openxmlformats.org/officeDocument/2006/relationships/oleObject" Target="../embeddings/oleObject13.bin"/><Relationship Id="rId18" Type="http://schemas.openxmlformats.org/officeDocument/2006/relationships/image" Target="../media/image17.wmf"/><Relationship Id="rId17" Type="http://schemas.openxmlformats.org/officeDocument/2006/relationships/oleObject" Target="../embeddings/oleObject12.bin"/><Relationship Id="rId16" Type="http://schemas.openxmlformats.org/officeDocument/2006/relationships/image" Target="../media/image16.wmf"/><Relationship Id="rId15" Type="http://schemas.openxmlformats.org/officeDocument/2006/relationships/oleObject" Target="../embeddings/oleObject11.bin"/><Relationship Id="rId14" Type="http://schemas.openxmlformats.org/officeDocument/2006/relationships/image" Target="../media/image15.wmf"/><Relationship Id="rId13" Type="http://schemas.openxmlformats.org/officeDocument/2006/relationships/oleObject" Target="../embeddings/oleObject10.bin"/><Relationship Id="rId12" Type="http://schemas.openxmlformats.org/officeDocument/2006/relationships/image" Target="../media/image14.wmf"/><Relationship Id="rId11" Type="http://schemas.openxmlformats.org/officeDocument/2006/relationships/oleObject" Target="../embeddings/oleObject9.bin"/><Relationship Id="rId10" Type="http://schemas.openxmlformats.org/officeDocument/2006/relationships/image" Target="../media/image13.wmf"/><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19.bin"/><Relationship Id="rId8" Type="http://schemas.openxmlformats.org/officeDocument/2006/relationships/image" Target="../media/image22.wmf"/><Relationship Id="rId7" Type="http://schemas.openxmlformats.org/officeDocument/2006/relationships/oleObject" Target="../embeddings/oleObject18.bin"/><Relationship Id="rId6" Type="http://schemas.openxmlformats.org/officeDocument/2006/relationships/image" Target="../media/image21.wmf"/><Relationship Id="rId5" Type="http://schemas.openxmlformats.org/officeDocument/2006/relationships/oleObject" Target="../embeddings/oleObject17.bin"/><Relationship Id="rId4" Type="http://schemas.openxmlformats.org/officeDocument/2006/relationships/image" Target="../media/image19.wmf"/><Relationship Id="rId3" Type="http://schemas.openxmlformats.org/officeDocument/2006/relationships/oleObject" Target="../embeddings/oleObject16.bin"/><Relationship Id="rId2" Type="http://schemas.openxmlformats.org/officeDocument/2006/relationships/image" Target="../media/image2.png"/><Relationship Id="rId17" Type="http://schemas.openxmlformats.org/officeDocument/2006/relationships/notesSlide" Target="../notesSlides/notesSlide7.xml"/><Relationship Id="rId16" Type="http://schemas.openxmlformats.org/officeDocument/2006/relationships/vmlDrawing" Target="../drawings/vmlDrawing3.vml"/><Relationship Id="rId15" Type="http://schemas.openxmlformats.org/officeDocument/2006/relationships/slideLayout" Target="../slideLayouts/slideLayout7.xml"/><Relationship Id="rId14" Type="http://schemas.openxmlformats.org/officeDocument/2006/relationships/image" Target="../media/image25.wmf"/><Relationship Id="rId13" Type="http://schemas.openxmlformats.org/officeDocument/2006/relationships/oleObject" Target="../embeddings/oleObject21.bin"/><Relationship Id="rId12" Type="http://schemas.openxmlformats.org/officeDocument/2006/relationships/image" Target="../media/image24.wmf"/><Relationship Id="rId11" Type="http://schemas.openxmlformats.org/officeDocument/2006/relationships/oleObject" Target="../embeddings/oleObject20.bin"/><Relationship Id="rId10" Type="http://schemas.openxmlformats.org/officeDocument/2006/relationships/image" Target="../media/image23.wmf"/><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vmlDrawing" Target="../drawings/vmlDrawing4.vml"/><Relationship Id="rId7" Type="http://schemas.openxmlformats.org/officeDocument/2006/relationships/slideLayout" Target="../slideLayouts/slideLayout7.xml"/><Relationship Id="rId6" Type="http://schemas.openxmlformats.org/officeDocument/2006/relationships/image" Target="../media/image27.wmf"/><Relationship Id="rId5" Type="http://schemas.openxmlformats.org/officeDocument/2006/relationships/oleObject" Target="../embeddings/oleObject23.bin"/><Relationship Id="rId4" Type="http://schemas.openxmlformats.org/officeDocument/2006/relationships/image" Target="../media/image26.wmf"/><Relationship Id="rId3" Type="http://schemas.openxmlformats.org/officeDocument/2006/relationships/oleObject" Target="../embeddings/oleObject22.bin"/><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7.xml"/><Relationship Id="rId7" Type="http://schemas.openxmlformats.org/officeDocument/2006/relationships/image" Target="../media/image30.wmf"/><Relationship Id="rId6" Type="http://schemas.openxmlformats.org/officeDocument/2006/relationships/oleObject" Target="../embeddings/oleObject25.bin"/><Relationship Id="rId5" Type="http://schemas.openxmlformats.org/officeDocument/2006/relationships/image" Target="../media/image29.wmf"/><Relationship Id="rId4" Type="http://schemas.openxmlformats.org/officeDocument/2006/relationships/oleObject" Target="../embeddings/oleObject24.bin"/><Relationship Id="rId3" Type="http://schemas.openxmlformats.org/officeDocument/2006/relationships/image" Target="../media/image28.png"/><Relationship Id="rId2" Type="http://schemas.openxmlformats.org/officeDocument/2006/relationships/image" Target="../media/image2.png"/><Relationship Id="rId10" Type="http://schemas.openxmlformats.org/officeDocument/2006/relationships/notesSlide" Target="../notesSlides/notesSlide9.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alphaModFix amt="5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351" y="-17814"/>
            <a:ext cx="12192000" cy="6857999"/>
          </a:xfrm>
          <a:prstGeom prst="rect">
            <a:avLst/>
          </a:prstGeom>
        </p:spPr>
      </p:pic>
      <p:sp>
        <p:nvSpPr>
          <p:cNvPr id="6" name="文本框 5"/>
          <p:cNvSpPr txBox="1"/>
          <p:nvPr/>
        </p:nvSpPr>
        <p:spPr>
          <a:xfrm>
            <a:off x="4699000" y="4136773"/>
            <a:ext cx="2794000" cy="1198880"/>
          </a:xfrm>
          <a:prstGeom prst="rect">
            <a:avLst/>
          </a:prstGeom>
          <a:noFill/>
        </p:spPr>
        <p:txBody>
          <a:bodyPr wrap="square" rtlCol="0">
            <a:spAutoFit/>
          </a:bodyPr>
          <a:lstStyle/>
          <a:p>
            <a:pPr algn="ctr">
              <a:lnSpc>
                <a:spcPct val="150000"/>
              </a:lnSpc>
            </a:pPr>
            <a:r>
              <a:rPr lang="zh-CN" altLang="en-US" sz="2400" dirty="0">
                <a:effectLst>
                  <a:outerShdw blurRad="38100" dist="19050" dir="2700000" algn="tl" rotWithShape="0">
                    <a:schemeClr val="dk1">
                      <a:alpha val="40000"/>
                    </a:schemeClr>
                  </a:outerShdw>
                </a:effectLst>
                <a:latin typeface="Times New Roman" panose="02020603050405020304" charset="0"/>
              </a:rPr>
              <a:t>汇报人：邓迪杭</a:t>
            </a:r>
            <a:endParaRPr lang="en-US" altLang="zh-CN" sz="2400" dirty="0">
              <a:effectLst>
                <a:outerShdw blurRad="38100" dist="19050" dir="2700000" algn="tl" rotWithShape="0">
                  <a:schemeClr val="dk1">
                    <a:alpha val="40000"/>
                  </a:schemeClr>
                </a:outerShdw>
              </a:effectLst>
              <a:latin typeface="Times New Roman" panose="02020603050405020304" charset="0"/>
            </a:endParaRPr>
          </a:p>
          <a:p>
            <a:pPr algn="ctr">
              <a:lnSpc>
                <a:spcPct val="150000"/>
              </a:lnSpc>
            </a:pPr>
            <a:r>
              <a:rPr lang="zh-CN" altLang="en-US" sz="2400" dirty="0">
                <a:effectLst>
                  <a:outerShdw blurRad="38100" dist="19050" dir="2700000" algn="tl" rotWithShape="0">
                    <a:schemeClr val="dk1">
                      <a:alpha val="40000"/>
                    </a:schemeClr>
                  </a:outerShdw>
                </a:effectLst>
                <a:latin typeface="Times New Roman" panose="02020603050405020304" charset="0"/>
              </a:rPr>
              <a:t>指导老师：张美范</a:t>
            </a:r>
            <a:endParaRPr lang="zh-CN" altLang="en-US" sz="2400" dirty="0">
              <a:effectLst>
                <a:outerShdw blurRad="38100" dist="19050" dir="2700000" algn="tl" rotWithShape="0">
                  <a:schemeClr val="dk1">
                    <a:alpha val="40000"/>
                  </a:schemeClr>
                </a:outerShdw>
              </a:effectLst>
              <a:latin typeface="Times New Roman" panose="02020603050405020304" charset="0"/>
            </a:endParaRPr>
          </a:p>
        </p:txBody>
      </p:sp>
      <p:sp>
        <p:nvSpPr>
          <p:cNvPr id="8" name="文本框 7"/>
          <p:cNvSpPr txBox="1"/>
          <p:nvPr>
            <p:custDataLst>
              <p:tags r:id="rId2"/>
            </p:custDataLst>
          </p:nvPr>
        </p:nvSpPr>
        <p:spPr>
          <a:xfrm>
            <a:off x="486287" y="1978160"/>
            <a:ext cx="11218156" cy="1445260"/>
          </a:xfrm>
          <a:prstGeom prst="rect">
            <a:avLst/>
          </a:prstGeom>
          <a:noFill/>
        </p:spPr>
        <p:txBody>
          <a:bodyPr wrap="square" rtlCol="0">
            <a:spAutoFit/>
          </a:bodyPr>
          <a:lstStyle/>
          <a:p>
            <a:pPr marR="5080" lvl="1" algn="ctr">
              <a:spcBef>
                <a:spcPts val="105"/>
              </a:spcBef>
            </a:pPr>
            <a:r>
              <a:rPr lang="en-US" altLang="zh-CN" sz="4400" b="1" spc="-45" dirty="0">
                <a:effectLst>
                  <a:outerShdw blurRad="38100" dist="38100" dir="2700000" algn="tl">
                    <a:srgbClr val="000000">
                      <a:alpha val="43137"/>
                    </a:srgbClr>
                  </a:outerShdw>
                </a:effectLst>
                <a:latin typeface="Times New Roman" panose="02020603050405020304" charset="0"/>
                <a:ea typeface="宋体" panose="02010600030101010101" pitchFamily="2" charset="-122"/>
                <a:cs typeface="Times New Roman" panose="02020603050405020304" charset="0"/>
                <a:sym typeface="+mn-ea"/>
              </a:rPr>
              <a:t>Empirical Risk Minimization in the Non-interactive Local</a:t>
            </a:r>
            <a:endParaRPr lang="en-US" altLang="zh-CN" sz="4400" b="1" spc="-45" dirty="0">
              <a:effectLst>
                <a:outerShdw blurRad="38100" dist="38100" dir="2700000" algn="tl">
                  <a:srgbClr val="000000">
                    <a:alpha val="43137"/>
                  </a:srgbClr>
                </a:outerShdw>
              </a:effectLst>
              <a:latin typeface="Times New Roman" panose="02020603050405020304" charset="0"/>
              <a:ea typeface="宋体" panose="02010600030101010101" pitchFamily="2" charset="-122"/>
              <a:cs typeface="Times New Roman" panose="02020603050405020304" charset="0"/>
              <a:sym typeface="+mn-ea"/>
            </a:endParaRPr>
          </a:p>
        </p:txBody>
      </p:sp>
      <p:pic>
        <p:nvPicPr>
          <p:cNvPr id="5" name="Picture 4" descr="http://zsjy.gzhu.edu.cn/images/pic_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t="-1" r="45034" b="-7143"/>
          <a:stretch>
            <a:fillRect/>
          </a:stretch>
        </p:blipFill>
        <p:spPr bwMode="auto">
          <a:xfrm>
            <a:off x="583325" y="114253"/>
            <a:ext cx="3293111" cy="978152"/>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000211" y="5460608"/>
            <a:ext cx="4191578" cy="460375"/>
          </a:xfrm>
          <a:prstGeom prst="rect">
            <a:avLst/>
          </a:prstGeom>
          <a:noFill/>
        </p:spPr>
        <p:txBody>
          <a:bodyPr wrap="square" rtlCol="0">
            <a:spAutoFit/>
          </a:bodyPr>
          <a:lstStyle/>
          <a:p>
            <a:pPr algn="ctr"/>
            <a:r>
              <a:rPr lang="en-US" altLang="zh-CN" sz="2400" dirty="0">
                <a:solidFill>
                  <a:schemeClr val="tx1"/>
                </a:solidFill>
                <a:effectLst>
                  <a:outerShdw blurRad="38100" dist="19050" dir="2700000" algn="tl" rotWithShape="0">
                    <a:schemeClr val="dk1">
                      <a:alpha val="40000"/>
                    </a:schemeClr>
                  </a:outerShdw>
                </a:effectLst>
                <a:latin typeface="Times New Roman" panose="02020603050405020304" charset="0"/>
              </a:rPr>
              <a:t>2022.11</a:t>
            </a:r>
            <a:r>
              <a:rPr lang="en-US" altLang="zh-CN" sz="2400" dirty="0">
                <a:effectLst>
                  <a:outerShdw blurRad="38100" dist="19050" dir="2700000" algn="tl" rotWithShape="0">
                    <a:schemeClr val="dk1">
                      <a:alpha val="40000"/>
                    </a:schemeClr>
                  </a:outerShdw>
                </a:effectLst>
                <a:latin typeface="Times New Roman" panose="02020603050405020304" charset="0"/>
              </a:rPr>
              <a:t>.15</a:t>
            </a:r>
            <a:endParaRPr lang="zh-CN" altLang="en-US" sz="2400" dirty="0">
              <a:solidFill>
                <a:schemeClr val="tx1"/>
              </a:solidFill>
              <a:effectLst>
                <a:outerShdw blurRad="38100" dist="19050" dir="2700000" algn="tl" rotWithShape="0">
                  <a:schemeClr val="dk1">
                    <a:alpha val="40000"/>
                  </a:schemeClr>
                </a:outerShdw>
              </a:effectLst>
              <a:latin typeface="Times New Roman" panose="02020603050405020304" charset="0"/>
            </a:endParaRPr>
          </a:p>
        </p:txBody>
      </p:sp>
      <p:grpSp>
        <p:nvGrpSpPr>
          <p:cNvPr id="11" name="组合 10"/>
          <p:cNvGrpSpPr/>
          <p:nvPr/>
        </p:nvGrpSpPr>
        <p:grpSpPr>
          <a:xfrm>
            <a:off x="9574137" y="87034"/>
            <a:ext cx="2034540" cy="941666"/>
            <a:chOff x="9937100" y="-21252"/>
            <a:chExt cx="2386163" cy="1113116"/>
          </a:xfrm>
        </p:grpSpPr>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4" name="文本框 13"/>
          <p:cNvSpPr txBox="1"/>
          <p:nvPr/>
        </p:nvSpPr>
        <p:spPr>
          <a:xfrm>
            <a:off x="275285" y="5918264"/>
            <a:ext cx="11640161" cy="645160"/>
          </a:xfrm>
          <a:prstGeom prst="rect">
            <a:avLst/>
          </a:prstGeom>
          <a:noFill/>
        </p:spPr>
        <p:txBody>
          <a:bodyPr wrap="square">
            <a:spAutoFit/>
          </a:bodyPr>
          <a:lstStyle/>
          <a:p>
            <a:r>
              <a:rPr lang="zh-CN" altLang="en-US" dirty="0"/>
              <a:t>[1] </a:t>
            </a:r>
            <a:r>
              <a:rPr dirty="0"/>
              <a:t>Wang, Di et al. “Empirical Risk Minimization in the Non-interactive Local Model of Differential Privacy.” J. Mach. Learn. Res. 21 (2020): 200:1-200:39.</a:t>
            </a:r>
            <a:endParaRPr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9597390" cy="1120775"/>
          </a:xfrm>
        </p:spPr>
        <p:txBody>
          <a:bodyPr>
            <a:normAutofit/>
          </a:bodyPr>
          <a:lstStyle/>
          <a:p>
            <a:r>
              <a:rPr lang="en-US" altLang="zh-CN" sz="4000" b="1" dirty="0">
                <a:sym typeface="+mn-ea"/>
              </a:rPr>
              <a:t>1.4 Smooth-queries</a:t>
            </a:r>
            <a:endParaRPr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3" name="文本框 2"/>
          <p:cNvSpPr txBox="1"/>
          <p:nvPr/>
        </p:nvSpPr>
        <p:spPr>
          <a:xfrm>
            <a:off x="800735" y="1358900"/>
            <a:ext cx="8963025" cy="645160"/>
          </a:xfrm>
          <a:prstGeom prst="rect">
            <a:avLst/>
          </a:prstGeom>
          <a:noFill/>
        </p:spPr>
        <p:txBody>
          <a:bodyPr wrap="square" rtlCol="0">
            <a:spAutoFit/>
          </a:bodyPr>
          <a:p>
            <a:r>
              <a:rPr lang="en-US" altLang="zh-CN"/>
              <a:t>smooth-</a:t>
            </a:r>
            <a:r>
              <a:rPr lang="zh-CN" altLang="en-US"/>
              <a:t>查询的目的是：我们希望通过某一分布中给定的一点</a:t>
            </a:r>
            <a:r>
              <a:rPr lang="en-US" altLang="zh-CN"/>
              <a:t>          </a:t>
            </a:r>
            <a:r>
              <a:rPr lang="zh-CN" altLang="en-US"/>
              <a:t>以及一系列以此点为中心的带宽（</a:t>
            </a:r>
            <a:r>
              <a:rPr lang="en-US" altLang="zh-CN"/>
              <a:t>bandwidth</a:t>
            </a:r>
            <a:r>
              <a:rPr lang="zh-CN" altLang="en-US"/>
              <a:t>）来求得这一分布的核心密度（</a:t>
            </a:r>
            <a:r>
              <a:rPr lang="en-US" altLang="zh-CN"/>
              <a:t>kernel density</a:t>
            </a:r>
            <a:r>
              <a:rPr lang="zh-CN" altLang="en-US"/>
              <a:t>）</a:t>
            </a:r>
            <a:endParaRPr lang="en-US" altLang="zh-CN"/>
          </a:p>
        </p:txBody>
      </p:sp>
      <p:graphicFrame>
        <p:nvGraphicFramePr>
          <p:cNvPr id="4" name="对象 3">
            <a:hlinkClick r:id="" action="ppaction://ole?verb="/>
          </p:cNvPr>
          <p:cNvGraphicFramePr>
            <a:graphicFrameLocks noChangeAspect="1"/>
          </p:cNvGraphicFramePr>
          <p:nvPr/>
        </p:nvGraphicFramePr>
        <p:xfrm>
          <a:off x="7098665" y="1295400"/>
          <a:ext cx="357505" cy="495300"/>
        </p:xfrm>
        <a:graphic>
          <a:graphicData uri="http://schemas.openxmlformats.org/presentationml/2006/ole">
            <mc:AlternateContent xmlns:mc="http://schemas.openxmlformats.org/markup-compatibility/2006">
              <mc:Choice xmlns:v="urn:schemas-microsoft-com:vml" Requires="v">
                <p:oleObj spid="_x0000_s6145" name="" r:id="rId3" imgW="165100" imgH="228600" progId="Equation.KSEE3">
                  <p:embed/>
                </p:oleObj>
              </mc:Choice>
              <mc:Fallback>
                <p:oleObj name="" r:id="rId3" imgW="165100" imgH="228600" progId="Equation.KSEE3">
                  <p:embed/>
                  <p:pic>
                    <p:nvPicPr>
                      <p:cNvPr id="0" name="图片 6144"/>
                      <p:cNvPicPr/>
                      <p:nvPr/>
                    </p:nvPicPr>
                    <p:blipFill>
                      <a:blip r:embed="rId4"/>
                      <a:stretch>
                        <a:fillRect/>
                      </a:stretch>
                    </p:blipFill>
                    <p:spPr>
                      <a:xfrm>
                        <a:off x="7098665" y="1295400"/>
                        <a:ext cx="357505" cy="495300"/>
                      </a:xfrm>
                      <a:prstGeom prst="rect">
                        <a:avLst/>
                      </a:prstGeom>
                    </p:spPr>
                  </p:pic>
                </p:oleObj>
              </mc:Fallback>
            </mc:AlternateContent>
          </a:graphicData>
        </a:graphic>
      </p:graphicFrame>
      <p:sp>
        <p:nvSpPr>
          <p:cNvPr id="5" name="文本框 4"/>
          <p:cNvSpPr txBox="1"/>
          <p:nvPr/>
        </p:nvSpPr>
        <p:spPr>
          <a:xfrm>
            <a:off x="871220" y="2303780"/>
            <a:ext cx="10612755" cy="645160"/>
          </a:xfrm>
          <a:prstGeom prst="rect">
            <a:avLst/>
          </a:prstGeom>
          <a:noFill/>
        </p:spPr>
        <p:txBody>
          <a:bodyPr wrap="square" rtlCol="0">
            <a:spAutoFit/>
          </a:bodyPr>
          <a:p>
            <a:r>
              <a:rPr lang="zh-CN" altLang="en-US"/>
              <a:t>同样的我们希望使用多项式来近似表达这一系列的查询过程，与</a:t>
            </a:r>
            <a:r>
              <a:rPr lang="en-US" altLang="zh-CN"/>
              <a:t>k-ways </a:t>
            </a:r>
            <a:r>
              <a:rPr lang="zh-CN" altLang="en-US"/>
              <a:t>边际查询不同，我们这里不使用切比雪夫多项式，我们使用三角多项式</a:t>
            </a:r>
            <a:r>
              <a:rPr lang="en-US" altLang="zh-CN"/>
              <a:t>(trigonometric polynomials):</a:t>
            </a:r>
            <a:endParaRPr lang="en-US" altLang="zh-CN"/>
          </a:p>
        </p:txBody>
      </p:sp>
      <p:graphicFrame>
        <p:nvGraphicFramePr>
          <p:cNvPr id="7" name="对象 6">
            <a:hlinkClick r:id="" action="ppaction://ole?verb="/>
          </p:cNvPr>
          <p:cNvGraphicFramePr>
            <a:graphicFrameLocks noChangeAspect="1"/>
          </p:cNvGraphicFramePr>
          <p:nvPr/>
        </p:nvGraphicFramePr>
        <p:xfrm>
          <a:off x="3374390" y="3248660"/>
          <a:ext cx="5606415" cy="1070610"/>
        </p:xfrm>
        <a:graphic>
          <a:graphicData uri="http://schemas.openxmlformats.org/presentationml/2006/ole">
            <mc:AlternateContent xmlns:mc="http://schemas.openxmlformats.org/markup-compatibility/2006">
              <mc:Choice xmlns:v="urn:schemas-microsoft-com:vml" Requires="v">
                <p:oleObj spid="_x0000_s6146" name="" r:id="rId5" imgW="2527300" imgH="482600" progId="Equation.KSEE3">
                  <p:embed/>
                </p:oleObj>
              </mc:Choice>
              <mc:Fallback>
                <p:oleObj name="" r:id="rId5" imgW="2527300" imgH="482600" progId="Equation.KSEE3">
                  <p:embed/>
                  <p:pic>
                    <p:nvPicPr>
                      <p:cNvPr id="0" name="图片 6145"/>
                      <p:cNvPicPr/>
                      <p:nvPr/>
                    </p:nvPicPr>
                    <p:blipFill>
                      <a:blip r:embed="rId6"/>
                      <a:stretch>
                        <a:fillRect/>
                      </a:stretch>
                    </p:blipFill>
                    <p:spPr>
                      <a:xfrm>
                        <a:off x="3374390" y="3248660"/>
                        <a:ext cx="5606415" cy="107061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9597390" cy="1120775"/>
          </a:xfrm>
        </p:spPr>
        <p:txBody>
          <a:bodyPr>
            <a:normAutofit/>
          </a:bodyPr>
          <a:lstStyle/>
          <a:p>
            <a:r>
              <a:rPr lang="en-US" altLang="zh-CN" sz="4000" b="1" dirty="0">
                <a:sym typeface="+mn-ea"/>
              </a:rPr>
              <a:t>1.4 </a:t>
            </a:r>
            <a:r>
              <a:rPr lang="zh-CN" altLang="en-US" sz="4000" b="1" dirty="0">
                <a:sym typeface="+mn-ea"/>
              </a:rPr>
              <a:t>本地三角机制</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graphicFrame>
        <p:nvGraphicFramePr>
          <p:cNvPr id="4" name="对象 3">
            <a:hlinkClick r:id="" action="ppaction://ole?verb="/>
          </p:cNvPr>
          <p:cNvGraphicFramePr>
            <a:graphicFrameLocks noChangeAspect="1"/>
          </p:cNvGraphicFramePr>
          <p:nvPr/>
        </p:nvGraphicFramePr>
        <p:xfrm>
          <a:off x="7098665" y="1295400"/>
          <a:ext cx="357505" cy="495300"/>
        </p:xfrm>
        <a:graphic>
          <a:graphicData uri="http://schemas.openxmlformats.org/presentationml/2006/ole">
            <mc:AlternateContent xmlns:mc="http://schemas.openxmlformats.org/markup-compatibility/2006">
              <mc:Choice xmlns:v="urn:schemas-microsoft-com:vml" Requires="v">
                <p:oleObj spid="_x0000_s6145" name="" r:id="rId3" imgW="165100" imgH="228600" progId="Equation.KSEE3">
                  <p:embed/>
                </p:oleObj>
              </mc:Choice>
              <mc:Fallback>
                <p:oleObj name="" r:id="rId3" imgW="165100" imgH="228600" progId="Equation.KSEE3">
                  <p:embed/>
                  <p:pic>
                    <p:nvPicPr>
                      <p:cNvPr id="0" name="图片 6144"/>
                      <p:cNvPicPr/>
                      <p:nvPr/>
                    </p:nvPicPr>
                    <p:blipFill>
                      <a:blip r:embed="rId4"/>
                      <a:stretch>
                        <a:fillRect/>
                      </a:stretch>
                    </p:blipFill>
                    <p:spPr>
                      <a:xfrm>
                        <a:off x="7098665" y="1295400"/>
                        <a:ext cx="357505" cy="495300"/>
                      </a:xfrm>
                      <a:prstGeom prst="rect">
                        <a:avLst/>
                      </a:prstGeom>
                    </p:spPr>
                  </p:pic>
                </p:oleObj>
              </mc:Fallback>
            </mc:AlternateContent>
          </a:graphicData>
        </a:graphic>
      </p:graphicFrame>
      <p:pic>
        <p:nvPicPr>
          <p:cNvPr id="8" name="图片 7"/>
          <p:cNvPicPr>
            <a:picLocks noChangeAspect="1"/>
          </p:cNvPicPr>
          <p:nvPr/>
        </p:nvPicPr>
        <p:blipFill>
          <a:blip r:embed="rId5"/>
          <a:stretch>
            <a:fillRect/>
          </a:stretch>
        </p:blipFill>
        <p:spPr>
          <a:xfrm>
            <a:off x="281940" y="1224915"/>
            <a:ext cx="8891905" cy="5515610"/>
          </a:xfrm>
          <a:prstGeom prst="rect">
            <a:avLst/>
          </a:prstGeom>
        </p:spPr>
      </p:pic>
      <p:sp>
        <p:nvSpPr>
          <p:cNvPr id="9" name="文本框 8"/>
          <p:cNvSpPr txBox="1"/>
          <p:nvPr/>
        </p:nvSpPr>
        <p:spPr>
          <a:xfrm>
            <a:off x="9432925" y="1684020"/>
            <a:ext cx="4064000" cy="922020"/>
          </a:xfrm>
          <a:prstGeom prst="rect">
            <a:avLst/>
          </a:prstGeom>
          <a:noFill/>
        </p:spPr>
        <p:txBody>
          <a:bodyPr wrap="square" rtlCol="0">
            <a:spAutoFit/>
          </a:bodyPr>
          <a:p>
            <a:r>
              <a:rPr lang="zh-CN" altLang="en-US"/>
              <a:t>计算代价可以降为</a:t>
            </a:r>
            <a:r>
              <a:rPr lang="en-US" altLang="zh-CN"/>
              <a:t>O(1)</a:t>
            </a:r>
            <a:endParaRPr lang="en-US" altLang="zh-CN"/>
          </a:p>
          <a:p>
            <a:endParaRPr lang="en-US" altLang="zh-CN"/>
          </a:p>
          <a:p>
            <a:r>
              <a:rPr lang="zh-CN" altLang="en-US"/>
              <a:t>通信代价可以降为</a:t>
            </a:r>
            <a:r>
              <a:rPr lang="en-US" altLang="zh-CN"/>
              <a:t> 1 bit</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11505" y="207645"/>
            <a:ext cx="9004935" cy="1120775"/>
          </a:xfrm>
        </p:spPr>
        <p:txBody>
          <a:bodyPr>
            <a:normAutofit/>
          </a:bodyPr>
          <a:lstStyle/>
          <a:p>
            <a:r>
              <a:rPr lang="en-US" altLang="zh-CN" sz="3110" b="1" dirty="0">
                <a:sym typeface="+mn-ea"/>
              </a:rPr>
              <a:t>3   </a:t>
            </a:r>
            <a:r>
              <a:rPr lang="zh-CN" altLang="en-US" sz="3110" b="1" dirty="0">
                <a:sym typeface="+mn-ea"/>
              </a:rPr>
              <a:t>总结</a:t>
            </a:r>
            <a:endParaRPr lang="zh-CN" altLang="en-US" sz="3110" b="1" dirty="0">
              <a:sym typeface="+mn-ea"/>
            </a:endParaRPr>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a:xfrm>
            <a:off x="11561604" y="6384135"/>
            <a:ext cx="630615" cy="424490"/>
          </a:xfrm>
        </p:spPr>
        <p:txBody>
          <a:bodyPr/>
          <a:lstStyle/>
          <a:p>
            <a:fld id="{7D9BB5D0-35E4-459D-AEF3-FE4D7C45CC19}" type="slidenum">
              <a:rPr lang="zh-CN" altLang="en-US" sz="1800" smtClean="0"/>
            </a:fld>
            <a:endParaRPr lang="zh-CN" altLang="en-US" sz="1800" dirty="0" smtClean="0"/>
          </a:p>
        </p:txBody>
      </p:sp>
      <p:sp>
        <p:nvSpPr>
          <p:cNvPr id="7" name="文本框 6"/>
          <p:cNvSpPr txBox="1"/>
          <p:nvPr/>
        </p:nvSpPr>
        <p:spPr>
          <a:xfrm>
            <a:off x="525018" y="1303670"/>
            <a:ext cx="1146468" cy="461665"/>
          </a:xfrm>
          <a:prstGeom prst="rect">
            <a:avLst/>
          </a:prstGeom>
          <a:noFill/>
        </p:spPr>
        <p:txBody>
          <a:bodyPr wrap="none" rtlCol="0">
            <a:spAutoFit/>
          </a:bodyPr>
          <a:p>
            <a:pPr marL="342900" indent="-342900">
              <a:buFont typeface="Wingdings" panose="05000000000000000000" pitchFamily="2" charset="2"/>
              <a:buChar char="Ø"/>
            </a:pPr>
            <a:r>
              <a:rPr lang="zh-CN" altLang="en-US" sz="2400" b="1" dirty="0"/>
              <a:t>总结</a:t>
            </a:r>
            <a:endParaRPr lang="zh-CN" altLang="en-US" sz="2400" b="1" dirty="0"/>
          </a:p>
        </p:txBody>
      </p:sp>
      <p:sp>
        <p:nvSpPr>
          <p:cNvPr id="16" name="文本框 15"/>
          <p:cNvSpPr txBox="1"/>
          <p:nvPr/>
        </p:nvSpPr>
        <p:spPr>
          <a:xfrm>
            <a:off x="465455" y="1698625"/>
            <a:ext cx="10100945" cy="1337945"/>
          </a:xfrm>
          <a:prstGeom prst="rect">
            <a:avLst/>
          </a:prstGeom>
          <a:noFill/>
        </p:spPr>
        <p:txBody>
          <a:bodyPr wrap="square">
            <a:spAutoFit/>
          </a:bodyPr>
          <a:p>
            <a:pPr marL="342900" indent="-342900">
              <a:lnSpc>
                <a:spcPct val="150000"/>
              </a:lnSpc>
              <a:buFont typeface="Wingdings" panose="05000000000000000000" pitchFamily="2" charset="2"/>
              <a:buChar char="p"/>
            </a:pPr>
            <a:r>
              <a:rPr lang="zh-CN">
                <a:sym typeface="+mn-ea"/>
              </a:rPr>
              <a:t>在第二次尝试中，通过将内积逼近多项式扩展到两类查询问题上。展示了这类方法在查询性能上的误差分析，使得其样本复杂度对维数</a:t>
            </a:r>
            <a:r>
              <a:rPr lang="en-US" altLang="zh-CN">
                <a:sym typeface="+mn-ea"/>
              </a:rPr>
              <a:t>p</a:t>
            </a:r>
            <a:r>
              <a:rPr lang="zh-CN" altLang="en-US">
                <a:sym typeface="+mn-ea"/>
              </a:rPr>
              <a:t>的依赖为多项式级别。</a:t>
            </a:r>
            <a:endParaRPr lang="zh-CN" altLang="en-US">
              <a:sym typeface="+mn-ea"/>
            </a:endParaRPr>
          </a:p>
          <a:p>
            <a:pPr marL="342900" indent="-342900">
              <a:lnSpc>
                <a:spcPct val="150000"/>
              </a:lnSpc>
              <a:buFont typeface="Wingdings" panose="05000000000000000000" pitchFamily="2" charset="2"/>
              <a:buChar char="p"/>
            </a:pPr>
            <a:r>
              <a:rPr lang="zh-CN" altLang="en-US">
                <a:sym typeface="+mn-ea"/>
              </a:rPr>
              <a:t>缺点：无法评估此类方法的实际性能，过于抽象。</a:t>
            </a:r>
            <a:endParaRPr lang="zh-CN" altLang="en-US">
              <a:sym typeface="+mn-ea"/>
            </a:endParaRPr>
          </a:p>
        </p:txBody>
      </p:sp>
      <p:sp>
        <p:nvSpPr>
          <p:cNvPr id="20" name="矩形: 圆角 19"/>
          <p:cNvSpPr/>
          <p:nvPr/>
        </p:nvSpPr>
        <p:spPr>
          <a:xfrm>
            <a:off x="89535" y="1350010"/>
            <a:ext cx="10621645" cy="2731135"/>
          </a:xfrm>
          <a:prstGeom prst="roundRect">
            <a:avLst/>
          </a:prstGeom>
          <a:noFill/>
          <a:ln>
            <a:solidFill>
              <a:srgbClr val="BFE2F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圆角 21"/>
          <p:cNvSpPr/>
          <p:nvPr/>
        </p:nvSpPr>
        <p:spPr>
          <a:xfrm>
            <a:off x="465743" y="1204920"/>
            <a:ext cx="1502878" cy="493495"/>
          </a:xfrm>
          <a:prstGeom prst="roundRect">
            <a:avLst/>
          </a:prstGeom>
          <a:solidFill>
            <a:srgbClr val="BFE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a:solidFill>
                  <a:schemeClr val="tx1"/>
                </a:solidFill>
              </a:rPr>
              <a:t>总结</a:t>
            </a:r>
            <a:endParaRPr lang="zh-CN" altLang="en-US" sz="2000" b="1" dirty="0">
              <a:solidFill>
                <a:schemeClr val="tx1"/>
              </a:solidFill>
            </a:endParaRPr>
          </a:p>
        </p:txBody>
      </p:sp>
      <p:sp>
        <p:nvSpPr>
          <p:cNvPr id="10" name="文本框 9"/>
          <p:cNvSpPr txBox="1"/>
          <p:nvPr/>
        </p:nvSpPr>
        <p:spPr>
          <a:xfrm>
            <a:off x="1115060" y="4574540"/>
            <a:ext cx="309880" cy="368300"/>
          </a:xfrm>
          <a:prstGeom prst="rect">
            <a:avLst/>
          </a:prstGeom>
          <a:noFill/>
        </p:spPr>
        <p:txBody>
          <a:bodyPr wrap="none" rtlCol="0">
            <a:spAutoFit/>
          </a:bodyPr>
          <a:p>
            <a:endParaRPr lang="zh-CN" altLang="en-US"/>
          </a:p>
        </p:txBody>
      </p:sp>
      <p:sp>
        <p:nvSpPr>
          <p:cNvPr id="3" name="文本框 2"/>
          <p:cNvSpPr txBox="1"/>
          <p:nvPr/>
        </p:nvSpPr>
        <p:spPr>
          <a:xfrm>
            <a:off x="1155700" y="5578475"/>
            <a:ext cx="3261995" cy="368300"/>
          </a:xfrm>
          <a:prstGeom prst="rect">
            <a:avLst/>
          </a:prstGeom>
          <a:noFill/>
        </p:spPr>
        <p:txBody>
          <a:bodyPr wrap="square" rtlCol="0">
            <a:spAutoFit/>
          </a:bodyPr>
          <a:p>
            <a:r>
              <a:rPr lang="zh-CN" altLang="en-US"/>
              <a:t>做出来这个说不定能发论文</a:t>
            </a:r>
            <a:endParaRPr lang="zh-CN" altLang="en-US"/>
          </a:p>
        </p:txBody>
      </p:sp>
      <p:sp>
        <p:nvSpPr>
          <p:cNvPr id="4" name="文本框 3"/>
          <p:cNvSpPr txBox="1"/>
          <p:nvPr/>
        </p:nvSpPr>
        <p:spPr>
          <a:xfrm>
            <a:off x="6277610" y="5416550"/>
            <a:ext cx="4064000" cy="368300"/>
          </a:xfrm>
          <a:prstGeom prst="rect">
            <a:avLst/>
          </a:prstGeom>
          <a:noFill/>
        </p:spPr>
        <p:txBody>
          <a:bodyPr wrap="square" rtlCol="0">
            <a:spAutoFit/>
          </a:bodyPr>
          <a:p>
            <a:r>
              <a:rPr lang="zh-CN" altLang="en-US"/>
              <a:t>切比雪夫是求上限的一个问题</a:t>
            </a:r>
            <a:endParaRPr lang="zh-CN" altLang="en-US"/>
          </a:p>
        </p:txBody>
      </p:sp>
      <p:sp>
        <p:nvSpPr>
          <p:cNvPr id="5" name="文本框 4"/>
          <p:cNvSpPr txBox="1"/>
          <p:nvPr/>
        </p:nvSpPr>
        <p:spPr>
          <a:xfrm>
            <a:off x="4097020" y="6167120"/>
            <a:ext cx="4064000" cy="368300"/>
          </a:xfrm>
          <a:prstGeom prst="rect">
            <a:avLst/>
          </a:prstGeom>
          <a:noFill/>
        </p:spPr>
        <p:txBody>
          <a:bodyPr wrap="square" rtlCol="0">
            <a:spAutoFit/>
          </a:bodyPr>
          <a:p>
            <a:r>
              <a:rPr lang="zh-CN" altLang="en-US"/>
              <a:t>不是没有公共的，随机上传？</a:t>
            </a:r>
            <a:endParaRPr lang="zh-CN" altLang="en-US"/>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alphaModFix amt="50000"/>
            <a:duotone>
              <a:schemeClr val="bg2">
                <a:shade val="45000"/>
                <a:satMod val="135000"/>
              </a:schemeClr>
              <a:prstClr val="white"/>
            </a:duotone>
          </a:blip>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a:xfrm>
            <a:off x="838200" y="476250"/>
            <a:ext cx="10515600" cy="552450"/>
          </a:xfrm>
        </p:spPr>
        <p:txBody>
          <a:bodyPr>
            <a:normAutofit fontScale="90000"/>
          </a:bodyPr>
          <a:lstStyle/>
          <a:p>
            <a:r>
              <a:rPr lang="zh-CN" altLang="en-US"/>
              <a:t>目录</a:t>
            </a:r>
            <a:endParaRPr lang="en-US" altLang="zh-CN" dirty="0"/>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7" name="圆角矩形 16"/>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7" name="组合 46"/>
          <p:cNvGrpSpPr/>
          <p:nvPr/>
        </p:nvGrpSpPr>
        <p:grpSpPr>
          <a:xfrm>
            <a:off x="3068736" y="2409044"/>
            <a:ext cx="5376094" cy="2823276"/>
            <a:chOff x="2836697" y="2206560"/>
            <a:chExt cx="5376094" cy="2823276"/>
          </a:xfrm>
        </p:grpSpPr>
        <p:sp>
          <p:nvSpPr>
            <p:cNvPr id="57" name="文本框 10"/>
            <p:cNvSpPr txBox="1"/>
            <p:nvPr/>
          </p:nvSpPr>
          <p:spPr>
            <a:xfrm>
              <a:off x="2960801" y="3053146"/>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nvGrpSpPr>
            <p:cNvPr id="58" name="组合 57"/>
            <p:cNvGrpSpPr/>
            <p:nvPr/>
          </p:nvGrpSpPr>
          <p:grpSpPr>
            <a:xfrm>
              <a:off x="2836697" y="2206560"/>
              <a:ext cx="5376094" cy="621161"/>
              <a:chOff x="2855747" y="5197410"/>
              <a:chExt cx="5376094" cy="621161"/>
            </a:xfrm>
          </p:grpSpPr>
          <p:grpSp>
            <p:nvGrpSpPr>
              <p:cNvPr id="62" name="组合 61"/>
              <p:cNvGrpSpPr/>
              <p:nvPr/>
            </p:nvGrpSpPr>
            <p:grpSpPr>
              <a:xfrm>
                <a:off x="3155849" y="5197410"/>
                <a:ext cx="5075992" cy="583061"/>
                <a:chOff x="1410624" y="1451230"/>
                <a:chExt cx="5075992" cy="583061"/>
              </a:xfrm>
            </p:grpSpPr>
            <p:sp>
              <p:nvSpPr>
                <p:cNvPr id="65" name="五边形 64"/>
                <p:cNvSpPr/>
                <p:nvPr/>
              </p:nvSpPr>
              <p:spPr>
                <a:xfrm rot="10800000">
                  <a:off x="1410624" y="1451230"/>
                  <a:ext cx="5061388" cy="58115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66" name="五边形 10"/>
                <p:cNvSpPr/>
                <p:nvPr/>
              </p:nvSpPr>
              <p:spPr>
                <a:xfrm rot="21600000">
                  <a:off x="1571081" y="1453136"/>
                  <a:ext cx="4915535"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lstStyle/>
                <a:p>
                  <a:pPr lvl="0" algn="ctr" defTabSz="1022350">
                    <a:lnSpc>
                      <a:spcPct val="100000"/>
                    </a:lnSpc>
                    <a:spcBef>
                      <a:spcPct val="0"/>
                    </a:spcBef>
                    <a:spcAft>
                      <a:spcPct val="35000"/>
                    </a:spcAft>
                  </a:pPr>
                  <a:r>
                    <a:rPr lang="zh-CN" altLang="en-US" sz="2500" b="1" spc="-10" dirty="0">
                      <a:solidFill>
                        <a:srgbClr val="FF0000"/>
                      </a:solidFill>
                      <a:sym typeface="+mn-ea"/>
                    </a:rPr>
                    <a:t>背景介绍</a:t>
                  </a:r>
                  <a:endParaRPr lang="zh-CN" altLang="en-US" sz="2500" b="1" spc="-10" dirty="0">
                    <a:solidFill>
                      <a:srgbClr val="FF0000"/>
                    </a:solidFill>
                    <a:sym typeface="+mn-ea"/>
                  </a:endParaRPr>
                </a:p>
              </p:txBody>
            </p:sp>
          </p:grpSp>
          <p:sp>
            <p:nvSpPr>
              <p:cNvPr id="63" name="椭圆 62"/>
              <p:cNvSpPr/>
              <p:nvPr/>
            </p:nvSpPr>
            <p:spPr>
              <a:xfrm>
                <a:off x="2855747" y="5237416"/>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lstStyle/>
              <a:p>
                <a:endParaRPr lang="zh-CN" altLang="en-US"/>
              </a:p>
            </p:txBody>
          </p:sp>
          <p:sp>
            <p:nvSpPr>
              <p:cNvPr id="64" name="文本框 10"/>
              <p:cNvSpPr txBox="1"/>
              <p:nvPr/>
            </p:nvSpPr>
            <p:spPr>
              <a:xfrm>
                <a:off x="2979852" y="5297806"/>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effectLst>
                      <a:outerShdw blurRad="38100" dist="19050" dir="2700000" algn="tl" rotWithShape="0">
                        <a:prstClr val="black">
                          <a:alpha val="40000"/>
                        </a:prstClr>
                      </a:outerShdw>
                    </a:effectLst>
                    <a:latin typeface="Calibri" panose="020F0502020204030204"/>
                    <a:ea typeface="微软雅黑" panose="020B0503020204020204" charset="-122"/>
                  </a:rPr>
                  <a:t>1</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sp>
          <p:nvSpPr>
            <p:cNvPr id="27" name="文本框 10"/>
            <p:cNvSpPr txBox="1"/>
            <p:nvPr/>
          </p:nvSpPr>
          <p:spPr>
            <a:xfrm>
              <a:off x="2979852" y="4569461"/>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sp>
        <p:nvSpPr>
          <p:cNvPr id="5" name="矩形 4"/>
          <p:cNvSpPr/>
          <p:nvPr/>
        </p:nvSpPr>
        <p:spPr>
          <a:xfrm>
            <a:off x="11640530" y="6290797"/>
            <a:ext cx="533695" cy="533695"/>
          </a:xfrm>
          <a:prstGeom prst="rect">
            <a:avLst/>
          </a:prstGeom>
          <a:solidFill>
            <a:srgbClr val="C032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a:xfrm>
            <a:off x="11640530" y="6369909"/>
            <a:ext cx="442877" cy="365125"/>
          </a:xfrm>
        </p:spPr>
        <p:txBody>
          <a:bodyPr/>
          <a:lstStyle/>
          <a:p>
            <a:fld id="{565CE74E-AB26-4998-AD42-012C4C1AD076}" type="slidenum">
              <a:rPr lang="zh-CN" altLang="en-US" sz="1800" smtClean="0">
                <a:solidFill>
                  <a:schemeClr val="bg1"/>
                </a:solidFill>
              </a:rPr>
            </a:fld>
            <a:endParaRPr lang="zh-CN" altLang="en-US" sz="1800" dirty="0" smtClean="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9466580" cy="1120775"/>
          </a:xfrm>
        </p:spPr>
        <p:txBody>
          <a:bodyPr>
            <a:normAutofit/>
          </a:bodyPr>
          <a:lstStyle/>
          <a:p>
            <a:r>
              <a:rPr lang="en-US" altLang="zh-CN" sz="4000" b="1" dirty="0">
                <a:sym typeface="+mn-ea"/>
              </a:rPr>
              <a:t>1.0 k-way </a:t>
            </a:r>
            <a:r>
              <a:rPr lang="zh-CN" altLang="en-US" sz="4000" b="1" dirty="0">
                <a:sym typeface="+mn-ea"/>
              </a:rPr>
              <a:t>边际分布</a:t>
            </a:r>
            <a:r>
              <a:rPr lang="en-US" altLang="zh-CN" sz="4000" b="1" dirty="0">
                <a:sym typeface="+mn-ea"/>
              </a:rPr>
              <a:t>(Marginal Queries)</a:t>
            </a:r>
            <a:endParaRPr lang="en-US" altLang="zh-CN"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3" name="文本框 2"/>
          <p:cNvSpPr txBox="1"/>
          <p:nvPr/>
        </p:nvSpPr>
        <p:spPr>
          <a:xfrm>
            <a:off x="601345" y="1358900"/>
            <a:ext cx="11264900" cy="922020"/>
          </a:xfrm>
          <a:prstGeom prst="rect">
            <a:avLst/>
          </a:prstGeom>
          <a:noFill/>
        </p:spPr>
        <p:txBody>
          <a:bodyPr wrap="square">
            <a:spAutoFit/>
          </a:bodyPr>
          <a:p>
            <a:pPr indent="0">
              <a:lnSpc>
                <a:spcPct val="150000"/>
              </a:lnSpc>
              <a:buFont typeface="Wingdings" panose="05000000000000000000" pitchFamily="2" charset="2"/>
              <a:buNone/>
            </a:pPr>
            <a:r>
              <a:rPr lang="zh-CN" altLang="en-US" dirty="0">
                <a:sym typeface="+mn-ea"/>
              </a:rPr>
              <a:t>类似于概率分布估计，我们从一堆数据中（数据库中的列元素）抽取</a:t>
            </a:r>
            <a:r>
              <a:rPr lang="en-US" altLang="zh-CN" dirty="0">
                <a:sym typeface="+mn-ea"/>
              </a:rPr>
              <a:t>k</a:t>
            </a:r>
            <a:r>
              <a:rPr lang="zh-CN" altLang="en-US" dirty="0">
                <a:sym typeface="+mn-ea"/>
              </a:rPr>
              <a:t>列做概率统计，又因为我们只考虑</a:t>
            </a:r>
            <a:r>
              <a:rPr lang="en-US" altLang="zh-CN" dirty="0">
                <a:sym typeface="+mn-ea"/>
              </a:rPr>
              <a:t>k</a:t>
            </a:r>
            <a:r>
              <a:rPr lang="zh-CN" altLang="en-US" dirty="0">
                <a:sym typeface="+mn-ea"/>
              </a:rPr>
              <a:t>列，而忽略其他列，所以将其称为边际分布。</a:t>
            </a:r>
            <a:endParaRPr lang="zh-CN" altLang="en-US" dirty="0">
              <a:sym typeface="+mn-ea"/>
            </a:endParaRPr>
          </a:p>
        </p:txBody>
      </p:sp>
      <p:pic>
        <p:nvPicPr>
          <p:cNvPr id="5" name="图片 4"/>
          <p:cNvPicPr>
            <a:picLocks noChangeAspect="1"/>
          </p:cNvPicPr>
          <p:nvPr/>
        </p:nvPicPr>
        <p:blipFill>
          <a:blip r:embed="rId3"/>
          <a:stretch>
            <a:fillRect/>
          </a:stretch>
        </p:blipFill>
        <p:spPr>
          <a:xfrm>
            <a:off x="339090" y="2797810"/>
            <a:ext cx="1246505" cy="2707005"/>
          </a:xfrm>
          <a:prstGeom prst="rect">
            <a:avLst/>
          </a:prstGeom>
        </p:spPr>
      </p:pic>
      <p:sp>
        <p:nvSpPr>
          <p:cNvPr id="7" name="右箭头 6"/>
          <p:cNvSpPr/>
          <p:nvPr/>
        </p:nvSpPr>
        <p:spPr>
          <a:xfrm>
            <a:off x="1585595" y="3932555"/>
            <a:ext cx="2304415" cy="437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p:cNvPicPr>
            <a:picLocks noChangeAspect="1"/>
          </p:cNvPicPr>
          <p:nvPr/>
        </p:nvPicPr>
        <p:blipFill>
          <a:blip r:embed="rId4"/>
          <a:stretch>
            <a:fillRect/>
          </a:stretch>
        </p:blipFill>
        <p:spPr>
          <a:xfrm>
            <a:off x="4131310" y="2998470"/>
            <a:ext cx="8060690" cy="2742565"/>
          </a:xfrm>
          <a:prstGeom prst="rect">
            <a:avLst/>
          </a:prstGeom>
        </p:spPr>
      </p:pic>
      <p:sp>
        <p:nvSpPr>
          <p:cNvPr id="9" name="文本框 8"/>
          <p:cNvSpPr txBox="1"/>
          <p:nvPr/>
        </p:nvSpPr>
        <p:spPr>
          <a:xfrm>
            <a:off x="1978660" y="3562350"/>
            <a:ext cx="1404620" cy="368300"/>
          </a:xfrm>
          <a:prstGeom prst="rect">
            <a:avLst/>
          </a:prstGeom>
          <a:noFill/>
        </p:spPr>
        <p:txBody>
          <a:bodyPr wrap="square" rtlCol="0">
            <a:spAutoFit/>
          </a:bodyPr>
          <a:p>
            <a:r>
              <a:rPr lang="zh-CN" altLang="en-US"/>
              <a:t>计数统计</a:t>
            </a:r>
            <a:endParaRPr lang="zh-CN" altLang="en-US"/>
          </a:p>
        </p:txBody>
      </p:sp>
      <p:sp>
        <p:nvSpPr>
          <p:cNvPr id="13" name="文本框 12"/>
          <p:cNvSpPr txBox="1"/>
          <p:nvPr/>
        </p:nvSpPr>
        <p:spPr>
          <a:xfrm>
            <a:off x="1978660" y="4371975"/>
            <a:ext cx="1335405" cy="368300"/>
          </a:xfrm>
          <a:prstGeom prst="rect">
            <a:avLst/>
          </a:prstGeom>
          <a:noFill/>
        </p:spPr>
        <p:txBody>
          <a:bodyPr wrap="square" rtlCol="0">
            <a:spAutoFit/>
          </a:bodyPr>
          <a:p>
            <a:r>
              <a:rPr lang="zh-CN" altLang="en-US"/>
              <a:t>添加噪声</a:t>
            </a:r>
            <a:endParaRPr lang="zh-CN" altLang="en-US"/>
          </a:p>
        </p:txBody>
      </p:sp>
      <p:sp>
        <p:nvSpPr>
          <p:cNvPr id="23" name="文本框 22"/>
          <p:cNvSpPr txBox="1"/>
          <p:nvPr/>
        </p:nvSpPr>
        <p:spPr>
          <a:xfrm>
            <a:off x="601345" y="2313305"/>
            <a:ext cx="1480820" cy="506730"/>
          </a:xfrm>
          <a:prstGeom prst="rect">
            <a:avLst/>
          </a:prstGeom>
          <a:noFill/>
        </p:spPr>
        <p:txBody>
          <a:bodyPr wrap="square" rtlCol="0" anchor="t">
            <a:spAutoFit/>
          </a:bodyPr>
          <a:p>
            <a:pPr marL="342900" indent="-342900" algn="l">
              <a:lnSpc>
                <a:spcPct val="150000"/>
              </a:lnSpc>
              <a:buClrTx/>
              <a:buSzTx/>
              <a:buFont typeface="Wingdings" panose="05000000000000000000" pitchFamily="2" charset="2"/>
              <a:buChar char="p"/>
            </a:pPr>
            <a:r>
              <a:rPr lang="zh-CN" altLang="en-US">
                <a:sym typeface="+mn-ea"/>
              </a:rPr>
              <a:t>step</a:t>
            </a:r>
            <a:r>
              <a:rPr lang="en-US" altLang="zh-CN">
                <a:sym typeface="+mn-ea"/>
              </a:rPr>
              <a:t>1</a:t>
            </a:r>
            <a:r>
              <a:rPr lang="zh-CN" altLang="en-US">
                <a:sym typeface="+mn-ea"/>
              </a:rPr>
              <a:t>:</a:t>
            </a:r>
            <a:endParaRPr lang="zh-CN" altLang="en-US">
              <a:sym typeface="+mn-ea"/>
            </a:endParaRPr>
          </a:p>
        </p:txBody>
      </p:sp>
      <p:sp>
        <p:nvSpPr>
          <p:cNvPr id="24" name="文本框 23"/>
          <p:cNvSpPr txBox="1"/>
          <p:nvPr/>
        </p:nvSpPr>
        <p:spPr>
          <a:xfrm>
            <a:off x="601345" y="5741035"/>
            <a:ext cx="11049635" cy="506730"/>
          </a:xfrm>
          <a:prstGeom prst="rect">
            <a:avLst/>
          </a:prstGeom>
          <a:noFill/>
        </p:spPr>
        <p:txBody>
          <a:bodyPr wrap="square" rtlCol="0" anchor="t">
            <a:spAutoFit/>
          </a:bodyPr>
          <a:p>
            <a:pPr marL="342900" indent="-342900" algn="l">
              <a:lnSpc>
                <a:spcPct val="150000"/>
              </a:lnSpc>
              <a:buClrTx/>
              <a:buSzTx/>
              <a:buFont typeface="Wingdings" panose="05000000000000000000" pitchFamily="2" charset="2"/>
              <a:buChar char="p"/>
            </a:pPr>
            <a:r>
              <a:rPr lang="zh-CN" altLang="en-US">
                <a:sym typeface="+mn-ea"/>
              </a:rPr>
              <a:t>step</a:t>
            </a:r>
            <a:r>
              <a:rPr lang="en-US" altLang="zh-CN">
                <a:sym typeface="+mn-ea"/>
              </a:rPr>
              <a:t>2</a:t>
            </a:r>
            <a:r>
              <a:rPr lang="zh-CN" altLang="en-US">
                <a:sym typeface="+mn-ea"/>
              </a:rPr>
              <a:t>:将每一个计数统计（直方图中的条柱）的结果进行归一化，相加之和为</a:t>
            </a:r>
            <a:r>
              <a:rPr lang="en-US" altLang="zh-CN">
                <a:sym typeface="+mn-ea"/>
              </a:rPr>
              <a:t>1</a:t>
            </a:r>
            <a:endParaRPr lang="en-US" altLang="zh-CN">
              <a:sym typeface="+mn-ea"/>
            </a:endParaRPr>
          </a:p>
        </p:txBody>
      </p:sp>
      <p:sp>
        <p:nvSpPr>
          <p:cNvPr id="26" name="文本框 25"/>
          <p:cNvSpPr txBox="1"/>
          <p:nvPr/>
        </p:nvSpPr>
        <p:spPr>
          <a:xfrm>
            <a:off x="1433830" y="3354705"/>
            <a:ext cx="888365" cy="2299335"/>
          </a:xfrm>
          <a:prstGeom prst="rect">
            <a:avLst/>
          </a:prstGeom>
          <a:noFill/>
        </p:spPr>
        <p:txBody>
          <a:bodyPr wrap="square" rtlCol="0">
            <a:spAutoFit/>
          </a:bodyPr>
          <a:p>
            <a:pPr fontAlgn="auto">
              <a:lnSpc>
                <a:spcPts val="1700"/>
              </a:lnSpc>
            </a:pPr>
            <a:r>
              <a:rPr lang="en-US" altLang="zh-CN" sz="1600">
                <a:solidFill>
                  <a:srgbClr val="FF0000"/>
                </a:solidFill>
              </a:rPr>
              <a:t>37</a:t>
            </a:r>
            <a:endParaRPr lang="en-US" altLang="zh-CN" sz="1600">
              <a:solidFill>
                <a:srgbClr val="FF0000"/>
              </a:solidFill>
            </a:endParaRPr>
          </a:p>
          <a:p>
            <a:pPr fontAlgn="auto">
              <a:lnSpc>
                <a:spcPts val="1700"/>
              </a:lnSpc>
            </a:pPr>
            <a:endParaRPr lang="en-US" altLang="zh-CN" sz="1600">
              <a:solidFill>
                <a:srgbClr val="FF0000"/>
              </a:solidFill>
            </a:endParaRPr>
          </a:p>
          <a:p>
            <a:pPr fontAlgn="auto">
              <a:lnSpc>
                <a:spcPts val="1700"/>
              </a:lnSpc>
            </a:pPr>
            <a:r>
              <a:rPr lang="en-US" altLang="zh-CN" sz="1600">
                <a:solidFill>
                  <a:srgbClr val="FF0000"/>
                </a:solidFill>
              </a:rPr>
              <a:t>57</a:t>
            </a:r>
            <a:endParaRPr lang="en-US" altLang="zh-CN" sz="1600">
              <a:solidFill>
                <a:srgbClr val="FF0000"/>
              </a:solidFill>
            </a:endParaRPr>
          </a:p>
          <a:p>
            <a:pPr fontAlgn="auto">
              <a:lnSpc>
                <a:spcPts val="1700"/>
              </a:lnSpc>
            </a:pPr>
            <a:endParaRPr lang="en-US" altLang="zh-CN" sz="1600">
              <a:solidFill>
                <a:srgbClr val="FF0000"/>
              </a:solidFill>
            </a:endParaRPr>
          </a:p>
          <a:p>
            <a:pPr fontAlgn="auto">
              <a:lnSpc>
                <a:spcPts val="1700"/>
              </a:lnSpc>
            </a:pPr>
            <a:r>
              <a:rPr lang="en-US" altLang="zh-CN" sz="1600">
                <a:solidFill>
                  <a:srgbClr val="FF0000"/>
                </a:solidFill>
              </a:rPr>
              <a:t>47</a:t>
            </a:r>
            <a:endParaRPr lang="en-US" altLang="zh-CN" sz="1600">
              <a:solidFill>
                <a:srgbClr val="FF0000"/>
              </a:solidFill>
            </a:endParaRPr>
          </a:p>
          <a:p>
            <a:pPr fontAlgn="auto">
              <a:lnSpc>
                <a:spcPts val="1700"/>
              </a:lnSpc>
            </a:pPr>
            <a:endParaRPr lang="en-US" altLang="zh-CN" sz="1600">
              <a:solidFill>
                <a:srgbClr val="FF0000"/>
              </a:solidFill>
            </a:endParaRPr>
          </a:p>
          <a:p>
            <a:pPr fontAlgn="auto">
              <a:lnSpc>
                <a:spcPts val="1700"/>
              </a:lnSpc>
            </a:pPr>
            <a:r>
              <a:rPr lang="en-US" altLang="zh-CN" sz="1600">
                <a:solidFill>
                  <a:srgbClr val="FF0000"/>
                </a:solidFill>
              </a:rPr>
              <a:t>23</a:t>
            </a:r>
            <a:endParaRPr lang="en-US" altLang="zh-CN" sz="1600">
              <a:solidFill>
                <a:srgbClr val="FF0000"/>
              </a:solidFill>
            </a:endParaRPr>
          </a:p>
          <a:p>
            <a:pPr fontAlgn="auto">
              <a:lnSpc>
                <a:spcPts val="1700"/>
              </a:lnSpc>
            </a:pPr>
            <a:endParaRPr lang="en-US" altLang="zh-CN" sz="1600">
              <a:solidFill>
                <a:srgbClr val="FF0000"/>
              </a:solidFill>
            </a:endParaRPr>
          </a:p>
          <a:p>
            <a:pPr fontAlgn="auto">
              <a:lnSpc>
                <a:spcPts val="1700"/>
              </a:lnSpc>
            </a:pPr>
            <a:r>
              <a:rPr lang="en-US" altLang="zh-CN" sz="1600">
                <a:solidFill>
                  <a:srgbClr val="FF0000"/>
                </a:solidFill>
              </a:rPr>
              <a:t>36</a:t>
            </a:r>
            <a:endParaRPr lang="en-US" altLang="zh-CN" sz="1600">
              <a:solidFill>
                <a:srgbClr val="FF0000"/>
              </a:solidFill>
            </a:endParaRPr>
          </a:p>
          <a:p>
            <a:endParaRPr lang="en-US" altLang="zh-CN" sz="16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500"/>
                                        <p:tgtEl>
                                          <p:spTgt spid="13"/>
                                        </p:tgtEl>
                                      </p:cBhvr>
                                    </p:animEffect>
                                  </p:childTnLst>
                                </p:cTn>
                              </p:par>
                              <p:par>
                                <p:cTn id="22" presetID="3" presetClass="entr" presetSubtype="1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down)">
                                      <p:cBhvr>
                                        <p:cTn id="2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7" grpId="0" animBg="1"/>
      <p:bldP spid="26" grpId="0"/>
      <p:bldP spid="9" grpId="0"/>
      <p:bldP spid="13" grpId="0"/>
      <p:bldP spid="7" grpId="1" animBg="1"/>
      <p:bldP spid="26" grpId="1"/>
      <p:bldP spid="9" grpId="1"/>
      <p:bldP spid="13" grpId="1"/>
      <p:bldP spid="24" grpId="0"/>
      <p:bldP spid="2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9567545" cy="1120775"/>
          </a:xfrm>
        </p:spPr>
        <p:txBody>
          <a:bodyPr>
            <a:normAutofit/>
          </a:bodyPr>
          <a:lstStyle/>
          <a:p>
            <a:r>
              <a:rPr lang="en-US" altLang="zh-CN" sz="4000" b="1" dirty="0">
                <a:sym typeface="+mn-ea"/>
              </a:rPr>
              <a:t>1.0 </a:t>
            </a:r>
            <a:r>
              <a:rPr lang="en-US" altLang="zh-CN" sz="3555" b="1" dirty="0">
                <a:sym typeface="+mn-ea"/>
              </a:rPr>
              <a:t>k-way </a:t>
            </a:r>
            <a:r>
              <a:rPr lang="zh-CN" altLang="en-US" sz="3555" b="1" dirty="0">
                <a:sym typeface="+mn-ea"/>
              </a:rPr>
              <a:t>边际分布</a:t>
            </a:r>
            <a:r>
              <a:rPr lang="en-US" altLang="zh-CN" sz="3555" b="1" dirty="0">
                <a:sym typeface="+mn-ea"/>
              </a:rPr>
              <a:t>(Marginal Queries)</a:t>
            </a:r>
            <a:endParaRPr lang="zh-CN" altLang="en-US" sz="3555" b="1" dirty="0">
              <a:sym typeface="+mn-ea"/>
            </a:endParaRPr>
          </a:p>
        </p:txBody>
      </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24" name="文本框 23"/>
          <p:cNvSpPr txBox="1"/>
          <p:nvPr/>
        </p:nvSpPr>
        <p:spPr>
          <a:xfrm>
            <a:off x="598805" y="1358900"/>
            <a:ext cx="11049635" cy="922020"/>
          </a:xfrm>
          <a:prstGeom prst="rect">
            <a:avLst/>
          </a:prstGeom>
          <a:noFill/>
        </p:spPr>
        <p:txBody>
          <a:bodyPr wrap="square" rtlCol="0" anchor="t">
            <a:spAutoFit/>
          </a:bodyPr>
          <a:p>
            <a:pPr marL="342900" indent="-342900" algn="l">
              <a:lnSpc>
                <a:spcPct val="150000"/>
              </a:lnSpc>
              <a:buClrTx/>
              <a:buSzTx/>
              <a:buFont typeface="Wingdings" panose="05000000000000000000" pitchFamily="2" charset="2"/>
              <a:buChar char="p"/>
            </a:pPr>
            <a:r>
              <a:rPr lang="zh-CN" altLang="en-US">
                <a:sym typeface="+mn-ea"/>
              </a:rPr>
              <a:t>step</a:t>
            </a:r>
            <a:r>
              <a:rPr lang="en-US" altLang="zh-CN">
                <a:sym typeface="+mn-ea"/>
              </a:rPr>
              <a:t>3</a:t>
            </a:r>
            <a:r>
              <a:rPr lang="zh-CN" altLang="en-US">
                <a:sym typeface="+mn-ea"/>
              </a:rPr>
              <a:t>:根据这些概率从原始数据中加权随机选择样本生成</a:t>
            </a:r>
            <a:r>
              <a:rPr lang="zh-CN" altLang="en-US">
                <a:solidFill>
                  <a:srgbClr val="FF0000"/>
                </a:solidFill>
                <a:sym typeface="+mn-ea"/>
              </a:rPr>
              <a:t>合成数据</a:t>
            </a:r>
            <a:r>
              <a:rPr lang="zh-CN" altLang="en-US">
                <a:sym typeface="+mn-ea"/>
              </a:rPr>
              <a:t>，这一过程无需额外的隐私成本，因为我们已经将计数设置为差分隐私。</a:t>
            </a:r>
            <a:endParaRPr lang="zh-CN" altLang="en-US">
              <a:sym typeface="+mn-ea"/>
            </a:endParaRPr>
          </a:p>
        </p:txBody>
      </p:sp>
      <p:sp>
        <p:nvSpPr>
          <p:cNvPr id="3" name="文本框 2"/>
          <p:cNvSpPr txBox="1"/>
          <p:nvPr/>
        </p:nvSpPr>
        <p:spPr>
          <a:xfrm>
            <a:off x="1034415" y="2566035"/>
            <a:ext cx="9134475" cy="368300"/>
          </a:xfrm>
          <a:prstGeom prst="rect">
            <a:avLst/>
          </a:prstGeom>
          <a:noFill/>
        </p:spPr>
        <p:txBody>
          <a:bodyPr wrap="square" rtlCol="0">
            <a:spAutoFit/>
          </a:bodyPr>
          <a:p>
            <a:r>
              <a:rPr lang="zh-CN" altLang="en-US"/>
              <a:t>例如：再对</a:t>
            </a:r>
            <a:r>
              <a:rPr lang="zh-CN" altLang="en-US">
                <a:solidFill>
                  <a:srgbClr val="FF0000"/>
                </a:solidFill>
              </a:rPr>
              <a:t>合成数据集</a:t>
            </a:r>
            <a:r>
              <a:rPr lang="zh-CN" altLang="en-US"/>
              <a:t>绘制年龄分布直方图也能获得与原始数据相同的形状。</a:t>
            </a:r>
            <a:endParaRPr lang="en-US" altLang="zh-CN"/>
          </a:p>
        </p:txBody>
      </p:sp>
      <p:pic>
        <p:nvPicPr>
          <p:cNvPr id="8" name="图片 7"/>
          <p:cNvPicPr>
            <a:picLocks noChangeAspect="1"/>
          </p:cNvPicPr>
          <p:nvPr>
            <p:custDataLst>
              <p:tags r:id="rId1"/>
            </p:custDataLst>
          </p:nvPr>
        </p:nvPicPr>
        <p:blipFill>
          <a:blip r:embed="rId2"/>
          <a:stretch>
            <a:fillRect/>
          </a:stretch>
        </p:blipFill>
        <p:spPr>
          <a:xfrm>
            <a:off x="141605" y="3219450"/>
            <a:ext cx="5288915" cy="1799590"/>
          </a:xfrm>
          <a:prstGeom prst="rect">
            <a:avLst/>
          </a:prstGeom>
        </p:spPr>
      </p:pic>
      <p:sp>
        <p:nvSpPr>
          <p:cNvPr id="7" name="右箭头 6"/>
          <p:cNvSpPr/>
          <p:nvPr/>
        </p:nvSpPr>
        <p:spPr>
          <a:xfrm>
            <a:off x="5430520" y="3770630"/>
            <a:ext cx="974725" cy="437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 name="图片 9"/>
          <p:cNvPicPr>
            <a:picLocks noChangeAspect="1"/>
          </p:cNvPicPr>
          <p:nvPr/>
        </p:nvPicPr>
        <p:blipFill>
          <a:blip r:embed="rId3"/>
          <a:stretch>
            <a:fillRect/>
          </a:stretch>
        </p:blipFill>
        <p:spPr>
          <a:xfrm>
            <a:off x="6318250" y="3189605"/>
            <a:ext cx="5332730" cy="1758315"/>
          </a:xfrm>
          <a:prstGeom prst="rect">
            <a:avLst/>
          </a:prstGeom>
        </p:spPr>
      </p:pic>
      <p:sp>
        <p:nvSpPr>
          <p:cNvPr id="14" name="文本框 13"/>
          <p:cNvSpPr txBox="1"/>
          <p:nvPr/>
        </p:nvSpPr>
        <p:spPr>
          <a:xfrm>
            <a:off x="601345" y="5387975"/>
            <a:ext cx="11049635" cy="506730"/>
          </a:xfrm>
          <a:prstGeom prst="rect">
            <a:avLst/>
          </a:prstGeom>
          <a:noFill/>
        </p:spPr>
        <p:txBody>
          <a:bodyPr wrap="square" rtlCol="0" anchor="t">
            <a:spAutoFit/>
          </a:bodyPr>
          <a:p>
            <a:pPr marL="342900" indent="-342900" algn="l">
              <a:lnSpc>
                <a:spcPct val="150000"/>
              </a:lnSpc>
              <a:buClrTx/>
              <a:buSzTx/>
              <a:buFont typeface="Wingdings" panose="05000000000000000000" pitchFamily="2" charset="2"/>
              <a:buChar char="p"/>
            </a:pPr>
            <a:r>
              <a:rPr lang="zh-CN" altLang="en-US">
                <a:sym typeface="+mn-ea"/>
              </a:rPr>
              <a:t>step</a:t>
            </a:r>
            <a:r>
              <a:rPr lang="en-US" altLang="zh-CN">
                <a:sym typeface="+mn-ea"/>
              </a:rPr>
              <a:t>4</a:t>
            </a:r>
            <a:r>
              <a:rPr lang="zh-CN" altLang="en-US">
                <a:sym typeface="+mn-ea"/>
              </a:rPr>
              <a:t>:将</a:t>
            </a:r>
            <a:r>
              <a:rPr lang="en-US" altLang="zh-CN">
                <a:sym typeface="+mn-ea"/>
              </a:rPr>
              <a:t>1-marginal query </a:t>
            </a:r>
            <a:r>
              <a:rPr lang="zh-CN" altLang="en-US">
                <a:sym typeface="+mn-ea"/>
              </a:rPr>
              <a:t>扩展到</a:t>
            </a:r>
            <a:r>
              <a:rPr lang="en-US" altLang="zh-CN">
                <a:sym typeface="+mn-ea"/>
              </a:rPr>
              <a:t>k-marginal query</a:t>
            </a:r>
            <a:r>
              <a:rPr lang="zh-CN" altLang="en-US">
                <a:sym typeface="+mn-ea"/>
              </a:rPr>
              <a:t>，即选择多列用来生成我们的</a:t>
            </a:r>
            <a:r>
              <a:rPr lang="zh-CN" altLang="en-US">
                <a:solidFill>
                  <a:srgbClr val="FF0000"/>
                </a:solidFill>
                <a:sym typeface="+mn-ea"/>
              </a:rPr>
              <a:t>合成数据集</a:t>
            </a:r>
            <a:endParaRPr lang="zh-CN" altLang="en-US">
              <a:solidFill>
                <a:srgbClr val="FF0000"/>
              </a:solidFill>
              <a:sym typeface="+mn-ea"/>
            </a:endParaRPr>
          </a:p>
        </p:txBody>
      </p:sp>
      <p:sp>
        <p:nvSpPr>
          <p:cNvPr id="16" name="文本框 15"/>
          <p:cNvSpPr txBox="1"/>
          <p:nvPr/>
        </p:nvSpPr>
        <p:spPr>
          <a:xfrm>
            <a:off x="577215" y="6136640"/>
            <a:ext cx="10149205" cy="645160"/>
          </a:xfrm>
          <a:prstGeom prst="rect">
            <a:avLst/>
          </a:prstGeom>
          <a:noFill/>
        </p:spPr>
        <p:txBody>
          <a:bodyPr wrap="square" rtlCol="0">
            <a:spAutoFit/>
          </a:bodyPr>
          <a:p>
            <a:r>
              <a:rPr lang="zh-CN" altLang="en-US"/>
              <a:t>结论：</a:t>
            </a:r>
            <a:r>
              <a:rPr lang="en-US" altLang="zh-CN"/>
              <a:t>k-way marginal query </a:t>
            </a:r>
            <a:r>
              <a:rPr lang="zh-CN" altLang="en-US"/>
              <a:t>就是根据合成表示生成合成数据，并根据这些合成数据来回答用户的查询，包括计数查询、均值查询、范围查询。</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1000" fill="hold"/>
                                        <p:tgtEl>
                                          <p:spTgt spid="14"/>
                                        </p:tgtEl>
                                        <p:attrNameLst>
                                          <p:attrName>ppt_w</p:attrName>
                                        </p:attrNameLst>
                                      </p:cBhvr>
                                      <p:tavLst>
                                        <p:tav tm="0">
                                          <p:val>
                                            <p:strVal val="#ppt_w*0.70"/>
                                          </p:val>
                                        </p:tav>
                                        <p:tav tm="100000">
                                          <p:val>
                                            <p:strVal val="#ppt_w"/>
                                          </p:val>
                                        </p:tav>
                                      </p:tavLst>
                                    </p:anim>
                                    <p:anim calcmode="lin" valueType="num">
                                      <p:cBhvr>
                                        <p:cTn id="16" dur="1000" fill="hold"/>
                                        <p:tgtEl>
                                          <p:spTgt spid="14"/>
                                        </p:tgtEl>
                                        <p:attrNameLst>
                                          <p:attrName>ppt_h</p:attrName>
                                        </p:attrNameLst>
                                      </p:cBhvr>
                                      <p:tavLst>
                                        <p:tav tm="0">
                                          <p:val>
                                            <p:strVal val="#ppt_h"/>
                                          </p:val>
                                        </p:tav>
                                        <p:tav tm="100000">
                                          <p:val>
                                            <p:strVal val="#ppt_h"/>
                                          </p:val>
                                        </p:tav>
                                      </p:tavLst>
                                    </p:anim>
                                    <p:animEffect transition="in" filter="fade">
                                      <p:cBhvr>
                                        <p:cTn id="17" dur="1000"/>
                                        <p:tgtEl>
                                          <p:spTgt spid="14"/>
                                        </p:tgtEl>
                                      </p:cBhvr>
                                    </p:animEffect>
                                  </p:childTnLst>
                                </p:cTn>
                              </p:par>
                              <p:par>
                                <p:cTn id="18" presetID="55"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1000" fill="hold"/>
                                        <p:tgtEl>
                                          <p:spTgt spid="16"/>
                                        </p:tgtEl>
                                        <p:attrNameLst>
                                          <p:attrName>ppt_w</p:attrName>
                                        </p:attrNameLst>
                                      </p:cBhvr>
                                      <p:tavLst>
                                        <p:tav tm="0">
                                          <p:val>
                                            <p:strVal val="#ppt_w*0.70"/>
                                          </p:val>
                                        </p:tav>
                                        <p:tav tm="100000">
                                          <p:val>
                                            <p:strVal val="#ppt_w"/>
                                          </p:val>
                                        </p:tav>
                                      </p:tavLst>
                                    </p:anim>
                                    <p:anim calcmode="lin" valueType="num">
                                      <p:cBhvr>
                                        <p:cTn id="21" dur="1000" fill="hold"/>
                                        <p:tgtEl>
                                          <p:spTgt spid="16"/>
                                        </p:tgtEl>
                                        <p:attrNameLst>
                                          <p:attrName>ppt_h</p:attrName>
                                        </p:attrNameLst>
                                      </p:cBhvr>
                                      <p:tavLst>
                                        <p:tav tm="0">
                                          <p:val>
                                            <p:strVal val="#ppt_h"/>
                                          </p:val>
                                        </p:tav>
                                        <p:tav tm="100000">
                                          <p:val>
                                            <p:strVal val="#ppt_h"/>
                                          </p:val>
                                        </p:tav>
                                      </p:tavLst>
                                    </p:anim>
                                    <p:animEffect transition="in" filter="fade">
                                      <p:cBhvr>
                                        <p:cTn id="2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4" grpId="0"/>
      <p:bldP spid="16" grpId="0"/>
      <p:bldP spid="14" grpId="1"/>
      <p:bldP spid="1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7599045" cy="1120775"/>
          </a:xfrm>
        </p:spPr>
        <p:txBody>
          <a:bodyPr>
            <a:normAutofit/>
          </a:bodyPr>
          <a:lstStyle/>
          <a:p>
            <a:r>
              <a:rPr lang="en-US" altLang="zh-CN" sz="4000" b="1" dirty="0">
                <a:sym typeface="+mn-ea"/>
              </a:rPr>
              <a:t>1.1 </a:t>
            </a:r>
            <a:r>
              <a:rPr lang="zh-CN" altLang="en-US" sz="3555" b="1" dirty="0">
                <a:solidFill>
                  <a:schemeClr val="tx1"/>
                </a:solidFill>
                <a:sym typeface="+mn-ea"/>
              </a:rPr>
              <a:t>切比雪夫不等式</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graphicFrame>
        <p:nvGraphicFramePr>
          <p:cNvPr id="13" name="对象 12">
            <a:hlinkClick r:id="" action="ppaction://ole?verb="/>
          </p:cNvPr>
          <p:cNvGraphicFramePr>
            <a:graphicFrameLocks noChangeAspect="1"/>
          </p:cNvGraphicFramePr>
          <p:nvPr/>
        </p:nvGraphicFramePr>
        <p:xfrm>
          <a:off x="416878" y="1742440"/>
          <a:ext cx="1084580" cy="513080"/>
        </p:xfrm>
        <a:graphic>
          <a:graphicData uri="http://schemas.openxmlformats.org/presentationml/2006/ole">
            <mc:AlternateContent xmlns:mc="http://schemas.openxmlformats.org/markup-compatibility/2006">
              <mc:Choice xmlns:v="urn:schemas-microsoft-com:vml" Requires="v">
                <p:oleObj spid="_x0000_s1027" name="" r:id="rId3" imgW="482600" imgH="228600" progId="Equation.KSEE3">
                  <p:embed/>
                </p:oleObj>
              </mc:Choice>
              <mc:Fallback>
                <p:oleObj name="" r:id="rId3" imgW="482600" imgH="228600" progId="Equation.KSEE3">
                  <p:embed/>
                  <p:pic>
                    <p:nvPicPr>
                      <p:cNvPr id="0" name="图片 1026"/>
                      <p:cNvPicPr/>
                      <p:nvPr/>
                    </p:nvPicPr>
                    <p:blipFill>
                      <a:blip r:embed="rId4"/>
                      <a:stretch>
                        <a:fillRect/>
                      </a:stretch>
                    </p:blipFill>
                    <p:spPr>
                      <a:xfrm>
                        <a:off x="416878" y="1742440"/>
                        <a:ext cx="1084580" cy="513080"/>
                      </a:xfrm>
                      <a:prstGeom prst="rect">
                        <a:avLst/>
                      </a:prstGeom>
                    </p:spPr>
                  </p:pic>
                </p:oleObj>
              </mc:Fallback>
            </mc:AlternateContent>
          </a:graphicData>
        </a:graphic>
      </p:graphicFrame>
      <p:sp>
        <p:nvSpPr>
          <p:cNvPr id="16" name="左大括号 15"/>
          <p:cNvSpPr/>
          <p:nvPr/>
        </p:nvSpPr>
        <p:spPr>
          <a:xfrm>
            <a:off x="1692910" y="1358900"/>
            <a:ext cx="172085" cy="1297940"/>
          </a:xfrm>
          <a:prstGeom prst="leftBrac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aphicFrame>
        <p:nvGraphicFramePr>
          <p:cNvPr id="17" name="对象 16">
            <a:hlinkClick r:id="" action="ppaction://ole?verb="/>
          </p:cNvPr>
          <p:cNvGraphicFramePr>
            <a:graphicFrameLocks noChangeAspect="1"/>
          </p:cNvGraphicFramePr>
          <p:nvPr/>
        </p:nvGraphicFramePr>
        <p:xfrm>
          <a:off x="2184400" y="1227455"/>
          <a:ext cx="2913380" cy="375920"/>
        </p:xfrm>
        <a:graphic>
          <a:graphicData uri="http://schemas.openxmlformats.org/presentationml/2006/ole">
            <mc:AlternateContent xmlns:mc="http://schemas.openxmlformats.org/markup-compatibility/2006">
              <mc:Choice xmlns:v="urn:schemas-microsoft-com:vml" Requires="v">
                <p:oleObj spid="_x0000_s1028" name="" r:id="rId5" imgW="1574800" imgH="203200" progId="Equation.KSEE3">
                  <p:embed/>
                </p:oleObj>
              </mc:Choice>
              <mc:Fallback>
                <p:oleObj name="" r:id="rId5" imgW="1574800" imgH="203200" progId="Equation.KSEE3">
                  <p:embed/>
                  <p:pic>
                    <p:nvPicPr>
                      <p:cNvPr id="0" name="图片 1027"/>
                      <p:cNvPicPr/>
                      <p:nvPr/>
                    </p:nvPicPr>
                    <p:blipFill>
                      <a:blip r:embed="rId6"/>
                      <a:stretch>
                        <a:fillRect/>
                      </a:stretch>
                    </p:blipFill>
                    <p:spPr>
                      <a:xfrm>
                        <a:off x="2184400" y="1227455"/>
                        <a:ext cx="2913380" cy="375920"/>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2184400" y="1811020"/>
          <a:ext cx="2537460" cy="375920"/>
        </p:xfrm>
        <a:graphic>
          <a:graphicData uri="http://schemas.openxmlformats.org/presentationml/2006/ole">
            <mc:AlternateContent xmlns:mc="http://schemas.openxmlformats.org/markup-compatibility/2006">
              <mc:Choice xmlns:v="urn:schemas-microsoft-com:vml" Requires="v">
                <p:oleObj spid="_x0000_s3" name="" r:id="rId7" imgW="1371600" imgH="203200" progId="Equation.KSEE3">
                  <p:embed/>
                </p:oleObj>
              </mc:Choice>
              <mc:Fallback>
                <p:oleObj name="" r:id="rId7" imgW="1371600" imgH="203200" progId="Equation.KSEE3">
                  <p:embed/>
                  <p:pic>
                    <p:nvPicPr>
                      <p:cNvPr id="0" name="图片 1027"/>
                      <p:cNvPicPr/>
                      <p:nvPr/>
                    </p:nvPicPr>
                    <p:blipFill>
                      <a:blip r:embed="rId8"/>
                      <a:stretch>
                        <a:fillRect/>
                      </a:stretch>
                    </p:blipFill>
                    <p:spPr>
                      <a:xfrm>
                        <a:off x="2184400" y="1811020"/>
                        <a:ext cx="2537460" cy="375920"/>
                      </a:xfrm>
                      <a:prstGeom prst="rect">
                        <a:avLst/>
                      </a:prstGeom>
                    </p:spPr>
                  </p:pic>
                </p:oleObj>
              </mc:Fallback>
            </mc:AlternateContent>
          </a:graphicData>
        </a:graphic>
      </p:graphicFrame>
      <p:sp>
        <p:nvSpPr>
          <p:cNvPr id="22" name="文本框 21"/>
          <p:cNvSpPr txBox="1"/>
          <p:nvPr/>
        </p:nvSpPr>
        <p:spPr>
          <a:xfrm>
            <a:off x="4641215" y="1823720"/>
            <a:ext cx="575310" cy="368300"/>
          </a:xfrm>
          <a:prstGeom prst="rect">
            <a:avLst/>
          </a:prstGeom>
          <a:noFill/>
        </p:spPr>
        <p:txBody>
          <a:bodyPr wrap="square" rtlCol="0">
            <a:spAutoFit/>
          </a:bodyPr>
          <a:p>
            <a:r>
              <a:rPr lang="en-US" altLang="zh-CN"/>
              <a:t>x</a:t>
            </a:r>
            <a:r>
              <a:rPr lang="en-US" altLang="zh-CN">
                <a:latin typeface="Arial" panose="020B0604020202020204" pitchFamily="34" charset="0"/>
                <a:cs typeface="Arial" panose="020B0604020202020204" pitchFamily="34" charset="0"/>
              </a:rPr>
              <a:t>≥</a:t>
            </a:r>
            <a:r>
              <a:rPr lang="en-US" altLang="zh-CN">
                <a:latin typeface="宋体" panose="02010600030101010101" pitchFamily="2" charset="-122"/>
                <a:ea typeface="宋体" panose="02010600030101010101" pitchFamily="2" charset="-122"/>
              </a:rPr>
              <a:t>1</a:t>
            </a:r>
            <a:endParaRPr lang="en-US" altLang="zh-CN">
              <a:latin typeface="宋体" panose="02010600030101010101" pitchFamily="2" charset="-122"/>
              <a:ea typeface="宋体" panose="02010600030101010101" pitchFamily="2" charset="-122"/>
            </a:endParaRPr>
          </a:p>
        </p:txBody>
      </p:sp>
      <p:graphicFrame>
        <p:nvGraphicFramePr>
          <p:cNvPr id="23" name="对象 22">
            <a:hlinkClick r:id="" action="ppaction://ole?verb="/>
          </p:cNvPr>
          <p:cNvGraphicFramePr>
            <a:graphicFrameLocks noChangeAspect="1"/>
          </p:cNvGraphicFramePr>
          <p:nvPr/>
        </p:nvGraphicFramePr>
        <p:xfrm>
          <a:off x="2116138" y="2394585"/>
          <a:ext cx="3312795" cy="422910"/>
        </p:xfrm>
        <a:graphic>
          <a:graphicData uri="http://schemas.openxmlformats.org/presentationml/2006/ole">
            <mc:AlternateContent xmlns:mc="http://schemas.openxmlformats.org/markup-compatibility/2006">
              <mc:Choice xmlns:v="urn:schemas-microsoft-com:vml" Requires="v">
                <p:oleObj spid="_x0000_s26" name="" r:id="rId9" imgW="1790700" imgH="228600" progId="Equation.KSEE3">
                  <p:embed/>
                </p:oleObj>
              </mc:Choice>
              <mc:Fallback>
                <p:oleObj name="" r:id="rId9" imgW="1790700" imgH="228600" progId="Equation.KSEE3">
                  <p:embed/>
                  <p:pic>
                    <p:nvPicPr>
                      <p:cNvPr id="0" name="图片 1027"/>
                      <p:cNvPicPr/>
                      <p:nvPr/>
                    </p:nvPicPr>
                    <p:blipFill>
                      <a:blip r:embed="rId10"/>
                      <a:stretch>
                        <a:fillRect/>
                      </a:stretch>
                    </p:blipFill>
                    <p:spPr>
                      <a:xfrm>
                        <a:off x="2116138" y="2394585"/>
                        <a:ext cx="3312795" cy="422910"/>
                      </a:xfrm>
                      <a:prstGeom prst="rect">
                        <a:avLst/>
                      </a:prstGeom>
                    </p:spPr>
                  </p:pic>
                </p:oleObj>
              </mc:Fallback>
            </mc:AlternateContent>
          </a:graphicData>
        </a:graphic>
      </p:graphicFrame>
      <p:sp>
        <p:nvSpPr>
          <p:cNvPr id="27" name="文本框 26"/>
          <p:cNvSpPr txBox="1"/>
          <p:nvPr/>
        </p:nvSpPr>
        <p:spPr>
          <a:xfrm>
            <a:off x="5429250" y="2449195"/>
            <a:ext cx="879475" cy="368300"/>
          </a:xfrm>
          <a:prstGeom prst="rect">
            <a:avLst/>
          </a:prstGeom>
          <a:noFill/>
        </p:spPr>
        <p:txBody>
          <a:bodyPr wrap="square" rtlCol="0">
            <a:spAutoFit/>
          </a:bodyPr>
          <a:p>
            <a:r>
              <a:rPr lang="en-US" altLang="zh-CN"/>
              <a:t>x</a:t>
            </a:r>
            <a:r>
              <a:rPr lang="en-US" altLang="zh-CN">
                <a:latin typeface="Arial" panose="020B0604020202020204" pitchFamily="34" charset="0"/>
                <a:cs typeface="Arial" panose="020B0604020202020204" pitchFamily="34" charset="0"/>
              </a:rPr>
              <a:t>≤-</a:t>
            </a:r>
            <a:r>
              <a:rPr lang="en-US" altLang="zh-CN">
                <a:latin typeface="宋体" panose="02010600030101010101" pitchFamily="2" charset="-122"/>
                <a:ea typeface="宋体" panose="02010600030101010101" pitchFamily="2" charset="-122"/>
              </a:rPr>
              <a:t>1</a:t>
            </a:r>
            <a:endParaRPr lang="en-US" altLang="zh-CN">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7599045" cy="1120775"/>
          </a:xfrm>
        </p:spPr>
        <p:txBody>
          <a:bodyPr>
            <a:normAutofit/>
          </a:bodyPr>
          <a:lstStyle/>
          <a:p>
            <a:r>
              <a:rPr lang="en-US" altLang="zh-CN" sz="4000" b="1" dirty="0">
                <a:sym typeface="+mn-ea"/>
              </a:rPr>
              <a:t>1.1 </a:t>
            </a:r>
            <a:r>
              <a:rPr lang="zh-CN" altLang="en-US" sz="3555" b="1" dirty="0">
                <a:solidFill>
                  <a:schemeClr val="tx1"/>
                </a:solidFill>
                <a:sym typeface="+mn-ea"/>
              </a:rPr>
              <a:t>切比雪夫多项式</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graphicFrame>
        <p:nvGraphicFramePr>
          <p:cNvPr id="13" name="对象 12">
            <a:hlinkClick r:id="" action="ppaction://ole?verb="/>
          </p:cNvPr>
          <p:cNvGraphicFramePr>
            <a:graphicFrameLocks noChangeAspect="1"/>
          </p:cNvGraphicFramePr>
          <p:nvPr/>
        </p:nvGraphicFramePr>
        <p:xfrm>
          <a:off x="416878" y="1742440"/>
          <a:ext cx="1084580" cy="513080"/>
        </p:xfrm>
        <a:graphic>
          <a:graphicData uri="http://schemas.openxmlformats.org/presentationml/2006/ole">
            <mc:AlternateContent xmlns:mc="http://schemas.openxmlformats.org/markup-compatibility/2006">
              <mc:Choice xmlns:v="urn:schemas-microsoft-com:vml" Requires="v">
                <p:oleObj spid="_x0000_s1027" name="" r:id="rId3" imgW="482600" imgH="228600" progId="Equation.KSEE3">
                  <p:embed/>
                </p:oleObj>
              </mc:Choice>
              <mc:Fallback>
                <p:oleObj name="" r:id="rId3" imgW="482600" imgH="228600" progId="Equation.KSEE3">
                  <p:embed/>
                  <p:pic>
                    <p:nvPicPr>
                      <p:cNvPr id="0" name="图片 1026"/>
                      <p:cNvPicPr/>
                      <p:nvPr/>
                    </p:nvPicPr>
                    <p:blipFill>
                      <a:blip r:embed="rId4"/>
                      <a:stretch>
                        <a:fillRect/>
                      </a:stretch>
                    </p:blipFill>
                    <p:spPr>
                      <a:xfrm>
                        <a:off x="416878" y="1742440"/>
                        <a:ext cx="1084580" cy="513080"/>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1605915" y="1811020"/>
          <a:ext cx="2913380" cy="375920"/>
        </p:xfrm>
        <a:graphic>
          <a:graphicData uri="http://schemas.openxmlformats.org/presentationml/2006/ole">
            <mc:AlternateContent xmlns:mc="http://schemas.openxmlformats.org/markup-compatibility/2006">
              <mc:Choice xmlns:v="urn:schemas-microsoft-com:vml" Requires="v">
                <p:oleObj spid="_x0000_s1028" name="" r:id="rId5" imgW="1574800" imgH="203200" progId="Equation.KSEE3">
                  <p:embed/>
                </p:oleObj>
              </mc:Choice>
              <mc:Fallback>
                <p:oleObj name="" r:id="rId5" imgW="1574800" imgH="203200" progId="Equation.KSEE3">
                  <p:embed/>
                  <p:pic>
                    <p:nvPicPr>
                      <p:cNvPr id="0" name="图片 1027"/>
                      <p:cNvPicPr/>
                      <p:nvPr/>
                    </p:nvPicPr>
                    <p:blipFill>
                      <a:blip r:embed="rId6"/>
                      <a:stretch>
                        <a:fillRect/>
                      </a:stretch>
                    </p:blipFill>
                    <p:spPr>
                      <a:xfrm>
                        <a:off x="1605915" y="1811020"/>
                        <a:ext cx="2913380" cy="375920"/>
                      </a:xfrm>
                      <a:prstGeom prst="rect">
                        <a:avLst/>
                      </a:prstGeom>
                    </p:spPr>
                  </p:pic>
                </p:oleObj>
              </mc:Fallback>
            </mc:AlternateContent>
          </a:graphicData>
        </a:graphic>
      </p:graphicFrame>
      <p:sp>
        <p:nvSpPr>
          <p:cNvPr id="7" name="右箭头 6"/>
          <p:cNvSpPr/>
          <p:nvPr/>
        </p:nvSpPr>
        <p:spPr>
          <a:xfrm>
            <a:off x="4519295" y="1742440"/>
            <a:ext cx="1786255" cy="437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左大括号 3"/>
          <p:cNvSpPr/>
          <p:nvPr/>
        </p:nvSpPr>
        <p:spPr>
          <a:xfrm>
            <a:off x="6419850" y="1311910"/>
            <a:ext cx="192405" cy="2636520"/>
          </a:xfrm>
          <a:prstGeom prst="leftBrac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aphicFrame>
        <p:nvGraphicFramePr>
          <p:cNvPr id="10" name="对象 9">
            <a:hlinkClick r:id="" action="ppaction://ole?verb="/>
          </p:cNvPr>
          <p:cNvGraphicFramePr>
            <a:graphicFrameLocks noChangeAspect="1"/>
          </p:cNvGraphicFramePr>
          <p:nvPr/>
        </p:nvGraphicFramePr>
        <p:xfrm>
          <a:off x="6802120" y="1136015"/>
          <a:ext cx="1306195" cy="500380"/>
        </p:xfrm>
        <a:graphic>
          <a:graphicData uri="http://schemas.openxmlformats.org/presentationml/2006/ole">
            <mc:AlternateContent xmlns:mc="http://schemas.openxmlformats.org/markup-compatibility/2006">
              <mc:Choice xmlns:v="urn:schemas-microsoft-com:vml" Requires="v">
                <p:oleObj spid="_x0000_s2049" name="" r:id="rId7" imgW="596900" imgH="228600" progId="Equation.KSEE3">
                  <p:embed/>
                </p:oleObj>
              </mc:Choice>
              <mc:Fallback>
                <p:oleObj name="" r:id="rId7" imgW="596900" imgH="228600" progId="Equation.KSEE3">
                  <p:embed/>
                  <p:pic>
                    <p:nvPicPr>
                      <p:cNvPr id="0" name="图片 2048"/>
                      <p:cNvPicPr/>
                      <p:nvPr/>
                    </p:nvPicPr>
                    <p:blipFill>
                      <a:blip r:embed="rId8"/>
                      <a:stretch>
                        <a:fillRect/>
                      </a:stretch>
                    </p:blipFill>
                    <p:spPr>
                      <a:xfrm>
                        <a:off x="6802120" y="1136015"/>
                        <a:ext cx="1306195" cy="50038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6788150" y="1636078"/>
          <a:ext cx="1334135" cy="474345"/>
        </p:xfrm>
        <a:graphic>
          <a:graphicData uri="http://schemas.openxmlformats.org/presentationml/2006/ole">
            <mc:AlternateContent xmlns:mc="http://schemas.openxmlformats.org/markup-compatibility/2006">
              <mc:Choice xmlns:v="urn:schemas-microsoft-com:vml" Requires="v">
                <p:oleObj spid="_x0000_s3" name="" r:id="rId9" imgW="609600" imgH="215900" progId="Equation.KSEE3">
                  <p:embed/>
                </p:oleObj>
              </mc:Choice>
              <mc:Fallback>
                <p:oleObj name="" r:id="rId9" imgW="609600" imgH="215900" progId="Equation.KSEE3">
                  <p:embed/>
                  <p:pic>
                    <p:nvPicPr>
                      <p:cNvPr id="0" name="图片 2048"/>
                      <p:cNvPicPr/>
                      <p:nvPr/>
                    </p:nvPicPr>
                    <p:blipFill>
                      <a:blip r:embed="rId10"/>
                      <a:stretch>
                        <a:fillRect/>
                      </a:stretch>
                    </p:blipFill>
                    <p:spPr>
                      <a:xfrm>
                        <a:off x="6788150" y="1636078"/>
                        <a:ext cx="1334135" cy="474345"/>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6788150" y="2110741"/>
          <a:ext cx="2084705" cy="504190"/>
        </p:xfrm>
        <a:graphic>
          <a:graphicData uri="http://schemas.openxmlformats.org/presentationml/2006/ole">
            <mc:AlternateContent xmlns:mc="http://schemas.openxmlformats.org/markup-compatibility/2006">
              <mc:Choice xmlns:v="urn:schemas-microsoft-com:vml" Requires="v">
                <p:oleObj spid="_x0000_s21" name="" r:id="rId11" imgW="952500" imgH="228600" progId="Equation.KSEE3">
                  <p:embed/>
                </p:oleObj>
              </mc:Choice>
              <mc:Fallback>
                <p:oleObj name="" r:id="rId11" imgW="952500" imgH="228600" progId="Equation.KSEE3">
                  <p:embed/>
                  <p:pic>
                    <p:nvPicPr>
                      <p:cNvPr id="0" name="图片 2048"/>
                      <p:cNvPicPr/>
                      <p:nvPr/>
                    </p:nvPicPr>
                    <p:blipFill>
                      <a:blip r:embed="rId12"/>
                      <a:stretch>
                        <a:fillRect/>
                      </a:stretch>
                    </p:blipFill>
                    <p:spPr>
                      <a:xfrm>
                        <a:off x="6788150" y="2110741"/>
                        <a:ext cx="2084705" cy="504190"/>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6787833" y="2614613"/>
          <a:ext cx="2279650" cy="532765"/>
        </p:xfrm>
        <a:graphic>
          <a:graphicData uri="http://schemas.openxmlformats.org/presentationml/2006/ole">
            <mc:AlternateContent xmlns:mc="http://schemas.openxmlformats.org/markup-compatibility/2006">
              <mc:Choice xmlns:v="urn:schemas-microsoft-com:vml" Requires="v">
                <p:oleObj spid="_x0000_s28" name="" r:id="rId13" imgW="1041400" imgH="241300" progId="Equation.KSEE3">
                  <p:embed/>
                </p:oleObj>
              </mc:Choice>
              <mc:Fallback>
                <p:oleObj name="" r:id="rId13" imgW="1041400" imgH="241300" progId="Equation.KSEE3">
                  <p:embed/>
                  <p:pic>
                    <p:nvPicPr>
                      <p:cNvPr id="0" name="图片 2048"/>
                      <p:cNvPicPr/>
                      <p:nvPr/>
                    </p:nvPicPr>
                    <p:blipFill>
                      <a:blip r:embed="rId14"/>
                      <a:stretch>
                        <a:fillRect/>
                      </a:stretch>
                    </p:blipFill>
                    <p:spPr>
                      <a:xfrm>
                        <a:off x="6787833" y="2614613"/>
                        <a:ext cx="2279650" cy="532765"/>
                      </a:xfrm>
                      <a:prstGeom prst="rect">
                        <a:avLst/>
                      </a:prstGeom>
                    </p:spPr>
                  </p:pic>
                </p:oleObj>
              </mc:Fallback>
            </mc:AlternateContent>
          </a:graphicData>
        </a:graphic>
      </p:graphicFrame>
      <p:graphicFrame>
        <p:nvGraphicFramePr>
          <p:cNvPr id="29" name="对象 28">
            <a:hlinkClick r:id="" action="ppaction://ole?verb="/>
          </p:cNvPr>
          <p:cNvGraphicFramePr>
            <a:graphicFrameLocks noChangeAspect="1"/>
          </p:cNvGraphicFramePr>
          <p:nvPr/>
        </p:nvGraphicFramePr>
        <p:xfrm>
          <a:off x="6801803" y="3088958"/>
          <a:ext cx="2835910" cy="504825"/>
        </p:xfrm>
        <a:graphic>
          <a:graphicData uri="http://schemas.openxmlformats.org/presentationml/2006/ole">
            <mc:AlternateContent xmlns:mc="http://schemas.openxmlformats.org/markup-compatibility/2006">
              <mc:Choice xmlns:v="urn:schemas-microsoft-com:vml" Requires="v">
                <p:oleObj spid="_x0000_s30" name="" r:id="rId15" imgW="1295400" imgH="228600" progId="Equation.KSEE3">
                  <p:embed/>
                </p:oleObj>
              </mc:Choice>
              <mc:Fallback>
                <p:oleObj name="" r:id="rId15" imgW="1295400" imgH="228600" progId="Equation.KSEE3">
                  <p:embed/>
                  <p:pic>
                    <p:nvPicPr>
                      <p:cNvPr id="0" name="图片 2048"/>
                      <p:cNvPicPr/>
                      <p:nvPr/>
                    </p:nvPicPr>
                    <p:blipFill>
                      <a:blip r:embed="rId16"/>
                      <a:stretch>
                        <a:fillRect/>
                      </a:stretch>
                    </p:blipFill>
                    <p:spPr>
                      <a:xfrm>
                        <a:off x="6801803" y="3088958"/>
                        <a:ext cx="2835910" cy="504825"/>
                      </a:xfrm>
                      <a:prstGeom prst="rect">
                        <a:avLst/>
                      </a:prstGeom>
                    </p:spPr>
                  </p:pic>
                </p:oleObj>
              </mc:Fallback>
            </mc:AlternateContent>
          </a:graphicData>
        </a:graphic>
      </p:graphicFrame>
      <p:graphicFrame>
        <p:nvGraphicFramePr>
          <p:cNvPr id="31" name="对象 30">
            <a:hlinkClick r:id="" action="ppaction://ole?verb="/>
          </p:cNvPr>
          <p:cNvGraphicFramePr>
            <a:graphicFrameLocks noChangeAspect="1"/>
          </p:cNvGraphicFramePr>
          <p:nvPr/>
        </p:nvGraphicFramePr>
        <p:xfrm>
          <a:off x="6837998" y="3593783"/>
          <a:ext cx="3364230" cy="534035"/>
        </p:xfrm>
        <a:graphic>
          <a:graphicData uri="http://schemas.openxmlformats.org/presentationml/2006/ole">
            <mc:AlternateContent xmlns:mc="http://schemas.openxmlformats.org/markup-compatibility/2006">
              <mc:Choice xmlns:v="urn:schemas-microsoft-com:vml" Requires="v">
                <p:oleObj spid="_x0000_s32" name="" r:id="rId17" imgW="1536700" imgH="241300" progId="Equation.KSEE3">
                  <p:embed/>
                </p:oleObj>
              </mc:Choice>
              <mc:Fallback>
                <p:oleObj name="" r:id="rId17" imgW="1536700" imgH="241300" progId="Equation.KSEE3">
                  <p:embed/>
                  <p:pic>
                    <p:nvPicPr>
                      <p:cNvPr id="0" name="图片 2048"/>
                      <p:cNvPicPr/>
                      <p:nvPr/>
                    </p:nvPicPr>
                    <p:blipFill>
                      <a:blip r:embed="rId18"/>
                      <a:stretch>
                        <a:fillRect/>
                      </a:stretch>
                    </p:blipFill>
                    <p:spPr>
                      <a:xfrm>
                        <a:off x="6837998" y="3593783"/>
                        <a:ext cx="3364230" cy="534035"/>
                      </a:xfrm>
                      <a:prstGeom prst="rect">
                        <a:avLst/>
                      </a:prstGeom>
                    </p:spPr>
                  </p:pic>
                </p:oleObj>
              </mc:Fallback>
            </mc:AlternateContent>
          </a:graphicData>
        </a:graphic>
      </p:graphicFrame>
      <p:sp>
        <p:nvSpPr>
          <p:cNvPr id="33" name="文本框 32"/>
          <p:cNvSpPr txBox="1"/>
          <p:nvPr/>
        </p:nvSpPr>
        <p:spPr>
          <a:xfrm>
            <a:off x="356235" y="3580130"/>
            <a:ext cx="1558925" cy="368300"/>
          </a:xfrm>
          <a:prstGeom prst="rect">
            <a:avLst/>
          </a:prstGeom>
          <a:noFill/>
        </p:spPr>
        <p:txBody>
          <a:bodyPr wrap="square" rtlCol="0">
            <a:spAutoFit/>
          </a:bodyPr>
          <a:p>
            <a:r>
              <a:rPr lang="zh-CN" altLang="en-US"/>
              <a:t>满足递推关系</a:t>
            </a:r>
            <a:endParaRPr lang="zh-CN" altLang="en-US"/>
          </a:p>
        </p:txBody>
      </p:sp>
      <p:graphicFrame>
        <p:nvGraphicFramePr>
          <p:cNvPr id="34" name="对象 33">
            <a:hlinkClick r:id="" action="ppaction://ole?verb="/>
          </p:cNvPr>
          <p:cNvGraphicFramePr>
            <a:graphicFrameLocks noChangeAspect="1"/>
          </p:cNvGraphicFramePr>
          <p:nvPr/>
        </p:nvGraphicFramePr>
        <p:xfrm>
          <a:off x="1860550" y="3498850"/>
          <a:ext cx="3778250" cy="530860"/>
        </p:xfrm>
        <a:graphic>
          <a:graphicData uri="http://schemas.openxmlformats.org/presentationml/2006/ole">
            <mc:AlternateContent xmlns:mc="http://schemas.openxmlformats.org/markup-compatibility/2006">
              <mc:Choice xmlns:v="urn:schemas-microsoft-com:vml" Requires="v">
                <p:oleObj spid="_x0000_s2050" name="" r:id="rId19" imgW="1625600" imgH="228600" progId="Equation.KSEE3">
                  <p:embed/>
                </p:oleObj>
              </mc:Choice>
              <mc:Fallback>
                <p:oleObj name="" r:id="rId19" imgW="1625600" imgH="228600" progId="Equation.KSEE3">
                  <p:embed/>
                  <p:pic>
                    <p:nvPicPr>
                      <p:cNvPr id="0" name="图片 2049"/>
                      <p:cNvPicPr/>
                      <p:nvPr/>
                    </p:nvPicPr>
                    <p:blipFill>
                      <a:blip r:embed="rId20"/>
                      <a:stretch>
                        <a:fillRect/>
                      </a:stretch>
                    </p:blipFill>
                    <p:spPr>
                      <a:xfrm>
                        <a:off x="1860550" y="3498850"/>
                        <a:ext cx="3778250" cy="530860"/>
                      </a:xfrm>
                      <a:prstGeom prst="rect">
                        <a:avLst/>
                      </a:prstGeom>
                    </p:spPr>
                  </p:pic>
                </p:oleObj>
              </mc:Fallback>
            </mc:AlternateContent>
          </a:graphicData>
        </a:graphic>
      </p:graphicFrame>
      <p:graphicFrame>
        <p:nvGraphicFramePr>
          <p:cNvPr id="36" name="对象 35">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2051" name="" r:id="rId21" imgW="914400" imgH="215900" progId="Equation.KSEE3">
                  <p:embed/>
                </p:oleObj>
              </mc:Choice>
              <mc:Fallback>
                <p:oleObj name="" r:id="rId21" imgW="914400" imgH="215900" progId="Equation.KSEE3">
                  <p:embed/>
                  <p:pic>
                    <p:nvPicPr>
                      <p:cNvPr id="0" name="图片 2050"/>
                      <p:cNvPicPr/>
                      <p:nvPr/>
                    </p:nvPicPr>
                    <p:blipFill>
                      <a:blip r:embed="rId22"/>
                      <a:stretch>
                        <a:fillRect/>
                      </a:stretch>
                    </p:blipFill>
                    <p:spPr>
                      <a:xfrm>
                        <a:off x="5638800" y="3321050"/>
                        <a:ext cx="914400" cy="215900"/>
                      </a:xfrm>
                      <a:prstGeom prst="rect">
                        <a:avLst/>
                      </a:prstGeom>
                    </p:spPr>
                  </p:pic>
                </p:oleObj>
              </mc:Fallback>
            </mc:AlternateContent>
          </a:graphicData>
        </a:graphic>
      </p:graphicFrame>
      <p:sp>
        <p:nvSpPr>
          <p:cNvPr id="37" name="文本框 36"/>
          <p:cNvSpPr txBox="1"/>
          <p:nvPr/>
        </p:nvSpPr>
        <p:spPr>
          <a:xfrm>
            <a:off x="4623435" y="1442720"/>
            <a:ext cx="1649730" cy="368300"/>
          </a:xfrm>
          <a:prstGeom prst="rect">
            <a:avLst/>
          </a:prstGeom>
          <a:noFill/>
        </p:spPr>
        <p:txBody>
          <a:bodyPr wrap="square" rtlCol="0">
            <a:spAutoFit/>
          </a:bodyPr>
          <a:p>
            <a:r>
              <a:rPr lang="zh-CN" altLang="en-US"/>
              <a:t>第一类多项式</a:t>
            </a:r>
            <a:endParaRPr lang="zh-CN" altLang="en-US"/>
          </a:p>
        </p:txBody>
      </p:sp>
      <p:sp>
        <p:nvSpPr>
          <p:cNvPr id="38" name="文本框 37"/>
          <p:cNvSpPr txBox="1"/>
          <p:nvPr/>
        </p:nvSpPr>
        <p:spPr>
          <a:xfrm>
            <a:off x="356235" y="4574540"/>
            <a:ext cx="11291570" cy="368300"/>
          </a:xfrm>
          <a:prstGeom prst="rect">
            <a:avLst/>
          </a:prstGeom>
          <a:noFill/>
        </p:spPr>
        <p:txBody>
          <a:bodyPr wrap="square" rtlCol="0">
            <a:spAutoFit/>
          </a:bodyPr>
          <a:p>
            <a:r>
              <a:rPr lang="zh-CN" altLang="en-US"/>
              <a:t>切比雪夫逼近定理：对于在椭圆曲线上进行分析的函数</a:t>
            </a:r>
            <a:r>
              <a:rPr lang="en-US" altLang="zh-CN"/>
              <a:t>f(x)</a:t>
            </a:r>
            <a:r>
              <a:rPr lang="zh-CN" altLang="en-US"/>
              <a:t>，可以使用</a:t>
            </a:r>
            <a:r>
              <a:rPr lang="en-US" altLang="zh-CN"/>
              <a:t>n</a:t>
            </a:r>
            <a:r>
              <a:rPr lang="zh-CN" altLang="en-US"/>
              <a:t>级切比雪夫截断级数去进行近似逼近。</a:t>
            </a:r>
            <a:endParaRPr lang="zh-CN" altLang="en-US"/>
          </a:p>
        </p:txBody>
      </p:sp>
      <p:graphicFrame>
        <p:nvGraphicFramePr>
          <p:cNvPr id="40" name="对象 39">
            <a:hlinkClick r:id="" action="ppaction://ole?verb="/>
          </p:cNvPr>
          <p:cNvGraphicFramePr>
            <a:graphicFrameLocks noChangeAspect="1"/>
          </p:cNvGraphicFramePr>
          <p:nvPr/>
        </p:nvGraphicFramePr>
        <p:xfrm>
          <a:off x="2705735" y="5107305"/>
          <a:ext cx="6780530" cy="915670"/>
        </p:xfrm>
        <a:graphic>
          <a:graphicData uri="http://schemas.openxmlformats.org/presentationml/2006/ole">
            <mc:AlternateContent xmlns:mc="http://schemas.openxmlformats.org/markup-compatibility/2006">
              <mc:Choice xmlns:v="urn:schemas-microsoft-com:vml" Requires="v">
                <p:oleObj spid="_x0000_s2052" name="" r:id="rId23" imgW="3479800" imgH="469900" progId="Equation.KSEE3">
                  <p:embed/>
                </p:oleObj>
              </mc:Choice>
              <mc:Fallback>
                <p:oleObj name="" r:id="rId23" imgW="3479800" imgH="469900" progId="Equation.KSEE3">
                  <p:embed/>
                  <p:pic>
                    <p:nvPicPr>
                      <p:cNvPr id="0" name="图片 2051"/>
                      <p:cNvPicPr/>
                      <p:nvPr/>
                    </p:nvPicPr>
                    <p:blipFill>
                      <a:blip r:embed="rId24"/>
                      <a:stretch>
                        <a:fillRect/>
                      </a:stretch>
                    </p:blipFill>
                    <p:spPr>
                      <a:xfrm>
                        <a:off x="2705735" y="5107305"/>
                        <a:ext cx="6780530" cy="915670"/>
                      </a:xfrm>
                      <a:prstGeom prst="rect">
                        <a:avLst/>
                      </a:prstGeom>
                    </p:spPr>
                  </p:pic>
                </p:oleObj>
              </mc:Fallback>
            </mc:AlternateContent>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8213090" cy="1120775"/>
          </a:xfrm>
        </p:spPr>
        <p:txBody>
          <a:bodyPr>
            <a:normAutofit/>
          </a:bodyPr>
          <a:lstStyle/>
          <a:p>
            <a:r>
              <a:rPr lang="en-US" altLang="zh-CN" sz="4000" b="1" dirty="0">
                <a:sym typeface="+mn-ea"/>
              </a:rPr>
              <a:t>1.2 </a:t>
            </a:r>
            <a:r>
              <a:rPr lang="zh-CN" altLang="en-US" sz="4000">
                <a:sym typeface="+mn-ea"/>
              </a:rPr>
              <a:t>问题设置</a:t>
            </a:r>
            <a:endParaRPr lang="en-US" altLang="zh-CN"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graphicFrame>
        <p:nvGraphicFramePr>
          <p:cNvPr id="29" name="对象 28">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5121" name="" r:id="rId3" imgW="914400" imgH="215900" progId="Equation.KSEE3">
                  <p:embed/>
                </p:oleObj>
              </mc:Choice>
              <mc:Fallback>
                <p:oleObj name="" r:id="rId3" imgW="914400" imgH="215900" progId="Equation.KSEE3">
                  <p:embed/>
                  <p:pic>
                    <p:nvPicPr>
                      <p:cNvPr id="0" name="图片 5120"/>
                      <p:cNvPicPr/>
                      <p:nvPr/>
                    </p:nvPicPr>
                    <p:blipFill>
                      <a:blip r:embed="rId4"/>
                      <a:stretch>
                        <a:fillRect/>
                      </a:stretch>
                    </p:blipFill>
                    <p:spPr>
                      <a:xfrm>
                        <a:off x="5638800" y="3321050"/>
                        <a:ext cx="914400" cy="215900"/>
                      </a:xfrm>
                      <a:prstGeom prst="rect">
                        <a:avLst/>
                      </a:prstGeom>
                    </p:spPr>
                  </p:pic>
                </p:oleObj>
              </mc:Fallback>
            </mc:AlternateContent>
          </a:graphicData>
        </a:graphic>
      </p:graphicFrame>
      <p:sp>
        <p:nvSpPr>
          <p:cNvPr id="4" name="文本框 3"/>
          <p:cNvSpPr txBox="1"/>
          <p:nvPr/>
        </p:nvSpPr>
        <p:spPr>
          <a:xfrm>
            <a:off x="871220" y="1358900"/>
            <a:ext cx="10291445" cy="1476375"/>
          </a:xfrm>
          <a:prstGeom prst="rect">
            <a:avLst/>
          </a:prstGeom>
          <a:noFill/>
        </p:spPr>
        <p:txBody>
          <a:bodyPr wrap="square" rtlCol="0">
            <a:spAutoFit/>
          </a:bodyPr>
          <a:p>
            <a:r>
              <a:rPr lang="zh-CN" altLang="en-US"/>
              <a:t>设有数据库</a:t>
            </a:r>
            <a:r>
              <a:rPr lang="en-US" altLang="zh-CN"/>
              <a:t>D</a:t>
            </a:r>
            <a:r>
              <a:rPr lang="zh-CN" altLang="en-US"/>
              <a:t>，有</a:t>
            </a:r>
            <a:r>
              <a:rPr lang="en-US" altLang="zh-CN"/>
              <a:t>p</a:t>
            </a:r>
            <a:r>
              <a:rPr lang="zh-CN" altLang="en-US"/>
              <a:t>列用户数据列，</a:t>
            </a:r>
            <a:r>
              <a:rPr lang="en-US" altLang="zh-CN"/>
              <a:t>                     </a:t>
            </a:r>
            <a:r>
              <a:rPr lang="zh-CN" altLang="en-US"/>
              <a:t>对于由</a:t>
            </a:r>
            <a:r>
              <a:rPr lang="en-US" altLang="zh-CN"/>
              <a:t>k-way marginals queries </a:t>
            </a:r>
            <a:r>
              <a:rPr lang="zh-CN" altLang="en-US"/>
              <a:t>组成的查询集合定义</a:t>
            </a:r>
            <a:endParaRPr lang="zh-CN" altLang="en-US"/>
          </a:p>
          <a:p>
            <a:endParaRPr lang="zh-CN" altLang="en-US"/>
          </a:p>
          <a:p>
            <a:r>
              <a:rPr lang="zh-CN" altLang="en-US"/>
              <a:t>为</a:t>
            </a:r>
            <a:r>
              <a:rPr lang="en-US" altLang="zh-CN"/>
              <a:t>                                                 </a:t>
            </a:r>
            <a:r>
              <a:rPr lang="zh-CN" altLang="en-US"/>
              <a:t>，其中数据列</a:t>
            </a:r>
            <a:r>
              <a:rPr lang="en-US" altLang="zh-CN"/>
              <a:t>y</a:t>
            </a:r>
            <a:r>
              <a:rPr lang="zh-CN" altLang="en-US"/>
              <a:t>表示为</a:t>
            </a:r>
            <a:r>
              <a:rPr lang="en-US" altLang="zh-CN"/>
              <a:t>                                                                      </a:t>
            </a:r>
            <a:endParaRPr lang="en-US" altLang="zh-CN"/>
          </a:p>
          <a:p>
            <a:endParaRPr lang="en-US" altLang="zh-CN"/>
          </a:p>
          <a:p>
            <a:r>
              <a:rPr lang="zh-CN" altLang="en-US"/>
              <a:t>即选择的</a:t>
            </a:r>
            <a:r>
              <a:rPr lang="en-US" altLang="zh-CN"/>
              <a:t>k</a:t>
            </a:r>
            <a:r>
              <a:rPr lang="zh-CN" altLang="en-US"/>
              <a:t>列之中的一列。</a:t>
            </a:r>
            <a:endParaRPr lang="zh-CN" altLang="en-US"/>
          </a:p>
        </p:txBody>
      </p:sp>
      <p:graphicFrame>
        <p:nvGraphicFramePr>
          <p:cNvPr id="5" name="对象 4">
            <a:hlinkClick r:id="" action="ppaction://ole?verb="/>
          </p:cNvPr>
          <p:cNvGraphicFramePr>
            <a:graphicFrameLocks noChangeAspect="1"/>
          </p:cNvGraphicFramePr>
          <p:nvPr/>
        </p:nvGraphicFramePr>
        <p:xfrm>
          <a:off x="4362450" y="1322070"/>
          <a:ext cx="1276350" cy="441960"/>
        </p:xfrm>
        <a:graphic>
          <a:graphicData uri="http://schemas.openxmlformats.org/presentationml/2006/ole">
            <mc:AlternateContent xmlns:mc="http://schemas.openxmlformats.org/markup-compatibility/2006">
              <mc:Choice xmlns:v="urn:schemas-microsoft-com:vml" Requires="v">
                <p:oleObj spid="_x0000_s3073" name="" r:id="rId5" imgW="660400" imgH="228600" progId="Equation.KSEE3">
                  <p:embed/>
                </p:oleObj>
              </mc:Choice>
              <mc:Fallback>
                <p:oleObj name="" r:id="rId5" imgW="660400" imgH="228600" progId="Equation.KSEE3">
                  <p:embed/>
                  <p:pic>
                    <p:nvPicPr>
                      <p:cNvPr id="0" name="图片 3072"/>
                      <p:cNvPicPr/>
                      <p:nvPr/>
                    </p:nvPicPr>
                    <p:blipFill>
                      <a:blip r:embed="rId6"/>
                      <a:stretch>
                        <a:fillRect/>
                      </a:stretch>
                    </p:blipFill>
                    <p:spPr>
                      <a:xfrm>
                        <a:off x="4362450" y="1322070"/>
                        <a:ext cx="1276350" cy="44196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1192530" y="1682115"/>
          <a:ext cx="3049270" cy="628015"/>
        </p:xfrm>
        <a:graphic>
          <a:graphicData uri="http://schemas.openxmlformats.org/presentationml/2006/ole">
            <mc:AlternateContent xmlns:mc="http://schemas.openxmlformats.org/markup-compatibility/2006">
              <mc:Choice xmlns:v="urn:schemas-microsoft-com:vml" Requires="v">
                <p:oleObj spid="_x0000_s3074" name="" r:id="rId7" imgW="1295400" imgH="266700" progId="Equation.KSEE3">
                  <p:embed/>
                </p:oleObj>
              </mc:Choice>
              <mc:Fallback>
                <p:oleObj name="" r:id="rId7" imgW="1295400" imgH="266700" progId="Equation.KSEE3">
                  <p:embed/>
                  <p:pic>
                    <p:nvPicPr>
                      <p:cNvPr id="0" name="图片 3073"/>
                      <p:cNvPicPr/>
                      <p:nvPr/>
                    </p:nvPicPr>
                    <p:blipFill>
                      <a:blip r:embed="rId8"/>
                      <a:stretch>
                        <a:fillRect/>
                      </a:stretch>
                    </p:blipFill>
                    <p:spPr>
                      <a:xfrm>
                        <a:off x="1192530" y="1682115"/>
                        <a:ext cx="3049270" cy="628015"/>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6553200" y="1764030"/>
          <a:ext cx="4380865" cy="616585"/>
        </p:xfrm>
        <a:graphic>
          <a:graphicData uri="http://schemas.openxmlformats.org/presentationml/2006/ole">
            <mc:AlternateContent xmlns:mc="http://schemas.openxmlformats.org/markup-compatibility/2006">
              <mc:Choice xmlns:v="urn:schemas-microsoft-com:vml" Requires="v">
                <p:oleObj spid="_x0000_s3075" name="" r:id="rId9" imgW="1714500" imgH="241300" progId="Equation.KSEE3">
                  <p:embed/>
                </p:oleObj>
              </mc:Choice>
              <mc:Fallback>
                <p:oleObj name="" r:id="rId9" imgW="1714500" imgH="241300" progId="Equation.KSEE3">
                  <p:embed/>
                  <p:pic>
                    <p:nvPicPr>
                      <p:cNvPr id="0" name="图片 3074"/>
                      <p:cNvPicPr/>
                      <p:nvPr/>
                    </p:nvPicPr>
                    <p:blipFill>
                      <a:blip r:embed="rId10"/>
                      <a:stretch>
                        <a:fillRect/>
                      </a:stretch>
                    </p:blipFill>
                    <p:spPr>
                      <a:xfrm>
                        <a:off x="6553200" y="1764030"/>
                        <a:ext cx="4380865" cy="616585"/>
                      </a:xfrm>
                      <a:prstGeom prst="rect">
                        <a:avLst/>
                      </a:prstGeom>
                    </p:spPr>
                  </p:pic>
                </p:oleObj>
              </mc:Fallback>
            </mc:AlternateContent>
          </a:graphicData>
        </a:graphic>
      </p:graphicFrame>
      <p:sp>
        <p:nvSpPr>
          <p:cNvPr id="20" name="文本框 19"/>
          <p:cNvSpPr txBox="1"/>
          <p:nvPr/>
        </p:nvSpPr>
        <p:spPr>
          <a:xfrm>
            <a:off x="822325" y="3465830"/>
            <a:ext cx="10829290" cy="368300"/>
          </a:xfrm>
          <a:prstGeom prst="rect">
            <a:avLst/>
          </a:prstGeom>
          <a:noFill/>
        </p:spPr>
        <p:txBody>
          <a:bodyPr wrap="square" rtlCol="0">
            <a:spAutoFit/>
          </a:bodyPr>
          <a:p>
            <a:r>
              <a:rPr lang="zh-CN" altLang="en-US"/>
              <a:t>使用</a:t>
            </a:r>
            <a:r>
              <a:rPr lang="en-US" altLang="zh-CN"/>
              <a:t>                                                                                         </a:t>
            </a:r>
            <a:r>
              <a:rPr lang="zh-CN" altLang="en-US"/>
              <a:t>表示查询的过程，</a:t>
            </a:r>
            <a:endParaRPr lang="zh-CN" altLang="en-US"/>
          </a:p>
        </p:txBody>
      </p:sp>
      <p:graphicFrame>
        <p:nvGraphicFramePr>
          <p:cNvPr id="21" name="对象 20">
            <a:hlinkClick r:id="" action="ppaction://ole?verb="/>
          </p:cNvPr>
          <p:cNvGraphicFramePr>
            <a:graphicFrameLocks noChangeAspect="1"/>
          </p:cNvGraphicFramePr>
          <p:nvPr/>
        </p:nvGraphicFramePr>
        <p:xfrm>
          <a:off x="1513205" y="3226435"/>
          <a:ext cx="5485130" cy="847725"/>
        </p:xfrm>
        <a:graphic>
          <a:graphicData uri="http://schemas.openxmlformats.org/presentationml/2006/ole">
            <mc:AlternateContent xmlns:mc="http://schemas.openxmlformats.org/markup-compatibility/2006">
              <mc:Choice xmlns:v="urn:schemas-microsoft-com:vml" Requires="v">
                <p:oleObj spid="_x0000_s3076" name="" r:id="rId11" imgW="2794000" imgH="431800" progId="Equation.KSEE3">
                  <p:embed/>
                </p:oleObj>
              </mc:Choice>
              <mc:Fallback>
                <p:oleObj name="" r:id="rId11" imgW="2794000" imgH="431800" progId="Equation.KSEE3">
                  <p:embed/>
                  <p:pic>
                    <p:nvPicPr>
                      <p:cNvPr id="0" name="图片 3075"/>
                      <p:cNvPicPr/>
                      <p:nvPr/>
                    </p:nvPicPr>
                    <p:blipFill>
                      <a:blip r:embed="rId12"/>
                      <a:stretch>
                        <a:fillRect/>
                      </a:stretch>
                    </p:blipFill>
                    <p:spPr>
                      <a:xfrm>
                        <a:off x="1513205" y="3226435"/>
                        <a:ext cx="5485130" cy="847725"/>
                      </a:xfrm>
                      <a:prstGeom prst="rect">
                        <a:avLst/>
                      </a:prstGeom>
                    </p:spPr>
                  </p:pic>
                </p:oleObj>
              </mc:Fallback>
            </mc:AlternateContent>
          </a:graphicData>
        </a:graphic>
      </p:graphicFrame>
      <p:sp>
        <p:nvSpPr>
          <p:cNvPr id="32" name="文本框 31"/>
          <p:cNvSpPr txBox="1"/>
          <p:nvPr/>
        </p:nvSpPr>
        <p:spPr>
          <a:xfrm>
            <a:off x="822325" y="4817110"/>
            <a:ext cx="10062210" cy="1476375"/>
          </a:xfrm>
          <a:prstGeom prst="rect">
            <a:avLst/>
          </a:prstGeom>
          <a:noFill/>
        </p:spPr>
        <p:txBody>
          <a:bodyPr wrap="square" rtlCol="0">
            <a:spAutoFit/>
          </a:bodyPr>
          <a:p>
            <a:r>
              <a:rPr lang="zh-CN" altLang="en-US"/>
              <a:t>这篇文章研究的是单调k路析取（the class of monotone</a:t>
            </a:r>
            <a:r>
              <a:rPr lang="en-US" altLang="zh-CN"/>
              <a:t>  </a:t>
            </a:r>
            <a:r>
              <a:rPr lang="zh-CN" altLang="en-US"/>
              <a:t>k-way disjunctions）问题，类似于上述查</a:t>
            </a:r>
            <a:endParaRPr lang="zh-CN" altLang="en-US"/>
          </a:p>
          <a:p>
            <a:endParaRPr lang="zh-CN" altLang="en-US"/>
          </a:p>
          <a:p>
            <a:r>
              <a:rPr lang="zh-CN" altLang="en-US"/>
              <a:t>询过程可以用数学公式表示为</a:t>
            </a:r>
            <a:r>
              <a:rPr lang="en-US" altLang="zh-CN"/>
              <a:t>                                         </a:t>
            </a:r>
            <a:r>
              <a:rPr lang="zh-CN" altLang="en-US"/>
              <a:t>，作者希望通过使用切比雪夫多项式去近</a:t>
            </a:r>
            <a:endParaRPr lang="zh-CN" altLang="en-US"/>
          </a:p>
          <a:p>
            <a:endParaRPr lang="zh-CN" altLang="en-US"/>
          </a:p>
          <a:p>
            <a:r>
              <a:rPr lang="zh-CN" altLang="en-US"/>
              <a:t>似表达上述查询过程从而降低引入差分隐私带来的误差。</a:t>
            </a:r>
            <a:endParaRPr lang="zh-CN" altLang="en-US"/>
          </a:p>
        </p:txBody>
      </p:sp>
      <p:graphicFrame>
        <p:nvGraphicFramePr>
          <p:cNvPr id="33" name="对象 32">
            <a:hlinkClick r:id="" action="ppaction://ole?verb="/>
          </p:cNvPr>
          <p:cNvGraphicFramePr>
            <a:graphicFrameLocks noChangeAspect="1"/>
          </p:cNvGraphicFramePr>
          <p:nvPr/>
        </p:nvGraphicFramePr>
        <p:xfrm>
          <a:off x="3954780" y="5244783"/>
          <a:ext cx="2424430" cy="607060"/>
        </p:xfrm>
        <a:graphic>
          <a:graphicData uri="http://schemas.openxmlformats.org/presentationml/2006/ole">
            <mc:AlternateContent xmlns:mc="http://schemas.openxmlformats.org/markup-compatibility/2006">
              <mc:Choice xmlns:v="urn:schemas-microsoft-com:vml" Requires="v">
                <p:oleObj spid="_x0000_s3077" name="" r:id="rId13" imgW="1016000" imgH="254000" progId="Equation.KSEE3">
                  <p:embed/>
                </p:oleObj>
              </mc:Choice>
              <mc:Fallback>
                <p:oleObj name="" r:id="rId13" imgW="1016000" imgH="254000" progId="Equation.KSEE3">
                  <p:embed/>
                  <p:pic>
                    <p:nvPicPr>
                      <p:cNvPr id="0" name="图片 3076"/>
                      <p:cNvPicPr/>
                      <p:nvPr/>
                    </p:nvPicPr>
                    <p:blipFill>
                      <a:blip r:embed="rId14"/>
                      <a:stretch>
                        <a:fillRect/>
                      </a:stretch>
                    </p:blipFill>
                    <p:spPr>
                      <a:xfrm>
                        <a:off x="3954780" y="5244783"/>
                        <a:ext cx="2424430" cy="60706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00"/>
                                        <p:tgtEl>
                                          <p:spTgt spid="32"/>
                                        </p:tgtEl>
                                      </p:cBhvr>
                                    </p:animEffect>
                                  </p:childTnLst>
                                </p:cTn>
                              </p:par>
                              <p:par>
                                <p:cTn id="16" presetID="22" presetClass="entr" presetSubtype="4"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down)">
                                      <p:cBhvr>
                                        <p:cTn id="1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32" grpId="0"/>
      <p:bldP spid="3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055" y="238218"/>
            <a:ext cx="5580413" cy="1120672"/>
          </a:xfrm>
        </p:spPr>
        <p:txBody>
          <a:bodyPr>
            <a:normAutofit/>
          </a:bodyPr>
          <a:lstStyle/>
          <a:p>
            <a:r>
              <a:rPr lang="en-US" altLang="zh-CN" sz="4000" b="1" dirty="0">
                <a:sym typeface="+mn-ea"/>
              </a:rPr>
              <a:t>1.3 </a:t>
            </a:r>
            <a:r>
              <a:rPr lang="zh-CN" altLang="en-US" sz="4000" b="1" dirty="0">
                <a:sym typeface="+mn-ea"/>
              </a:rPr>
              <a:t>本地切比雪夫机制</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4" name="文本框 3"/>
          <p:cNvSpPr txBox="1"/>
          <p:nvPr/>
        </p:nvSpPr>
        <p:spPr>
          <a:xfrm>
            <a:off x="708025" y="1240790"/>
            <a:ext cx="10859135" cy="645160"/>
          </a:xfrm>
          <a:prstGeom prst="rect">
            <a:avLst/>
          </a:prstGeom>
          <a:noFill/>
        </p:spPr>
        <p:txBody>
          <a:bodyPr wrap="square" rtlCol="0">
            <a:spAutoFit/>
          </a:bodyPr>
          <a:p>
            <a:r>
              <a:rPr lang="zh-CN" altLang="en-US"/>
              <a:t>首先定义</a:t>
            </a:r>
            <a:r>
              <a:rPr lang="en-US" altLang="zh-CN"/>
              <a:t>39</a:t>
            </a:r>
            <a:r>
              <a:rPr lang="zh-CN" altLang="en-US"/>
              <a:t>和引理</a:t>
            </a:r>
            <a:r>
              <a:rPr lang="en-US" altLang="zh-CN"/>
              <a:t>22</a:t>
            </a:r>
            <a:r>
              <a:rPr lang="zh-CN" altLang="en-US"/>
              <a:t>给出了切比雪夫多项式能够近似表达</a:t>
            </a:r>
            <a:r>
              <a:rPr lang="en-US" altLang="zh-CN"/>
              <a:t>q(x)</a:t>
            </a:r>
            <a:r>
              <a:rPr lang="zh-CN" altLang="en-US"/>
              <a:t>的数学支撑。切比雪夫多项式表示为：</a:t>
            </a:r>
            <a:endParaRPr lang="zh-CN" altLang="en-US"/>
          </a:p>
          <a:p>
            <a:endParaRPr lang="zh-CN" altLang="en-US"/>
          </a:p>
        </p:txBody>
      </p:sp>
      <p:graphicFrame>
        <p:nvGraphicFramePr>
          <p:cNvPr id="3" name="对象 2">
            <a:hlinkClick r:id="" action="ppaction://ole?verb="/>
          </p:cNvPr>
          <p:cNvGraphicFramePr>
            <a:graphicFrameLocks noChangeAspect="1"/>
          </p:cNvGraphicFramePr>
          <p:nvPr/>
        </p:nvGraphicFramePr>
        <p:xfrm>
          <a:off x="1895475" y="2098675"/>
          <a:ext cx="1877695" cy="913765"/>
        </p:xfrm>
        <a:graphic>
          <a:graphicData uri="http://schemas.openxmlformats.org/presentationml/2006/ole">
            <mc:AlternateContent xmlns:mc="http://schemas.openxmlformats.org/markup-compatibility/2006">
              <mc:Choice xmlns:v="urn:schemas-microsoft-com:vml" Requires="v">
                <p:oleObj spid="_x0000_s4097" name="" r:id="rId3" imgW="939800" imgH="457200" progId="Equation.KSEE3">
                  <p:embed/>
                </p:oleObj>
              </mc:Choice>
              <mc:Fallback>
                <p:oleObj name="" r:id="rId3" imgW="939800" imgH="457200" progId="Equation.KSEE3">
                  <p:embed/>
                  <p:pic>
                    <p:nvPicPr>
                      <p:cNvPr id="0" name="图片 4096"/>
                      <p:cNvPicPr/>
                      <p:nvPr/>
                    </p:nvPicPr>
                    <p:blipFill>
                      <a:blip r:embed="rId4"/>
                      <a:stretch>
                        <a:fillRect/>
                      </a:stretch>
                    </p:blipFill>
                    <p:spPr>
                      <a:xfrm>
                        <a:off x="1895475" y="2098675"/>
                        <a:ext cx="1877695" cy="913765"/>
                      </a:xfrm>
                      <a:prstGeom prst="rect">
                        <a:avLst/>
                      </a:prstGeom>
                    </p:spPr>
                  </p:pic>
                </p:oleObj>
              </mc:Fallback>
            </mc:AlternateContent>
          </a:graphicData>
        </a:graphic>
      </p:graphicFrame>
      <p:sp>
        <p:nvSpPr>
          <p:cNvPr id="7" name="文本框 6"/>
          <p:cNvSpPr txBox="1"/>
          <p:nvPr/>
        </p:nvSpPr>
        <p:spPr>
          <a:xfrm>
            <a:off x="3957320" y="2371725"/>
            <a:ext cx="4064000" cy="368300"/>
          </a:xfrm>
          <a:prstGeom prst="rect">
            <a:avLst/>
          </a:prstGeom>
          <a:noFill/>
        </p:spPr>
        <p:txBody>
          <a:bodyPr wrap="square" rtlCol="0">
            <a:spAutoFit/>
          </a:bodyPr>
          <a:p>
            <a:r>
              <a:rPr lang="zh-CN" altLang="en-US"/>
              <a:t>，</a:t>
            </a:r>
            <a:r>
              <a:rPr lang="en-US" altLang="zh-CN"/>
              <a:t>t </a:t>
            </a:r>
            <a:r>
              <a:rPr lang="zh-CN" altLang="en-US"/>
              <a:t>表示多项式中的截断级数，其中</a:t>
            </a:r>
            <a:endParaRPr lang="zh-CN" altLang="en-US"/>
          </a:p>
        </p:txBody>
      </p:sp>
      <p:graphicFrame>
        <p:nvGraphicFramePr>
          <p:cNvPr id="11" name="对象 10">
            <a:hlinkClick r:id="" action="ppaction://ole?verb="/>
          </p:cNvPr>
          <p:cNvGraphicFramePr>
            <a:graphicFrameLocks noChangeAspect="1"/>
          </p:cNvGraphicFramePr>
          <p:nvPr/>
        </p:nvGraphicFramePr>
        <p:xfrm>
          <a:off x="7621270" y="2098675"/>
          <a:ext cx="2439670" cy="894715"/>
        </p:xfrm>
        <a:graphic>
          <a:graphicData uri="http://schemas.openxmlformats.org/presentationml/2006/ole">
            <mc:AlternateContent xmlns:mc="http://schemas.openxmlformats.org/markup-compatibility/2006">
              <mc:Choice xmlns:v="urn:schemas-microsoft-com:vml" Requires="v">
                <p:oleObj spid="_x0000_s4098" name="" r:id="rId5" imgW="1143000" imgH="419100" progId="Equation.KSEE3">
                  <p:embed/>
                </p:oleObj>
              </mc:Choice>
              <mc:Fallback>
                <p:oleObj name="" r:id="rId5" imgW="1143000" imgH="419100" progId="Equation.KSEE3">
                  <p:embed/>
                  <p:pic>
                    <p:nvPicPr>
                      <p:cNvPr id="0" name="图片 4097"/>
                      <p:cNvPicPr/>
                      <p:nvPr/>
                    </p:nvPicPr>
                    <p:blipFill>
                      <a:blip r:embed="rId6"/>
                      <a:stretch>
                        <a:fillRect/>
                      </a:stretch>
                    </p:blipFill>
                    <p:spPr>
                      <a:xfrm>
                        <a:off x="7621270" y="2098675"/>
                        <a:ext cx="2439670" cy="894715"/>
                      </a:xfrm>
                      <a:prstGeom prst="rect">
                        <a:avLst/>
                      </a:prstGeom>
                    </p:spPr>
                  </p:pic>
                </p:oleObj>
              </mc:Fallback>
            </mc:AlternateContent>
          </a:graphicData>
        </a:graphic>
      </p:graphicFrame>
      <p:sp>
        <p:nvSpPr>
          <p:cNvPr id="13" name="文本框 12"/>
          <p:cNvSpPr txBox="1"/>
          <p:nvPr/>
        </p:nvSpPr>
        <p:spPr>
          <a:xfrm>
            <a:off x="802005" y="3275965"/>
            <a:ext cx="4064000"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γ为</a:t>
            </a:r>
            <a:r>
              <a:rPr lang="en-US" altLang="zh-CN">
                <a:latin typeface="微软雅黑" panose="020B0503020204020204" charset="-122"/>
                <a:ea typeface="微软雅黑" panose="020B0503020204020204" charset="-122"/>
              </a:rPr>
              <a:t>α/2,α</a:t>
            </a:r>
            <a:r>
              <a:rPr lang="zh-CN" altLang="en-US">
                <a:latin typeface="微软雅黑" panose="020B0503020204020204" charset="-122"/>
                <a:ea typeface="微软雅黑" panose="020B0503020204020204" charset="-122"/>
              </a:rPr>
              <a:t>是之前提到过的误差上限。</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055" y="238218"/>
            <a:ext cx="5580413" cy="1120672"/>
          </a:xfrm>
        </p:spPr>
        <p:txBody>
          <a:bodyPr>
            <a:normAutofit/>
          </a:bodyPr>
          <a:lstStyle/>
          <a:p>
            <a:r>
              <a:rPr lang="en-US" altLang="zh-CN" sz="4000" b="1" dirty="0">
                <a:sym typeface="+mn-ea"/>
              </a:rPr>
              <a:t>1.3 </a:t>
            </a:r>
            <a:r>
              <a:rPr lang="zh-CN" altLang="en-US" sz="4000" b="1" dirty="0">
                <a:sym typeface="+mn-ea"/>
              </a:rPr>
              <a:t>本地切比雪夫机制</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pic>
        <p:nvPicPr>
          <p:cNvPr id="5" name="图片 4"/>
          <p:cNvPicPr>
            <a:picLocks noChangeAspect="1"/>
          </p:cNvPicPr>
          <p:nvPr/>
        </p:nvPicPr>
        <p:blipFill>
          <a:blip r:embed="rId3"/>
          <a:stretch>
            <a:fillRect/>
          </a:stretch>
        </p:blipFill>
        <p:spPr>
          <a:xfrm>
            <a:off x="510540" y="1238885"/>
            <a:ext cx="7296150" cy="4095750"/>
          </a:xfrm>
          <a:prstGeom prst="rect">
            <a:avLst/>
          </a:prstGeom>
        </p:spPr>
      </p:pic>
      <p:sp>
        <p:nvSpPr>
          <p:cNvPr id="8" name="文本框 7"/>
          <p:cNvSpPr txBox="1"/>
          <p:nvPr/>
        </p:nvSpPr>
        <p:spPr>
          <a:xfrm>
            <a:off x="7512685" y="1261745"/>
            <a:ext cx="4064000" cy="368300"/>
          </a:xfrm>
          <a:prstGeom prst="rect">
            <a:avLst/>
          </a:prstGeom>
          <a:noFill/>
        </p:spPr>
        <p:txBody>
          <a:bodyPr wrap="square" rtlCol="0">
            <a:spAutoFit/>
          </a:bodyPr>
          <a:p>
            <a:r>
              <a:rPr lang="zh-CN" altLang="en-US"/>
              <a:t>客户端：</a:t>
            </a:r>
            <a:endParaRPr lang="zh-CN" altLang="en-US"/>
          </a:p>
        </p:txBody>
      </p:sp>
      <p:sp>
        <p:nvSpPr>
          <p:cNvPr id="23" name="文本框 22"/>
          <p:cNvSpPr txBox="1"/>
          <p:nvPr/>
        </p:nvSpPr>
        <p:spPr>
          <a:xfrm>
            <a:off x="7512685" y="1630045"/>
            <a:ext cx="4135755" cy="506730"/>
          </a:xfrm>
          <a:prstGeom prst="rect">
            <a:avLst/>
          </a:prstGeom>
          <a:noFill/>
        </p:spPr>
        <p:txBody>
          <a:bodyPr wrap="square" rtlCol="0" anchor="t">
            <a:spAutoFit/>
          </a:bodyPr>
          <a:p>
            <a:pPr marL="342900" indent="-342900" algn="l">
              <a:lnSpc>
                <a:spcPct val="150000"/>
              </a:lnSpc>
              <a:buClrTx/>
              <a:buSzTx/>
              <a:buFont typeface="Wingdings" panose="05000000000000000000" pitchFamily="2" charset="2"/>
              <a:buChar char="p"/>
            </a:pPr>
            <a:r>
              <a:rPr lang="zh-CN" altLang="en-US">
                <a:sym typeface="+mn-ea"/>
              </a:rPr>
              <a:t>step</a:t>
            </a:r>
            <a:r>
              <a:rPr lang="en-US" altLang="zh-CN">
                <a:sym typeface="+mn-ea"/>
              </a:rPr>
              <a:t>1</a:t>
            </a:r>
            <a:r>
              <a:rPr lang="zh-CN" altLang="en-US">
                <a:sym typeface="+mn-ea"/>
              </a:rPr>
              <a:t>:</a:t>
            </a:r>
            <a:r>
              <a:rPr lang="en-US" altLang="zh-CN">
                <a:sym typeface="+mn-ea"/>
              </a:rPr>
              <a:t> </a:t>
            </a:r>
            <a:r>
              <a:rPr lang="zh-CN" altLang="en-US">
                <a:sym typeface="+mn-ea"/>
              </a:rPr>
              <a:t>构建</a:t>
            </a:r>
            <a:r>
              <a:rPr lang="en-US" altLang="zh-CN">
                <a:sym typeface="+mn-ea"/>
              </a:rPr>
              <a:t>p</a:t>
            </a:r>
            <a:r>
              <a:rPr lang="zh-CN" altLang="en-US">
                <a:sym typeface="+mn-ea"/>
              </a:rPr>
              <a:t>元切比雪夫多项式</a:t>
            </a:r>
            <a:endParaRPr lang="zh-CN" altLang="en-US">
              <a:sym typeface="+mn-ea"/>
            </a:endParaRPr>
          </a:p>
        </p:txBody>
      </p:sp>
      <p:sp>
        <p:nvSpPr>
          <p:cNvPr id="9" name="文本框 8"/>
          <p:cNvSpPr txBox="1"/>
          <p:nvPr/>
        </p:nvSpPr>
        <p:spPr>
          <a:xfrm>
            <a:off x="7512685" y="2335530"/>
            <a:ext cx="4135755" cy="922020"/>
          </a:xfrm>
          <a:prstGeom prst="rect">
            <a:avLst/>
          </a:prstGeom>
          <a:noFill/>
        </p:spPr>
        <p:txBody>
          <a:bodyPr wrap="square" rtlCol="0" anchor="t">
            <a:spAutoFit/>
          </a:bodyPr>
          <a:p>
            <a:pPr marL="342900" indent="-342900" algn="l">
              <a:lnSpc>
                <a:spcPct val="150000"/>
              </a:lnSpc>
              <a:buClrTx/>
              <a:buSzTx/>
              <a:buFont typeface="Wingdings" panose="05000000000000000000" pitchFamily="2" charset="2"/>
              <a:buChar char="p"/>
            </a:pPr>
            <a:r>
              <a:rPr lang="zh-CN" altLang="en-US">
                <a:sym typeface="+mn-ea"/>
              </a:rPr>
              <a:t>step</a:t>
            </a:r>
            <a:r>
              <a:rPr lang="en-US" altLang="zh-CN">
                <a:sym typeface="+mn-ea"/>
              </a:rPr>
              <a:t>2</a:t>
            </a:r>
            <a:r>
              <a:rPr lang="zh-CN" altLang="en-US">
                <a:sym typeface="+mn-ea"/>
              </a:rPr>
              <a:t>:</a:t>
            </a:r>
            <a:r>
              <a:rPr lang="en-US" altLang="zh-CN">
                <a:sym typeface="+mn-ea"/>
              </a:rPr>
              <a:t> </a:t>
            </a:r>
            <a:r>
              <a:rPr lang="zh-CN" altLang="en-US">
                <a:sym typeface="+mn-ea"/>
              </a:rPr>
              <a:t>将多项式系数也表示为</a:t>
            </a:r>
            <a:endParaRPr lang="zh-CN" altLang="en-US">
              <a:sym typeface="+mn-ea"/>
            </a:endParaRPr>
          </a:p>
          <a:p>
            <a:pPr indent="0" algn="l">
              <a:lnSpc>
                <a:spcPct val="150000"/>
              </a:lnSpc>
              <a:buClrTx/>
              <a:buSzTx/>
              <a:buFont typeface="Wingdings" panose="05000000000000000000" pitchFamily="2" charset="2"/>
              <a:buNone/>
            </a:pPr>
            <a:r>
              <a:rPr lang="en-US" altLang="zh-CN">
                <a:sym typeface="+mn-ea"/>
              </a:rPr>
              <a:t>       p</a:t>
            </a:r>
            <a:r>
              <a:rPr lang="zh-CN" altLang="en-US">
                <a:sym typeface="+mn-ea"/>
              </a:rPr>
              <a:t>元多项式</a:t>
            </a:r>
            <a:endParaRPr lang="en-US" altLang="zh-CN">
              <a:sym typeface="+mn-ea"/>
            </a:endParaRPr>
          </a:p>
        </p:txBody>
      </p:sp>
      <p:graphicFrame>
        <p:nvGraphicFramePr>
          <p:cNvPr id="10" name="对象 9">
            <a:hlinkClick r:id="" action="ppaction://ole?verb="/>
          </p:cNvPr>
          <p:cNvGraphicFramePr>
            <a:graphicFrameLocks noChangeAspect="1"/>
          </p:cNvGraphicFramePr>
          <p:nvPr/>
        </p:nvGraphicFramePr>
        <p:xfrm>
          <a:off x="9138920" y="2874645"/>
          <a:ext cx="643255" cy="382905"/>
        </p:xfrm>
        <a:graphic>
          <a:graphicData uri="http://schemas.openxmlformats.org/presentationml/2006/ole">
            <mc:AlternateContent xmlns:mc="http://schemas.openxmlformats.org/markup-compatibility/2006">
              <mc:Choice xmlns:v="urn:schemas-microsoft-com:vml" Requires="v">
                <p:oleObj spid="_x0000_s5121" name="" r:id="rId4" imgW="405765" imgH="241300" progId="Equation.KSEE3">
                  <p:embed/>
                </p:oleObj>
              </mc:Choice>
              <mc:Fallback>
                <p:oleObj name="" r:id="rId4" imgW="405765" imgH="241300" progId="Equation.KSEE3">
                  <p:embed/>
                  <p:pic>
                    <p:nvPicPr>
                      <p:cNvPr id="0" name="图片 5120"/>
                      <p:cNvPicPr/>
                      <p:nvPr/>
                    </p:nvPicPr>
                    <p:blipFill>
                      <a:blip r:embed="rId5"/>
                      <a:stretch>
                        <a:fillRect/>
                      </a:stretch>
                    </p:blipFill>
                    <p:spPr>
                      <a:xfrm>
                        <a:off x="9138920" y="2874645"/>
                        <a:ext cx="643255" cy="382905"/>
                      </a:xfrm>
                      <a:prstGeom prst="rect">
                        <a:avLst/>
                      </a:prstGeom>
                    </p:spPr>
                  </p:pic>
                </p:oleObj>
              </mc:Fallback>
            </mc:AlternateContent>
          </a:graphicData>
        </a:graphic>
      </p:graphicFrame>
      <p:sp>
        <p:nvSpPr>
          <p:cNvPr id="16" name="文本框 15"/>
          <p:cNvSpPr txBox="1"/>
          <p:nvPr/>
        </p:nvSpPr>
        <p:spPr>
          <a:xfrm>
            <a:off x="7587615" y="3497580"/>
            <a:ext cx="4064000" cy="1476375"/>
          </a:xfrm>
          <a:prstGeom prst="rect">
            <a:avLst/>
          </a:prstGeom>
          <a:noFill/>
        </p:spPr>
        <p:txBody>
          <a:bodyPr wrap="square" rtlCol="0">
            <a:spAutoFit/>
          </a:bodyPr>
          <a:p>
            <a:r>
              <a:rPr lang="zh-CN" altLang="en-US"/>
              <a:t>服务器端：根据多用户上传的构建好</a:t>
            </a:r>
            <a:endParaRPr lang="zh-CN" altLang="en-US"/>
          </a:p>
          <a:p>
            <a:endParaRPr lang="zh-CN" altLang="en-US"/>
          </a:p>
          <a:p>
            <a:r>
              <a:rPr lang="zh-CN" altLang="en-US"/>
              <a:t>的</a:t>
            </a:r>
            <a:r>
              <a:rPr lang="en-US" altLang="zh-CN"/>
              <a:t>p</a:t>
            </a:r>
            <a:r>
              <a:rPr lang="zh-CN" altLang="en-US"/>
              <a:t>元切比雪夫多项式构建全局模型中</a:t>
            </a:r>
            <a:endParaRPr lang="zh-CN" altLang="en-US"/>
          </a:p>
          <a:p>
            <a:endParaRPr lang="zh-CN" altLang="en-US"/>
          </a:p>
          <a:p>
            <a:r>
              <a:rPr lang="zh-CN" altLang="en-US"/>
              <a:t>的</a:t>
            </a:r>
            <a:r>
              <a:rPr lang="en-US" altLang="zh-CN"/>
              <a:t>p</a:t>
            </a:r>
            <a:r>
              <a:rPr lang="zh-CN" altLang="en-US"/>
              <a:t>元查询多项式</a:t>
            </a:r>
            <a:endParaRPr lang="zh-CN" altLang="en-US"/>
          </a:p>
        </p:txBody>
      </p:sp>
      <p:graphicFrame>
        <p:nvGraphicFramePr>
          <p:cNvPr id="17" name="对象 16">
            <a:hlinkClick r:id="" action="ppaction://ole?verb="/>
          </p:cNvPr>
          <p:cNvGraphicFramePr>
            <a:graphicFrameLocks noChangeAspect="1"/>
          </p:cNvGraphicFramePr>
          <p:nvPr/>
        </p:nvGraphicFramePr>
        <p:xfrm>
          <a:off x="9446895" y="4596130"/>
          <a:ext cx="1289685" cy="382905"/>
        </p:xfrm>
        <a:graphic>
          <a:graphicData uri="http://schemas.openxmlformats.org/presentationml/2006/ole">
            <mc:AlternateContent xmlns:mc="http://schemas.openxmlformats.org/markup-compatibility/2006">
              <mc:Choice xmlns:v="urn:schemas-microsoft-com:vml" Requires="v">
                <p:oleObj spid="_x0000_s5122" name="" r:id="rId6" imgW="812800" imgH="241300" progId="Equation.KSEE3">
                  <p:embed/>
                </p:oleObj>
              </mc:Choice>
              <mc:Fallback>
                <p:oleObj name="" r:id="rId6" imgW="812800" imgH="241300" progId="Equation.KSEE3">
                  <p:embed/>
                  <p:pic>
                    <p:nvPicPr>
                      <p:cNvPr id="0" name="图片 5121"/>
                      <p:cNvPicPr/>
                      <p:nvPr/>
                    </p:nvPicPr>
                    <p:blipFill>
                      <a:blip r:embed="rId7"/>
                      <a:stretch>
                        <a:fillRect/>
                      </a:stretch>
                    </p:blipFill>
                    <p:spPr>
                      <a:xfrm>
                        <a:off x="9446895" y="4596130"/>
                        <a:ext cx="1289685" cy="382905"/>
                      </a:xfrm>
                      <a:prstGeom prst="rect">
                        <a:avLst/>
                      </a:prstGeom>
                    </p:spPr>
                  </p:pic>
                </p:oleObj>
              </mc:Fallback>
            </mc:AlternateContent>
          </a:graphicData>
        </a:graphic>
      </p:graphicFrame>
      <p:sp>
        <p:nvSpPr>
          <p:cNvPr id="19" name="文本框 18"/>
          <p:cNvSpPr txBox="1"/>
          <p:nvPr/>
        </p:nvSpPr>
        <p:spPr>
          <a:xfrm>
            <a:off x="1183005" y="5499735"/>
            <a:ext cx="9825990" cy="922020"/>
          </a:xfrm>
          <a:prstGeom prst="rect">
            <a:avLst/>
          </a:prstGeom>
          <a:noFill/>
        </p:spPr>
        <p:txBody>
          <a:bodyPr wrap="square" rtlCol="0">
            <a:spAutoFit/>
          </a:bodyPr>
          <a:p>
            <a:r>
              <a:rPr lang="zh-CN" altLang="en-US"/>
              <a:t>结论：使用单个用户的</a:t>
            </a:r>
            <a:r>
              <a:rPr lang="en-US" altLang="zh-CN"/>
              <a:t>k-</a:t>
            </a:r>
            <a:r>
              <a:rPr lang="zh-CN" altLang="en-US"/>
              <a:t>列抽样数据的概率分布来表示此用户的整体数据的概率分布，以回答对此用户的查询。作者再使用切比雪夫多项式近似表示对多用户进行的</a:t>
            </a:r>
            <a:r>
              <a:rPr lang="en-US" altLang="zh-CN"/>
              <a:t>k-way</a:t>
            </a:r>
            <a:r>
              <a:rPr lang="zh-CN" altLang="en-US"/>
              <a:t>边际查询，以降低误差。总的来说就是希望能够用多用户的抽样概率分布来表示多用户的整体数据的概率分布。</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500"/>
                                        <p:tgtEl>
                                          <p:spTgt spid="2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down)">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3" grpId="0"/>
      <p:bldP spid="9" grpId="0"/>
      <p:bldP spid="8" grpId="1"/>
      <p:bldP spid="23" grpId="1"/>
      <p:bldP spid="9" grpId="1"/>
      <p:bldP spid="16" grpId="0"/>
      <p:bldP spid="16" grpId="1"/>
      <p:bldP spid="19" grpId="0"/>
      <p:bldP spid="19" grpId="1"/>
    </p:bldLst>
  </p:timing>
</p:sld>
</file>

<file path=ppt/tags/tag1.xml><?xml version="1.0" encoding="utf-8"?>
<p:tagLst xmlns:p="http://schemas.openxmlformats.org/presentationml/2006/main">
  <p:tag name="KSO_WM_UNIT_PLACING_PICTURE_USER_VIEWPORT" val="{&quot;height&quot;:2297,&quot;width&quot;:17666.387401574804}"/>
</p:tagLst>
</file>

<file path=ppt/tags/tag2.xml><?xml version="1.0" encoding="utf-8"?>
<p:tagLst xmlns:p="http://schemas.openxmlformats.org/presentationml/2006/main">
  <p:tag name="KSO_WM_UNIT_PLACING_PICTURE_USER_VIEWPORT" val="{&quot;height&quot;:4319,&quot;width&quot;:12694}"/>
</p:tagLst>
</file>

<file path=ppt/tags/tag3.xml><?xml version="1.0" encoding="utf-8"?>
<p:tagLst xmlns:p="http://schemas.openxmlformats.org/presentationml/2006/main">
  <p:tag name="COMMONDATA" val="eyJoZGlkIjoiMWQwNjhjODJjMjNjYTMwYWM3ZTU4ZGIzODg5OTliN2IifQ=="/>
  <p:tag name="KSO_WPP_MARK_KEY" val="9c4775e5-d35d-4f7c-a176-4a36429e81d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4fryp4sf">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1985</Words>
  <Application>WPS 演示</Application>
  <PresentationFormat>宽屏</PresentationFormat>
  <Paragraphs>173</Paragraphs>
  <Slides>12</Slides>
  <Notes>31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28</vt:i4>
      </vt:variant>
      <vt:variant>
        <vt:lpstr>幻灯片标题</vt:lpstr>
      </vt:variant>
      <vt:variant>
        <vt:i4>12</vt:i4>
      </vt:variant>
    </vt:vector>
  </HeadingPairs>
  <TitlesOfParts>
    <vt:vector size="48" baseType="lpstr">
      <vt:lpstr>Arial</vt:lpstr>
      <vt:lpstr>宋体</vt:lpstr>
      <vt:lpstr>Wingdings</vt:lpstr>
      <vt:lpstr>Times New Roman</vt:lpstr>
      <vt:lpstr>Calibri</vt:lpstr>
      <vt:lpstr>微软雅黑</vt:lpstr>
      <vt:lpstr>Arial Unicode MS</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目录</vt:lpstr>
      <vt:lpstr>1.0 k-way 边际分布(Marginal Queries)</vt:lpstr>
      <vt:lpstr>1.0 k-way 边际分布(Marginal Queries)</vt:lpstr>
      <vt:lpstr>1.1 切比雪夫不等式</vt:lpstr>
      <vt:lpstr>1.1 切比雪夫多项式</vt:lpstr>
      <vt:lpstr>1.2 问题设置</vt:lpstr>
      <vt:lpstr>1.3 本地切比雪夫机制</vt:lpstr>
      <vt:lpstr>1.3 本地切比雪夫机制</vt:lpstr>
      <vt:lpstr>1.4 Smooth-queries</vt:lpstr>
      <vt:lpstr>1.4 本地三角机制</vt:lpstr>
      <vt:lpstr>3   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shiguanhua</dc:creator>
  <cp:lastModifiedBy>Ruby1397305482</cp:lastModifiedBy>
  <cp:revision>1091</cp:revision>
  <dcterms:created xsi:type="dcterms:W3CDTF">2021-11-12T05:38:00Z</dcterms:created>
  <dcterms:modified xsi:type="dcterms:W3CDTF">2022-11-15T12:08:44Z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945AF262641442489D5730761704558A</vt:lpwstr>
  </property>
</Properties>
</file>