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373" r:id="rId6"/>
    <p:sldId id="556" r:id="rId7"/>
    <p:sldId id="460" r:id="rId8"/>
    <p:sldId id="621" r:id="rId9"/>
    <p:sldId id="558" r:id="rId10"/>
    <p:sldId id="564" r:id="rId11"/>
    <p:sldId id="615" r:id="rId12"/>
    <p:sldId id="591" r:id="rId13"/>
    <p:sldId id="616" r:id="rId14"/>
    <p:sldId id="575" r:id="rId15"/>
    <p:sldId id="628" r:id="rId16"/>
    <p:sldId id="629" r:id="rId17"/>
    <p:sldId id="630" r:id="rId18"/>
    <p:sldId id="631" r:id="rId19"/>
  </p:sldIdLst>
  <p:sldSz cx="12192000" cy="6858000"/>
  <p:notesSz cx="7103745" cy="1023429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568"/>
            <p14:sldId id="373"/>
            <p14:sldId id="556"/>
            <p14:sldId id="460"/>
            <p14:sldId id="621"/>
            <p14:sldId id="558"/>
            <p14:sldId id="564"/>
            <p14:sldId id="615"/>
            <p14:sldId id="591"/>
            <p14:sldId id="616"/>
            <p14:sldId id="575"/>
            <p14:sldId id="628"/>
            <p14:sldId id="629"/>
            <p14:sldId id="630"/>
            <p14:sldId id="63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5.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2.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3.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4.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5.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500" dirty="0">
                <a:solidFill>
                  <a:srgbClr val="FF0000"/>
                </a:solidFill>
              </a:rPr>
              <a:t>这一页之前提一下这个库的总体的作用，三个模块之间的联系</a:t>
            </a:r>
            <a:endParaRPr lang="zh-CN"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a:sym typeface="+mn-ea"/>
              </a:rPr>
              <a:t>对于选取</a:t>
            </a:r>
            <a:r>
              <a:rPr lang="en-US" altLang="zh-CN" sz="500">
                <a:sym typeface="+mn-ea"/>
              </a:rPr>
              <a:t>            </a:t>
            </a:r>
            <a:r>
              <a:rPr lang="zh-CN" altLang="en-US" sz="500">
                <a:sym typeface="+mn-ea"/>
              </a:rPr>
              <a:t>带来的两种误差是与样本复杂度相关</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10.bin"/><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wmf"/><Relationship Id="rId7" Type="http://schemas.openxmlformats.org/officeDocument/2006/relationships/oleObject" Target="../embeddings/oleObject11.bin"/><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jpeg"/><Relationship Id="rId2" Type="http://schemas.openxmlformats.org/officeDocument/2006/relationships/image" Target="../media/image2.png"/><Relationship Id="rId11" Type="http://schemas.openxmlformats.org/officeDocument/2006/relationships/notesSlide" Target="../notesSlides/notesSlide11.xml"/><Relationship Id="rId10" Type="http://schemas.openxmlformats.org/officeDocument/2006/relationships/vmlDrawing" Target="../drawings/vmlDrawing5.v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oleObject" Target="../embeddings/oleObject13.bin"/><Relationship Id="rId4" Type="http://schemas.openxmlformats.org/officeDocument/2006/relationships/image" Target="../media/image39.wmf"/><Relationship Id="rId3" Type="http://schemas.openxmlformats.org/officeDocument/2006/relationships/oleObject" Target="../embeddings/oleObject12.bin"/><Relationship Id="rId2" Type="http://schemas.openxmlformats.org/officeDocument/2006/relationships/image" Target="../media/image2.png"/><Relationship Id="rId10" Type="http://schemas.openxmlformats.org/officeDocument/2006/relationships/comments" Target="../comments/commen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comments" Target="../comments/comment3.xml"/><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6" Type="http://schemas.openxmlformats.org/officeDocument/2006/relationships/comments" Target="../comments/comment4.xml"/><Relationship Id="rId5" Type="http://schemas.openxmlformats.org/officeDocument/2006/relationships/notesSlide" Target="../notesSlides/notesSlide15.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5" Type="http://schemas.openxmlformats.org/officeDocument/2006/relationships/comments" Target="../comments/comment5.xml"/><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48.png"/><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wmf"/><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1" Type="http://schemas.openxmlformats.org/officeDocument/2006/relationships/notesSlide" Target="../notesSlides/notesSlide5.xml"/><Relationship Id="rId10" Type="http://schemas.openxmlformats.org/officeDocument/2006/relationships/vmlDrawing" Target="../drawings/vmlDrawing1.v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3.xml"/><Relationship Id="rId3" Type="http://schemas.openxmlformats.org/officeDocument/2006/relationships/image" Target="../media/image2.png"/><Relationship Id="rId2" Type="http://schemas.openxmlformats.org/officeDocument/2006/relationships/image" Target="../media/image1.png"/><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2.bin"/><Relationship Id="rId3" Type="http://schemas.openxmlformats.org/officeDocument/2006/relationships/image" Target="../media/image20.png"/><Relationship Id="rId2" Type="http://schemas.openxmlformats.org/officeDocument/2006/relationships/image" Target="../media/image2.png"/><Relationship Id="rId11" Type="http://schemas.openxmlformats.org/officeDocument/2006/relationships/notesSlide" Target="../notesSlides/notesSlide7.xml"/><Relationship Id="rId10" Type="http://schemas.openxmlformats.org/officeDocument/2006/relationships/vmlDrawing" Target="../drawings/vmlDrawing2.v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29.wmf"/><Relationship Id="rId7" Type="http://schemas.openxmlformats.org/officeDocument/2006/relationships/oleObject" Target="../embeddings/oleObject5.bin"/><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 Id="rId3" Type="http://schemas.openxmlformats.org/officeDocument/2006/relationships/oleObject" Target="../embeddings/oleObject3.bin"/><Relationship Id="rId2" Type="http://schemas.openxmlformats.org/officeDocument/2006/relationships/image" Target="../media/image2.png"/><Relationship Id="rId18" Type="http://schemas.openxmlformats.org/officeDocument/2006/relationships/notesSlide" Target="../notesSlides/notesSlide9.xml"/><Relationship Id="rId17" Type="http://schemas.openxmlformats.org/officeDocument/2006/relationships/vmlDrawing" Target="../drawings/vmlDrawing3.vml"/><Relationship Id="rId16" Type="http://schemas.openxmlformats.org/officeDocument/2006/relationships/slideLayout" Target="../slideLayouts/slideLayout7.xml"/><Relationship Id="rId15" Type="http://schemas.openxmlformats.org/officeDocument/2006/relationships/image" Target="../media/image32.wmf"/><Relationship Id="rId14" Type="http://schemas.openxmlformats.org/officeDocument/2006/relationships/oleObject" Target="../embeddings/oleObject9.bin"/><Relationship Id="rId13" Type="http://schemas.openxmlformats.org/officeDocument/2006/relationships/image" Target="../media/image31.wmf"/><Relationship Id="rId12" Type="http://schemas.openxmlformats.org/officeDocument/2006/relationships/oleObject" Target="../embeddings/oleObject8.bin"/><Relationship Id="rId11" Type="http://schemas.openxmlformats.org/officeDocument/2006/relationships/oleObject" Target="../embeddings/oleObject7.bin"/><Relationship Id="rId10" Type="http://schemas.openxmlformats.org/officeDocument/2006/relationships/image" Target="../media/image30.wm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768350"/>
          </a:xfrm>
          <a:prstGeom prst="rect">
            <a:avLst/>
          </a:prstGeom>
          <a:noFill/>
        </p:spPr>
        <p:txBody>
          <a:bodyPr wrap="square" rtlCol="0">
            <a:spAutoFit/>
          </a:bodyPr>
          <a:lstStyle/>
          <a:p>
            <a:pPr marR="5080" lvl="1" algn="ctr">
              <a:spcBef>
                <a:spcPts val="105"/>
              </a:spcBef>
            </a:pPr>
            <a:r>
              <a:rPr lang="zh-CN" altLang="en-US"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组会总结</a:t>
            </a:r>
            <a:endParaRPr lang="zh-CN" altLang="en-US"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2022.11</a:t>
            </a:r>
            <a:r>
              <a:rPr lang="en-US" altLang="zh-CN" sz="2400" dirty="0">
                <a:effectLst>
                  <a:outerShdw blurRad="38100" dist="19050" dir="2700000" algn="tl" rotWithShape="0">
                    <a:schemeClr val="dk1">
                      <a:alpha val="40000"/>
                    </a:schemeClr>
                  </a:outerShdw>
                </a:effectLst>
                <a:latin typeface="Times New Roman" panose="02020603050405020304" charset="0"/>
              </a:rPr>
              <a:t>.22</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368300"/>
          </a:xfrm>
          <a:prstGeom prst="rect">
            <a:avLst/>
          </a:prstGeom>
          <a:noFill/>
        </p:spPr>
        <p:txBody>
          <a:bodyPr wrap="square">
            <a:spAutoFit/>
          </a:bodyPr>
          <a:lstStyle/>
          <a:p>
            <a:endParaRPr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a:bodyPr>
          <a:lstStyle/>
          <a:p>
            <a:r>
              <a:rPr lang="en-US" altLang="zh-CN" sz="4000" b="1" dirty="0">
                <a:sym typeface="+mn-ea"/>
              </a:rPr>
              <a:t>1.6 </a:t>
            </a:r>
            <a:r>
              <a:rPr lang="zh-CN" altLang="en-US" sz="4000" b="1" dirty="0">
                <a:sym typeface="+mn-ea"/>
              </a:rPr>
              <a:t>噪声添加的位置</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3" name="矩形 32"/>
          <p:cNvSpPr/>
          <p:nvPr/>
        </p:nvSpPr>
        <p:spPr>
          <a:xfrm>
            <a:off x="3526155" y="1562100"/>
            <a:ext cx="5212080" cy="95504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6332220" y="1730375"/>
            <a:ext cx="993775" cy="5778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9" name="对象 28">
            <a:hlinkClick r:id="" action="ppaction://ole?verb="/>
          </p:cNvPr>
          <p:cNvGraphicFramePr>
            <a:graphicFrameLocks noChangeAspect="1"/>
          </p:cNvGraphicFramePr>
          <p:nvPr/>
        </p:nvGraphicFramePr>
        <p:xfrm>
          <a:off x="3059430" y="1520190"/>
          <a:ext cx="5643245" cy="1164590"/>
        </p:xfrm>
        <a:graphic>
          <a:graphicData uri="http://schemas.openxmlformats.org/presentationml/2006/ole">
            <mc:AlternateContent xmlns:mc="http://schemas.openxmlformats.org/markup-compatibility/2006">
              <mc:Choice xmlns:v="urn:schemas-microsoft-com:vml" Requires="v">
                <p:oleObj spid="_x0000_s2049" name="" r:id="rId3" imgW="2400300" imgH="495300" progId="Equation.KSEE3">
                  <p:embed/>
                </p:oleObj>
              </mc:Choice>
              <mc:Fallback>
                <p:oleObj name="" r:id="rId3" imgW="2400300" imgH="495300" progId="Equation.KSEE3">
                  <p:embed/>
                  <p:pic>
                    <p:nvPicPr>
                      <p:cNvPr id="0" name="图片 2048"/>
                      <p:cNvPicPr/>
                      <p:nvPr/>
                    </p:nvPicPr>
                    <p:blipFill>
                      <a:blip r:embed="rId4"/>
                      <a:stretch>
                        <a:fillRect/>
                      </a:stretch>
                    </p:blipFill>
                    <p:spPr>
                      <a:xfrm>
                        <a:off x="3059430" y="1520190"/>
                        <a:ext cx="5643245" cy="1164590"/>
                      </a:xfrm>
                      <a:prstGeom prst="rect">
                        <a:avLst/>
                      </a:prstGeom>
                    </p:spPr>
                  </p:pic>
                </p:oleObj>
              </mc:Fallback>
            </mc:AlternateContent>
          </a:graphicData>
        </a:graphic>
      </p:graphicFrame>
      <p:sp>
        <p:nvSpPr>
          <p:cNvPr id="8" name="矩形 7"/>
          <p:cNvSpPr/>
          <p:nvPr/>
        </p:nvSpPr>
        <p:spPr>
          <a:xfrm>
            <a:off x="3782060" y="1801495"/>
            <a:ext cx="1272540" cy="506730"/>
          </a:xfrm>
          <a:prstGeom prst="rect">
            <a:avLst/>
          </a:prstGeom>
          <a:solidFill>
            <a:schemeClr val="bg1">
              <a:alpha val="0"/>
            </a:schemeClr>
          </a:solidFill>
          <a:ln>
            <a:solidFill>
              <a:srgbClr val="FFCB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004185" y="1730375"/>
            <a:ext cx="470535" cy="419735"/>
          </a:xfrm>
          <a:prstGeom prst="rect">
            <a:avLst/>
          </a:prstGeom>
          <a:solidFill>
            <a:schemeClr val="bg1">
              <a:alpha val="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176905" y="3192145"/>
            <a:ext cx="6096000" cy="645160"/>
          </a:xfrm>
          <a:prstGeom prst="rect">
            <a:avLst/>
          </a:prstGeom>
          <a:noFill/>
        </p:spPr>
        <p:txBody>
          <a:bodyPr wrap="square" rtlCol="0" anchor="t">
            <a:spAutoFit/>
          </a:bodyPr>
          <a:p>
            <a:r>
              <a:rPr lang="zh-CN" altLang="en-US"/>
              <a:t>输入扰动，输入扰动在获取数据时直接为数据添加上噪声，之后的计算基于添加了噪声的数据。</a:t>
            </a:r>
            <a:endParaRPr lang="zh-CN" altLang="en-US"/>
          </a:p>
        </p:txBody>
      </p:sp>
      <p:sp>
        <p:nvSpPr>
          <p:cNvPr id="4" name="文本框 3"/>
          <p:cNvSpPr txBox="1"/>
          <p:nvPr/>
        </p:nvSpPr>
        <p:spPr>
          <a:xfrm>
            <a:off x="3176905" y="3895090"/>
            <a:ext cx="6096000" cy="645160"/>
          </a:xfrm>
          <a:prstGeom prst="rect">
            <a:avLst/>
          </a:prstGeom>
          <a:noFill/>
        </p:spPr>
        <p:txBody>
          <a:bodyPr wrap="square" rtlCol="0" anchor="t">
            <a:spAutoFit/>
          </a:bodyPr>
          <a:p>
            <a:r>
              <a:rPr lang="zh-CN" altLang="en-US">
                <a:sym typeface="+mn-ea"/>
              </a:rPr>
              <a:t>目标扰动，目标扰动在目标函数中添加一个随机量，以导出最终模型输出的随机性</a:t>
            </a:r>
            <a:endParaRPr lang="zh-CN" altLang="en-US">
              <a:sym typeface="+mn-ea"/>
            </a:endParaRPr>
          </a:p>
        </p:txBody>
      </p:sp>
      <p:sp>
        <p:nvSpPr>
          <p:cNvPr id="5" name="文本框 4"/>
          <p:cNvSpPr txBox="1"/>
          <p:nvPr/>
        </p:nvSpPr>
        <p:spPr>
          <a:xfrm>
            <a:off x="3176905" y="4598035"/>
            <a:ext cx="6096000" cy="645160"/>
          </a:xfrm>
          <a:prstGeom prst="rect">
            <a:avLst/>
          </a:prstGeom>
          <a:noFill/>
        </p:spPr>
        <p:txBody>
          <a:bodyPr wrap="square" rtlCol="0" anchor="t">
            <a:spAutoFit/>
          </a:bodyPr>
          <a:p>
            <a:r>
              <a:rPr lang="zh-CN" altLang="en-US">
                <a:sym typeface="+mn-ea"/>
              </a:rPr>
              <a:t>优化扰动，优化扰动在执行最小化的过程中，设计满足于差分隐私的优化算法</a:t>
            </a:r>
            <a:endParaRPr lang="zh-CN" altLang="en-US">
              <a:sym typeface="+mn-ea"/>
            </a:endParaRPr>
          </a:p>
        </p:txBody>
      </p:sp>
      <p:sp>
        <p:nvSpPr>
          <p:cNvPr id="7" name="文本框 6"/>
          <p:cNvSpPr txBox="1"/>
          <p:nvPr/>
        </p:nvSpPr>
        <p:spPr>
          <a:xfrm>
            <a:off x="3176905" y="5398135"/>
            <a:ext cx="6096000" cy="368300"/>
          </a:xfrm>
          <a:prstGeom prst="rect">
            <a:avLst/>
          </a:prstGeom>
          <a:noFill/>
        </p:spPr>
        <p:txBody>
          <a:bodyPr wrap="square" rtlCol="0" anchor="t">
            <a:spAutoFit/>
          </a:bodyPr>
          <a:p>
            <a:r>
              <a:rPr lang="zh-CN" altLang="en-US">
                <a:sym typeface="+mn-ea"/>
              </a:rPr>
              <a:t>输出扰动，基于输出(模型参数)的敏感度对模型添加噪声</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p:bldP spid="32" grpId="1" animBg="1"/>
      <p:bldP spid="3" grpId="1"/>
      <p:bldP spid="33" grpId="0" animBg="1"/>
      <p:bldP spid="4" grpId="0"/>
      <p:bldP spid="33" grpId="1" animBg="1"/>
      <p:bldP spid="4" grpId="1"/>
      <p:bldP spid="5" grpId="0"/>
      <p:bldP spid="8" grpId="0" animBg="1"/>
      <p:bldP spid="5" grpId="1"/>
      <p:bldP spid="8" grpId="1" animBg="1"/>
      <p:bldP spid="7" grpId="0"/>
      <p:bldP spid="9" grpId="0" animBg="1"/>
      <p:bldP spid="7" grpId="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597390" cy="1120775"/>
          </a:xfrm>
        </p:spPr>
        <p:txBody>
          <a:bodyPr>
            <a:normAutofit fontScale="90000"/>
          </a:bodyPr>
          <a:lstStyle/>
          <a:p>
            <a:r>
              <a:rPr lang="en-US" altLang="zh-CN" sz="4000" b="1" dirty="0">
                <a:sym typeface="+mn-ea"/>
              </a:rPr>
              <a:t>1.7 </a:t>
            </a:r>
            <a:r>
              <a:rPr lang="en-US" altLang="zh-CN" sz="40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Empirical Risk Minimization in the Non-interactive Local(FL)</a:t>
            </a:r>
            <a:br>
              <a:rPr lang="en-US" altLang="zh-CN" sz="40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b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371805" y="6404674"/>
            <a:ext cx="11640161" cy="368300"/>
          </a:xfrm>
          <a:prstGeom prst="rect">
            <a:avLst/>
          </a:prstGeom>
          <a:noFill/>
        </p:spPr>
        <p:txBody>
          <a:bodyPr wrap="square">
            <a:spAutoFit/>
          </a:bodyPr>
          <a:p>
            <a:r>
              <a:rPr lang="zh-CN" altLang="en-US" dirty="0"/>
              <a:t>[1] Di, Wmgjx . "Empirical Risk Minimization in Non-interactive Local Differential Privacy Revisited.". </a:t>
            </a:r>
            <a:r>
              <a:rPr lang="en-US" altLang="zh-CN" dirty="0"/>
              <a:t>  </a:t>
            </a:r>
            <a:endParaRPr lang="en-US" altLang="zh-CN" dirty="0"/>
          </a:p>
        </p:txBody>
      </p:sp>
      <p:pic>
        <p:nvPicPr>
          <p:cNvPr id="5" name="图片 4" descr="QQ图片20221025195844"/>
          <p:cNvPicPr>
            <a:picLocks noChangeAspect="1"/>
          </p:cNvPicPr>
          <p:nvPr/>
        </p:nvPicPr>
        <p:blipFill>
          <a:blip r:embed="rId3"/>
          <a:stretch>
            <a:fillRect/>
          </a:stretch>
        </p:blipFill>
        <p:spPr>
          <a:xfrm>
            <a:off x="1190625" y="1073785"/>
            <a:ext cx="4884420" cy="2641600"/>
          </a:xfrm>
          <a:prstGeom prst="rect">
            <a:avLst/>
          </a:prstGeom>
        </p:spPr>
      </p:pic>
      <p:pic>
        <p:nvPicPr>
          <p:cNvPr id="7" name="图片 6"/>
          <p:cNvPicPr>
            <a:picLocks noChangeAspect="1"/>
          </p:cNvPicPr>
          <p:nvPr/>
        </p:nvPicPr>
        <p:blipFill>
          <a:blip r:embed="rId4"/>
          <a:stretch>
            <a:fillRect/>
          </a:stretch>
        </p:blipFill>
        <p:spPr>
          <a:xfrm rot="20520000">
            <a:off x="2176145" y="2746375"/>
            <a:ext cx="1119505" cy="382905"/>
          </a:xfrm>
          <a:prstGeom prst="rect">
            <a:avLst/>
          </a:prstGeom>
        </p:spPr>
      </p:pic>
      <p:pic>
        <p:nvPicPr>
          <p:cNvPr id="10" name="图片 9"/>
          <p:cNvPicPr>
            <a:picLocks noChangeAspect="1"/>
          </p:cNvPicPr>
          <p:nvPr/>
        </p:nvPicPr>
        <p:blipFill>
          <a:blip r:embed="rId5"/>
          <a:stretch>
            <a:fillRect/>
          </a:stretch>
        </p:blipFill>
        <p:spPr>
          <a:xfrm rot="360000">
            <a:off x="2225675" y="2283460"/>
            <a:ext cx="1020445" cy="344170"/>
          </a:xfrm>
          <a:prstGeom prst="rect">
            <a:avLst/>
          </a:prstGeom>
        </p:spPr>
      </p:pic>
      <p:pic>
        <p:nvPicPr>
          <p:cNvPr id="21" name="图片 20"/>
          <p:cNvPicPr>
            <a:picLocks noChangeAspect="1"/>
          </p:cNvPicPr>
          <p:nvPr/>
        </p:nvPicPr>
        <p:blipFill>
          <a:blip r:embed="rId6"/>
          <a:stretch>
            <a:fillRect/>
          </a:stretch>
        </p:blipFill>
        <p:spPr>
          <a:xfrm rot="1260000">
            <a:off x="2525395" y="1798320"/>
            <a:ext cx="730885" cy="314325"/>
          </a:xfrm>
          <a:prstGeom prst="rect">
            <a:avLst/>
          </a:prstGeom>
        </p:spPr>
      </p:pic>
      <p:sp>
        <p:nvSpPr>
          <p:cNvPr id="11" name="文本框 10"/>
          <p:cNvSpPr txBox="1"/>
          <p:nvPr/>
        </p:nvSpPr>
        <p:spPr>
          <a:xfrm>
            <a:off x="2144395" y="3697605"/>
            <a:ext cx="1393190" cy="368300"/>
          </a:xfrm>
          <a:prstGeom prst="rect">
            <a:avLst/>
          </a:prstGeom>
          <a:noFill/>
        </p:spPr>
        <p:txBody>
          <a:bodyPr wrap="square" rtlCol="0">
            <a:spAutoFit/>
          </a:bodyPr>
          <a:p>
            <a:r>
              <a:rPr lang="zh-CN" altLang="en-US"/>
              <a:t>非交互式</a:t>
            </a:r>
            <a:endParaRPr lang="zh-CN" altLang="en-US"/>
          </a:p>
        </p:txBody>
      </p:sp>
      <p:sp>
        <p:nvSpPr>
          <p:cNvPr id="13" name="文本框 12"/>
          <p:cNvSpPr txBox="1"/>
          <p:nvPr/>
        </p:nvSpPr>
        <p:spPr>
          <a:xfrm>
            <a:off x="6096000" y="1358900"/>
            <a:ext cx="4836795" cy="1938020"/>
          </a:xfrm>
          <a:prstGeom prst="rect">
            <a:avLst/>
          </a:prstGeom>
          <a:noFill/>
        </p:spPr>
        <p:txBody>
          <a:bodyPr wrap="square" rtlCol="0" anchor="t">
            <a:spAutoFit/>
          </a:bodyPr>
          <a:p>
            <a:r>
              <a:rPr lang="en-US" altLang="zh-CN" sz="2400">
                <a:sym typeface="+mn-ea"/>
              </a:rPr>
              <a:t>       </a:t>
            </a:r>
            <a:r>
              <a:rPr lang="zh-CN" altLang="en-US" sz="2400">
                <a:sym typeface="+mn-ea"/>
              </a:rPr>
              <a:t>希望通过应用内积多项式近似表达损失函数的方案来保证差分隐私的同时，寻求将模型的误差上界限制在</a:t>
            </a:r>
            <a:r>
              <a:rPr lang="zh-CN" altLang="en-US" sz="2400">
                <a:latin typeface="Arial" panose="020B0604020202020204" pitchFamily="34" charset="0"/>
                <a:cs typeface="Arial" panose="020B0604020202020204" pitchFamily="34" charset="0"/>
                <a:sym typeface="+mn-ea"/>
              </a:rPr>
              <a:t>α以内，</a:t>
            </a:r>
            <a:r>
              <a:rPr lang="en-US" altLang="zh-CN" sz="2400">
                <a:latin typeface="Arial" panose="020B0604020202020204" pitchFamily="34" charset="0"/>
                <a:cs typeface="Arial" panose="020B0604020202020204" pitchFamily="34" charset="0"/>
                <a:sym typeface="+mn-ea"/>
              </a:rPr>
              <a:t>α</a:t>
            </a:r>
            <a:r>
              <a:rPr lang="zh-CN" altLang="en-US" sz="2400">
                <a:latin typeface="Arial" panose="020B0604020202020204" pitchFamily="34" charset="0"/>
                <a:cs typeface="Arial" panose="020B0604020202020204" pitchFamily="34" charset="0"/>
                <a:sym typeface="+mn-ea"/>
              </a:rPr>
              <a:t>对样本复杂度的依赖度也降低到多项式级别。</a:t>
            </a:r>
            <a:endParaRPr lang="en-US" altLang="zh-CN" sz="2400">
              <a:latin typeface="Arial" panose="020B0604020202020204" pitchFamily="34" charset="0"/>
              <a:cs typeface="Arial" panose="020B0604020202020204" pitchFamily="34" charset="0"/>
              <a:sym typeface="+mn-ea"/>
            </a:endParaRPr>
          </a:p>
        </p:txBody>
      </p:sp>
      <p:graphicFrame>
        <p:nvGraphicFramePr>
          <p:cNvPr id="4" name="对象 3">
            <a:hlinkClick r:id="" action="ppaction://ole?verb="/>
          </p:cNvPr>
          <p:cNvGraphicFramePr>
            <a:graphicFrameLocks noChangeAspect="1"/>
          </p:cNvGraphicFramePr>
          <p:nvPr/>
        </p:nvGraphicFramePr>
        <p:xfrm>
          <a:off x="6383655" y="3582035"/>
          <a:ext cx="4772660" cy="1176655"/>
        </p:xfrm>
        <a:graphic>
          <a:graphicData uri="http://schemas.openxmlformats.org/presentationml/2006/ole">
            <mc:AlternateContent xmlns:mc="http://schemas.openxmlformats.org/markup-compatibility/2006">
              <mc:Choice xmlns:v="urn:schemas-microsoft-com:vml" Requires="v">
                <p:oleObj spid="_x0000_s1025" name="" r:id="rId7" imgW="2730500" imgH="673100" progId="Equation.KSEE3">
                  <p:embed/>
                </p:oleObj>
              </mc:Choice>
              <mc:Fallback>
                <p:oleObj name="" r:id="rId7" imgW="2730500" imgH="673100" progId="Equation.KSEE3">
                  <p:embed/>
                  <p:pic>
                    <p:nvPicPr>
                      <p:cNvPr id="0" name="图片 1024"/>
                      <p:cNvPicPr/>
                      <p:nvPr/>
                    </p:nvPicPr>
                    <p:blipFill>
                      <a:blip r:embed="rId8"/>
                      <a:stretch>
                        <a:fillRect/>
                      </a:stretch>
                    </p:blipFill>
                    <p:spPr>
                      <a:xfrm>
                        <a:off x="6383655" y="3582035"/>
                        <a:ext cx="4772660" cy="11766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sz="3110" b="1" dirty="0">
                <a:sym typeface="+mn-ea"/>
              </a:rPr>
              <a:t>1.8</a:t>
            </a:r>
            <a:r>
              <a:rPr lang="zh-CN" altLang="en-US" sz="3110" b="1" dirty="0">
                <a:sym typeface="+mn-ea"/>
              </a:rPr>
              <a:t>伯恩斯坦机制</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9" name="矩形 8"/>
          <p:cNvSpPr/>
          <p:nvPr/>
        </p:nvSpPr>
        <p:spPr>
          <a:xfrm>
            <a:off x="982980" y="1390015"/>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预处理</a:t>
            </a:r>
            <a:endParaRPr lang="zh-CN" altLang="en-US"/>
          </a:p>
        </p:txBody>
      </p:sp>
      <p:sp>
        <p:nvSpPr>
          <p:cNvPr id="11" name="右箭头 10"/>
          <p:cNvSpPr/>
          <p:nvPr/>
        </p:nvSpPr>
        <p:spPr>
          <a:xfrm>
            <a:off x="2392680" y="157797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331210" y="1390015"/>
            <a:ext cx="12782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加噪</a:t>
            </a:r>
            <a:endParaRPr lang="zh-CN" altLang="en-US"/>
          </a:p>
        </p:txBody>
      </p:sp>
      <p:sp>
        <p:nvSpPr>
          <p:cNvPr id="17" name="右箭头 16"/>
          <p:cNvSpPr/>
          <p:nvPr/>
        </p:nvSpPr>
        <p:spPr>
          <a:xfrm>
            <a:off x="5004435" y="157797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6065520" y="1389380"/>
            <a:ext cx="1481455"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构建多项式</a:t>
            </a:r>
            <a:endParaRPr lang="zh-CN" altLang="en-US"/>
          </a:p>
        </p:txBody>
      </p:sp>
      <p:sp>
        <p:nvSpPr>
          <p:cNvPr id="21" name="矩形 20"/>
          <p:cNvSpPr/>
          <p:nvPr/>
        </p:nvSpPr>
        <p:spPr>
          <a:xfrm>
            <a:off x="8712835" y="1388745"/>
            <a:ext cx="188722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采用</a:t>
            </a:r>
            <a:r>
              <a:rPr lang="en-US" altLang="zh-CN"/>
              <a:t>SIGM</a:t>
            </a:r>
            <a:r>
              <a:rPr lang="zh-CN" altLang="en-US"/>
              <a:t>计算</a:t>
            </a:r>
            <a:endParaRPr lang="zh-CN" altLang="en-US"/>
          </a:p>
        </p:txBody>
      </p:sp>
      <p:sp>
        <p:nvSpPr>
          <p:cNvPr id="23" name="右箭头 22"/>
          <p:cNvSpPr/>
          <p:nvPr/>
        </p:nvSpPr>
        <p:spPr>
          <a:xfrm>
            <a:off x="7719060" y="1576705"/>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0" name="对象 49">
            <a:hlinkClick r:id="" action="ppaction://ole?verb="/>
          </p:cNvPr>
          <p:cNvGraphicFramePr>
            <a:graphicFrameLocks noChangeAspect="1"/>
          </p:cNvGraphicFramePr>
          <p:nvPr/>
        </p:nvGraphicFramePr>
        <p:xfrm>
          <a:off x="3032760" y="2436178"/>
          <a:ext cx="5845175" cy="1024890"/>
        </p:xfrm>
        <a:graphic>
          <a:graphicData uri="http://schemas.openxmlformats.org/presentationml/2006/ole">
            <mc:AlternateContent xmlns:mc="http://schemas.openxmlformats.org/markup-compatibility/2006">
              <mc:Choice xmlns:v="urn:schemas-microsoft-com:vml" Requires="v">
                <p:oleObj spid="_x0000_s5124" name="" r:id="rId3" imgW="2831465" imgH="495300" progId="Equation.KSEE3">
                  <p:embed/>
                </p:oleObj>
              </mc:Choice>
              <mc:Fallback>
                <p:oleObj name="" r:id="rId3" imgW="2831465" imgH="495300" progId="Equation.KSEE3">
                  <p:embed/>
                  <p:pic>
                    <p:nvPicPr>
                      <p:cNvPr id="0" name="图片 5123"/>
                      <p:cNvPicPr/>
                      <p:nvPr/>
                    </p:nvPicPr>
                    <p:blipFill>
                      <a:blip r:embed="rId4"/>
                      <a:stretch>
                        <a:fillRect/>
                      </a:stretch>
                    </p:blipFill>
                    <p:spPr>
                      <a:xfrm>
                        <a:off x="3032760" y="2436178"/>
                        <a:ext cx="5845175" cy="1024890"/>
                      </a:xfrm>
                      <a:prstGeom prst="rect">
                        <a:avLst/>
                      </a:prstGeom>
                    </p:spPr>
                  </p:pic>
                </p:oleObj>
              </mc:Fallback>
            </mc:AlternateContent>
          </a:graphicData>
        </a:graphic>
      </p:graphicFrame>
      <p:graphicFrame>
        <p:nvGraphicFramePr>
          <p:cNvPr id="56" name="对象 55">
            <a:hlinkClick r:id="" action="ppaction://ole?verb="/>
          </p:cNvPr>
          <p:cNvGraphicFramePr>
            <a:graphicFrameLocks noChangeAspect="1"/>
          </p:cNvGraphicFramePr>
          <p:nvPr/>
        </p:nvGraphicFramePr>
        <p:xfrm>
          <a:off x="5474335" y="4569460"/>
          <a:ext cx="692785" cy="527685"/>
        </p:xfrm>
        <a:graphic>
          <a:graphicData uri="http://schemas.openxmlformats.org/presentationml/2006/ole">
            <mc:AlternateContent xmlns:mc="http://schemas.openxmlformats.org/markup-compatibility/2006">
              <mc:Choice xmlns:v="urn:schemas-microsoft-com:vml" Requires="v">
                <p:oleObj spid="_x0000_s57" name="" r:id="rId5" imgW="316865" imgH="241300" progId="Equation.KSEE3">
                  <p:embed/>
                </p:oleObj>
              </mc:Choice>
              <mc:Fallback>
                <p:oleObj name="" r:id="rId5" imgW="316865" imgH="241300" progId="Equation.KSEE3">
                  <p:embed/>
                  <p:pic>
                    <p:nvPicPr>
                      <p:cNvPr id="0" name="图片 1024"/>
                      <p:cNvPicPr/>
                      <p:nvPr/>
                    </p:nvPicPr>
                    <p:blipFill>
                      <a:blip r:embed="rId6"/>
                      <a:stretch>
                        <a:fillRect/>
                      </a:stretch>
                    </p:blipFill>
                    <p:spPr>
                      <a:xfrm>
                        <a:off x="5474335" y="4569460"/>
                        <a:ext cx="692785" cy="527685"/>
                      </a:xfrm>
                      <a:prstGeom prst="rect">
                        <a:avLst/>
                      </a:prstGeom>
                    </p:spPr>
                  </p:pic>
                </p:oleObj>
              </mc:Fallback>
            </mc:AlternateContent>
          </a:graphicData>
        </a:graphic>
      </p:graphicFrame>
      <p:sp>
        <p:nvSpPr>
          <p:cNvPr id="24" name="右箭头 23"/>
          <p:cNvSpPr/>
          <p:nvPr/>
        </p:nvSpPr>
        <p:spPr>
          <a:xfrm rot="5400000">
            <a:off x="5328920" y="3774440"/>
            <a:ext cx="821690" cy="354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sz="3110" b="1" dirty="0">
                <a:sym typeface="+mn-ea"/>
              </a:rPr>
              <a:t>1.9</a:t>
            </a:r>
            <a:r>
              <a:rPr lang="zh-CN" altLang="en-US" sz="3110" b="1" dirty="0">
                <a:sym typeface="+mn-ea"/>
              </a:rPr>
              <a:t>第二次尝试</a:t>
            </a:r>
            <a:r>
              <a:rPr lang="en-US" altLang="zh-CN" sz="3110" b="1" dirty="0">
                <a:sym typeface="+mn-ea"/>
              </a:rPr>
              <a:t>——</a:t>
            </a:r>
            <a:r>
              <a:rPr lang="zh-CN" altLang="en-US" sz="3110" b="1" dirty="0">
                <a:sym typeface="+mn-ea"/>
              </a:rPr>
              <a:t>对查询方面的应用</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814705" y="1328420"/>
            <a:ext cx="3975735" cy="504190"/>
          </a:xfrm>
          <a:prstGeom prst="rect">
            <a:avLst/>
          </a:prstGeom>
          <a:noFill/>
        </p:spPr>
        <p:txBody>
          <a:bodyPr wrap="square" rtlCol="0" anchor="t">
            <a:noAutofit/>
          </a:bodyPr>
          <a:p>
            <a:r>
              <a:rPr lang="en-US" altLang="zh-CN" sz="2400" b="1" dirty="0">
                <a:sym typeface="+mn-ea"/>
              </a:rPr>
              <a:t>k-way Marginal Queries</a:t>
            </a:r>
            <a:endParaRPr lang="en-US" altLang="zh-CN" sz="2400" b="1" dirty="0">
              <a:sym typeface="+mn-ea"/>
            </a:endParaRPr>
          </a:p>
        </p:txBody>
      </p:sp>
      <p:pic>
        <p:nvPicPr>
          <p:cNvPr id="8" name="图片 7"/>
          <p:cNvPicPr>
            <a:picLocks noChangeAspect="1"/>
          </p:cNvPicPr>
          <p:nvPr>
            <p:custDataLst>
              <p:tags r:id="rId3"/>
            </p:custDataLst>
          </p:nvPr>
        </p:nvPicPr>
        <p:blipFill>
          <a:blip r:embed="rId4"/>
          <a:stretch>
            <a:fillRect/>
          </a:stretch>
        </p:blipFill>
        <p:spPr>
          <a:xfrm>
            <a:off x="773430" y="1899285"/>
            <a:ext cx="3152775" cy="1073150"/>
          </a:xfrm>
          <a:prstGeom prst="rect">
            <a:avLst/>
          </a:prstGeom>
        </p:spPr>
      </p:pic>
      <p:sp>
        <p:nvSpPr>
          <p:cNvPr id="7" name="右箭头 6"/>
          <p:cNvSpPr/>
          <p:nvPr/>
        </p:nvSpPr>
        <p:spPr>
          <a:xfrm>
            <a:off x="4001135" y="2199640"/>
            <a:ext cx="789305"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5"/>
          <a:stretch>
            <a:fillRect/>
          </a:stretch>
        </p:blipFill>
        <p:spPr>
          <a:xfrm>
            <a:off x="4977130" y="1832610"/>
            <a:ext cx="3178175" cy="1048385"/>
          </a:xfrm>
          <a:prstGeom prst="rect">
            <a:avLst/>
          </a:prstGeom>
        </p:spPr>
      </p:pic>
      <p:sp>
        <p:nvSpPr>
          <p:cNvPr id="16" name="文本框 15"/>
          <p:cNvSpPr txBox="1"/>
          <p:nvPr/>
        </p:nvSpPr>
        <p:spPr>
          <a:xfrm>
            <a:off x="1043940" y="3244850"/>
            <a:ext cx="9342120" cy="368300"/>
          </a:xfrm>
          <a:prstGeom prst="rect">
            <a:avLst/>
          </a:prstGeom>
          <a:noFill/>
        </p:spPr>
        <p:txBody>
          <a:bodyPr wrap="square" rtlCol="0">
            <a:spAutoFit/>
          </a:bodyPr>
          <a:p>
            <a:r>
              <a:rPr lang="zh-CN" altLang="en-US"/>
              <a:t>使用切比雪夫多项式近似表达用数学形式表达的</a:t>
            </a:r>
            <a:r>
              <a:rPr lang="en-US" altLang="zh-CN"/>
              <a:t>k-way</a:t>
            </a:r>
            <a:r>
              <a:rPr lang="zh-CN" altLang="en-US"/>
              <a:t>边际查询过程</a:t>
            </a:r>
            <a:endParaRPr lang="zh-CN" altLang="en-US"/>
          </a:p>
        </p:txBody>
      </p:sp>
      <p:sp>
        <p:nvSpPr>
          <p:cNvPr id="22" name="文本框 21"/>
          <p:cNvSpPr txBox="1"/>
          <p:nvPr/>
        </p:nvSpPr>
        <p:spPr>
          <a:xfrm>
            <a:off x="2282190" y="5137150"/>
            <a:ext cx="7334250" cy="368300"/>
          </a:xfrm>
          <a:prstGeom prst="rect">
            <a:avLst/>
          </a:prstGeom>
          <a:noFill/>
        </p:spPr>
        <p:txBody>
          <a:bodyPr wrap="square" rtlCol="0">
            <a:spAutoFit/>
          </a:bodyPr>
          <a:p>
            <a:r>
              <a:rPr lang="zh-CN" altLang="en-US"/>
              <a:t>缺点：没有实现，无法判断在实际运用中的性能好坏</a:t>
            </a:r>
            <a:endParaRPr lang="zh-CN" altLang="en-US"/>
          </a:p>
        </p:txBody>
      </p:sp>
      <p:sp>
        <p:nvSpPr>
          <p:cNvPr id="26" name="文本框 25"/>
          <p:cNvSpPr txBox="1"/>
          <p:nvPr/>
        </p:nvSpPr>
        <p:spPr>
          <a:xfrm>
            <a:off x="2282190" y="4625340"/>
            <a:ext cx="4064000" cy="368300"/>
          </a:xfrm>
          <a:prstGeom prst="rect">
            <a:avLst/>
          </a:prstGeom>
          <a:noFill/>
        </p:spPr>
        <p:txBody>
          <a:bodyPr wrap="square" rtlCol="0">
            <a:spAutoFit/>
          </a:bodyPr>
          <a:p>
            <a:r>
              <a:rPr lang="zh-CN" altLang="en-US"/>
              <a:t>优点：降低了对样本复杂度的依赖</a:t>
            </a: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2.0 Task-aware Privacy Preservation for Multi-dimensional Data</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pic>
        <p:nvPicPr>
          <p:cNvPr id="4" name="图片 3"/>
          <p:cNvPicPr>
            <a:picLocks noChangeAspect="1"/>
          </p:cNvPicPr>
          <p:nvPr/>
        </p:nvPicPr>
        <p:blipFill>
          <a:blip r:embed="rId1"/>
          <a:stretch>
            <a:fillRect/>
          </a:stretch>
        </p:blipFill>
        <p:spPr>
          <a:xfrm>
            <a:off x="612140" y="1207770"/>
            <a:ext cx="3778250" cy="3365500"/>
          </a:xfrm>
          <a:prstGeom prst="rect">
            <a:avLst/>
          </a:prstGeom>
        </p:spPr>
      </p:pic>
      <p:pic>
        <p:nvPicPr>
          <p:cNvPr id="5" name="图片 4"/>
          <p:cNvPicPr>
            <a:picLocks noChangeAspect="1"/>
          </p:cNvPicPr>
          <p:nvPr/>
        </p:nvPicPr>
        <p:blipFill>
          <a:blip r:embed="rId2"/>
          <a:stretch>
            <a:fillRect/>
          </a:stretch>
        </p:blipFill>
        <p:spPr>
          <a:xfrm>
            <a:off x="5603875" y="1136015"/>
            <a:ext cx="5324475" cy="2449195"/>
          </a:xfrm>
          <a:prstGeom prst="rect">
            <a:avLst/>
          </a:prstGeom>
        </p:spPr>
      </p:pic>
      <p:sp>
        <p:nvSpPr>
          <p:cNvPr id="9" name="文本框 8"/>
          <p:cNvSpPr txBox="1"/>
          <p:nvPr/>
        </p:nvSpPr>
        <p:spPr>
          <a:xfrm>
            <a:off x="831215" y="4848225"/>
            <a:ext cx="3375025" cy="645160"/>
          </a:xfrm>
          <a:prstGeom prst="rect">
            <a:avLst/>
          </a:prstGeom>
          <a:noFill/>
        </p:spPr>
        <p:txBody>
          <a:bodyPr wrap="square" rtlCol="0">
            <a:spAutoFit/>
          </a:bodyPr>
          <a:p>
            <a:r>
              <a:rPr lang="zh-CN" altLang="en-US"/>
              <a:t>对有利</a:t>
            </a:r>
            <a:r>
              <a:rPr lang="en-US" altLang="zh-CN"/>
              <a:t>(Interested)</a:t>
            </a:r>
            <a:r>
              <a:rPr lang="zh-CN" altLang="en-US"/>
              <a:t>特征项的提取</a:t>
            </a:r>
            <a:endParaRPr lang="zh-CN" altLang="en-US"/>
          </a:p>
        </p:txBody>
      </p:sp>
      <p:sp>
        <p:nvSpPr>
          <p:cNvPr id="17" name="文本框 16"/>
          <p:cNvSpPr txBox="1"/>
          <p:nvPr/>
        </p:nvSpPr>
        <p:spPr>
          <a:xfrm>
            <a:off x="7157720" y="3418205"/>
            <a:ext cx="4064000" cy="368300"/>
          </a:xfrm>
          <a:prstGeom prst="rect">
            <a:avLst/>
          </a:prstGeom>
          <a:noFill/>
        </p:spPr>
        <p:txBody>
          <a:bodyPr wrap="square" rtlCol="0">
            <a:spAutoFit/>
          </a:bodyPr>
          <a:p>
            <a:r>
              <a:rPr lang="zh-CN" altLang="en-US"/>
              <a:t>提出了一种提取器</a:t>
            </a:r>
            <a:endParaRPr lang="zh-CN" altLang="en-US"/>
          </a:p>
        </p:txBody>
      </p:sp>
      <p:sp>
        <p:nvSpPr>
          <p:cNvPr id="19" name="文本框 18"/>
          <p:cNvSpPr txBox="1"/>
          <p:nvPr/>
        </p:nvSpPr>
        <p:spPr>
          <a:xfrm>
            <a:off x="739775" y="5643245"/>
            <a:ext cx="3841115" cy="922020"/>
          </a:xfrm>
          <a:prstGeom prst="rect">
            <a:avLst/>
          </a:prstGeom>
          <a:noFill/>
        </p:spPr>
        <p:txBody>
          <a:bodyPr wrap="square" rtlCol="0">
            <a:spAutoFit/>
          </a:bodyPr>
          <a:p>
            <a:r>
              <a:rPr lang="zh-CN" altLang="en-US"/>
              <a:t>通过不断地学习（迭代过程中）去优化提取器感兴趣的对象，以避免噪声的全覆盖</a:t>
            </a:r>
            <a:endParaRPr lang="zh-CN" altLang="en-US"/>
          </a:p>
        </p:txBody>
      </p:sp>
      <p:pic>
        <p:nvPicPr>
          <p:cNvPr id="20" name="图片 19"/>
          <p:cNvPicPr>
            <a:picLocks noChangeAspect="1"/>
          </p:cNvPicPr>
          <p:nvPr/>
        </p:nvPicPr>
        <p:blipFill>
          <a:blip r:embed="rId3"/>
          <a:stretch>
            <a:fillRect/>
          </a:stretch>
        </p:blipFill>
        <p:spPr>
          <a:xfrm>
            <a:off x="4737100" y="3928745"/>
            <a:ext cx="6911340" cy="263652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2.1 </a:t>
            </a:r>
            <a:r>
              <a:rPr lang="en-US" altLang="zh-CN" sz="311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Optimal Algorithms for Mean Estimation under Local Differential Privacy</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612140" y="1440180"/>
            <a:ext cx="10576560" cy="645160"/>
          </a:xfrm>
          <a:prstGeom prst="rect">
            <a:avLst/>
          </a:prstGeom>
          <a:noFill/>
        </p:spPr>
        <p:txBody>
          <a:bodyPr wrap="square" rtlCol="0" anchor="t">
            <a:spAutoFit/>
          </a:bodyPr>
          <a:p>
            <a:r>
              <a:rPr lang="zh-CN" altLang="en-US"/>
              <a:t>(</a:t>
            </a:r>
            <a:r>
              <a:rPr lang="zh-CN" altLang="en-US">
                <a:solidFill>
                  <a:srgbClr val="FF0000"/>
                </a:solidFill>
              </a:rPr>
              <a:t>Bhowmick</a:t>
            </a:r>
            <a:r>
              <a:rPr lang="zh-CN" altLang="en-US"/>
              <a:t>, 2018; Feldman</a:t>
            </a:r>
            <a:r>
              <a:rPr lang="en-US" altLang="zh-CN"/>
              <a:t> </a:t>
            </a:r>
            <a:r>
              <a:rPr lang="zh-CN" altLang="en-US"/>
              <a:t>&amp; Talwar, 2021; Chen , 2020).等人在本地差分隐私中研究了均值估计问题，开发了渐近最优速率的算法，表明了其输出与理想值间的最优平方误差</a:t>
            </a:r>
            <a:endParaRPr lang="zh-CN" altLang="en-US"/>
          </a:p>
        </p:txBody>
      </p:sp>
      <p:graphicFrame>
        <p:nvGraphicFramePr>
          <p:cNvPr id="22" name="对象 21">
            <a:hlinkClick r:id="" action="ppaction://ole?verb="/>
          </p:cNvPr>
          <p:cNvGraphicFramePr>
            <a:graphicFrameLocks noChangeAspect="1"/>
          </p:cNvGraphicFramePr>
          <p:nvPr/>
        </p:nvGraphicFramePr>
        <p:xfrm>
          <a:off x="2383790" y="2256790"/>
          <a:ext cx="7032625" cy="901700"/>
        </p:xfrm>
        <a:graphic>
          <a:graphicData uri="http://schemas.openxmlformats.org/presentationml/2006/ole">
            <mc:AlternateContent xmlns:mc="http://schemas.openxmlformats.org/markup-compatibility/2006">
              <mc:Choice xmlns:v="urn:schemas-microsoft-com:vml" Requires="v">
                <p:oleObj spid="_x0000_s1026" name="" r:id="rId1" imgW="3467100" imgH="444500" progId="Equation.KSEE3">
                  <p:embed/>
                </p:oleObj>
              </mc:Choice>
              <mc:Fallback>
                <p:oleObj name="" r:id="rId1" imgW="3467100" imgH="444500" progId="Equation.KSEE3">
                  <p:embed/>
                  <p:pic>
                    <p:nvPicPr>
                      <p:cNvPr id="0" name="图片 1025"/>
                      <p:cNvPicPr/>
                      <p:nvPr/>
                    </p:nvPicPr>
                    <p:blipFill>
                      <a:blip r:embed="rId2"/>
                      <a:stretch>
                        <a:fillRect/>
                      </a:stretch>
                    </p:blipFill>
                    <p:spPr>
                      <a:xfrm>
                        <a:off x="2383790" y="2256790"/>
                        <a:ext cx="7032625" cy="901700"/>
                      </a:xfrm>
                      <a:prstGeom prst="rect">
                        <a:avLst/>
                      </a:prstGeom>
                    </p:spPr>
                  </p:pic>
                </p:oleObj>
              </mc:Fallback>
            </mc:AlternateContent>
          </a:graphicData>
        </a:graphic>
      </p:graphicFrame>
      <p:sp>
        <p:nvSpPr>
          <p:cNvPr id="7" name="文本框 6"/>
          <p:cNvSpPr txBox="1"/>
          <p:nvPr/>
        </p:nvSpPr>
        <p:spPr>
          <a:xfrm>
            <a:off x="612140" y="3574415"/>
            <a:ext cx="10223500" cy="645160"/>
          </a:xfrm>
          <a:prstGeom prst="rect">
            <a:avLst/>
          </a:prstGeom>
          <a:noFill/>
        </p:spPr>
        <p:txBody>
          <a:bodyPr wrap="square" rtlCol="0">
            <a:spAutoFit/>
          </a:bodyPr>
          <a:p>
            <a:r>
              <a:rPr lang="zh-CN" altLang="en-US"/>
              <a:t>本篇文章的贡献在于证明了</a:t>
            </a:r>
            <a:r>
              <a:rPr lang="zh-CN" altLang="en-US">
                <a:solidFill>
                  <a:srgbClr val="FF0000"/>
                </a:solidFill>
                <a:sym typeface="+mn-ea"/>
              </a:rPr>
              <a:t>Bhowmick</a:t>
            </a:r>
            <a:r>
              <a:rPr lang="zh-CN" altLang="en-US">
                <a:solidFill>
                  <a:schemeClr val="tx1"/>
                </a:solidFill>
                <a:sym typeface="+mn-ea"/>
              </a:rPr>
              <a:t>等人开发的</a:t>
            </a:r>
            <a:r>
              <a:rPr lang="zh-CN" altLang="en-US">
                <a:solidFill>
                  <a:srgbClr val="FF0000"/>
                </a:solidFill>
                <a:sym typeface="+mn-ea"/>
              </a:rPr>
              <a:t>PrivUnit</a:t>
            </a:r>
            <a:r>
              <a:rPr lang="zh-CN" altLang="en-US">
                <a:solidFill>
                  <a:schemeClr val="tx1"/>
                </a:solidFill>
                <a:sym typeface="+mn-ea"/>
              </a:rPr>
              <a:t>方法</a:t>
            </a:r>
            <a:r>
              <a:rPr lang="zh-CN" altLang="en-US">
                <a:solidFill>
                  <a:schemeClr val="tx1"/>
                </a:solidFill>
                <a:sym typeface="+mn-ea"/>
              </a:rPr>
              <a:t>在一大类非交互式和无偏估计的协议中是最优的，同时开发了一种基于高斯机制的</a:t>
            </a:r>
            <a:r>
              <a:rPr lang="zh-CN" altLang="en-US">
                <a:solidFill>
                  <a:srgbClr val="FF0000"/>
                </a:solidFill>
                <a:sym typeface="+mn-ea"/>
              </a:rPr>
              <a:t>PrivUnit</a:t>
            </a:r>
            <a:r>
              <a:rPr lang="zh-CN" altLang="en-US">
                <a:sym typeface="+mn-ea"/>
              </a:rPr>
              <a:t>方法</a:t>
            </a:r>
            <a:r>
              <a:rPr lang="zh-CN" altLang="en-US">
                <a:sym typeface="+mn-ea"/>
              </a:rPr>
              <a:t>，能够在高维计算下拥有很好的性能。</a:t>
            </a:r>
            <a:endParaRPr lang="zh-CN" altLang="en-US">
              <a:solidFill>
                <a:schemeClr val="tx1"/>
              </a:solidFill>
              <a:sym typeface="+mn-ea"/>
            </a:endParaRPr>
          </a:p>
        </p:txBody>
      </p:sp>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2140" y="86995"/>
            <a:ext cx="9004935" cy="1120775"/>
          </a:xfrm>
        </p:spPr>
        <p:txBody>
          <a:bodyPr>
            <a:normAutofit/>
          </a:bodyPr>
          <a:lstStyle/>
          <a:p>
            <a:r>
              <a:rPr lang="en-US" sz="3110" b="1" dirty="0">
                <a:sym typeface="+mn-ea"/>
              </a:rPr>
              <a:t>2.2 </a:t>
            </a:r>
            <a:r>
              <a:rPr lang="zh-CN" altLang="en-US" sz="3110">
                <a:sym typeface="+mn-ea"/>
              </a:rPr>
              <a:t>PrivUnit</a:t>
            </a:r>
            <a:r>
              <a:rPr lang="zh-CN" altLang="en-US" sz="3110" b="1" dirty="0">
                <a:sym typeface="+mn-ea"/>
              </a:rPr>
              <a:t>方法（联邦学习下）</a:t>
            </a:r>
            <a:endParaRPr lang="en-US" sz="311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pic>
        <p:nvPicPr>
          <p:cNvPr id="17" name="图片 16"/>
          <p:cNvPicPr>
            <a:picLocks noChangeAspect="1"/>
          </p:cNvPicPr>
          <p:nvPr/>
        </p:nvPicPr>
        <p:blipFill>
          <a:blip r:embed="rId1"/>
          <a:stretch>
            <a:fillRect/>
          </a:stretch>
        </p:blipFill>
        <p:spPr>
          <a:xfrm>
            <a:off x="408305" y="1194435"/>
            <a:ext cx="9357360" cy="3695700"/>
          </a:xfrm>
          <a:prstGeom prst="rect">
            <a:avLst/>
          </a:prstGeom>
        </p:spPr>
      </p:pic>
      <p:pic>
        <p:nvPicPr>
          <p:cNvPr id="16" name="图片 15"/>
          <p:cNvPicPr>
            <a:picLocks noChangeAspect="1"/>
          </p:cNvPicPr>
          <p:nvPr/>
        </p:nvPicPr>
        <p:blipFill>
          <a:blip r:embed="rId2"/>
          <a:stretch>
            <a:fillRect/>
          </a:stretch>
        </p:blipFill>
        <p:spPr>
          <a:xfrm>
            <a:off x="7908290" y="1028065"/>
            <a:ext cx="4571365" cy="4028440"/>
          </a:xfrm>
          <a:prstGeom prst="rect">
            <a:avLst/>
          </a:prstGeom>
        </p:spPr>
      </p:pic>
      <p:sp>
        <p:nvSpPr>
          <p:cNvPr id="4" name="文本框 3"/>
          <p:cNvSpPr txBox="1"/>
          <p:nvPr/>
        </p:nvSpPr>
        <p:spPr>
          <a:xfrm>
            <a:off x="763905" y="5487670"/>
            <a:ext cx="8049895" cy="368300"/>
          </a:xfrm>
          <a:prstGeom prst="rect">
            <a:avLst/>
          </a:prstGeom>
          <a:noFill/>
        </p:spPr>
        <p:txBody>
          <a:bodyPr wrap="square" rtlCol="0">
            <a:spAutoFit/>
          </a:bodyPr>
          <a:p>
            <a:r>
              <a:rPr lang="zh-CN" altLang="en-US"/>
              <a:t>从单位球内随机选取一个向量与采样向量内积从而产生新的采样向量</a:t>
            </a:r>
            <a:endParaRPr lang="en-US" altLang="zh-CN"/>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50000"/>
            <a:duotone>
              <a:schemeClr val="bg2">
                <a:shade val="45000"/>
                <a:satMod val="135000"/>
              </a:schemeClr>
              <a:prstClr val="white"/>
            </a:duotone>
          </a:blip>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normAutofit fontScale="90000"/>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0"/>
            <a:ext cx="8878570" cy="1120775"/>
          </a:xfrm>
        </p:spPr>
        <p:txBody>
          <a:bodyPr>
            <a:normAutofit fontScale="90000"/>
          </a:bodyPr>
          <a:lstStyle/>
          <a:p>
            <a:r>
              <a:rPr lang="en-US" altLang="zh-CN" sz="4000" b="1" dirty="0">
                <a:sym typeface="+mn-ea"/>
              </a:rPr>
              <a:t>1.0 Ahead——本地差分隐私下针对范围查询的自适应层次分解方法</a:t>
            </a:r>
            <a:r>
              <a:rPr lang="zh-CN" altLang="en-US" sz="4000" b="1" dirty="0">
                <a:sym typeface="+mn-ea"/>
              </a:rPr>
              <a:t>（</a:t>
            </a:r>
            <a:r>
              <a:rPr lang="en-US" altLang="zh-CN" sz="4000" b="1" dirty="0">
                <a:sym typeface="+mn-ea"/>
              </a:rPr>
              <a:t>LDP</a:t>
            </a:r>
            <a:r>
              <a:rPr lang="zh-CN" altLang="en-US" sz="4000" b="1" dirty="0">
                <a:sym typeface="+mn-ea"/>
              </a:rPr>
              <a:t>）</a:t>
            </a:r>
            <a:endParaRPr lang="zh-CN" altLang="en-US" sz="4000" b="1" dirty="0">
              <a:sym typeface="+mn-ea"/>
            </a:endParaRPr>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16" name="图片 15"/>
          <p:cNvPicPr>
            <a:picLocks noChangeAspect="1"/>
          </p:cNvPicPr>
          <p:nvPr>
            <p:custDataLst>
              <p:tags r:id="rId1"/>
            </p:custDataLst>
          </p:nvPr>
        </p:nvPicPr>
        <p:blipFill>
          <a:blip r:embed="rId2"/>
          <a:stretch>
            <a:fillRect/>
          </a:stretch>
        </p:blipFill>
        <p:spPr>
          <a:xfrm>
            <a:off x="611505" y="1343025"/>
            <a:ext cx="5077460" cy="2581910"/>
          </a:xfrm>
          <a:prstGeom prst="rect">
            <a:avLst/>
          </a:prstGeom>
        </p:spPr>
      </p:pic>
      <p:sp>
        <p:nvSpPr>
          <p:cNvPr id="17" name="文本框 16"/>
          <p:cNvSpPr txBox="1"/>
          <p:nvPr/>
        </p:nvSpPr>
        <p:spPr>
          <a:xfrm>
            <a:off x="2701290" y="4200525"/>
            <a:ext cx="1264285" cy="368300"/>
          </a:xfrm>
          <a:prstGeom prst="rect">
            <a:avLst/>
          </a:prstGeom>
          <a:noFill/>
        </p:spPr>
        <p:txBody>
          <a:bodyPr wrap="square" rtlCol="0">
            <a:spAutoFit/>
          </a:bodyPr>
          <a:p>
            <a:r>
              <a:rPr lang="en-US" altLang="zh-CN"/>
              <a:t>HIO</a:t>
            </a:r>
            <a:endParaRPr lang="en-US" altLang="zh-CN"/>
          </a:p>
        </p:txBody>
      </p:sp>
      <p:cxnSp>
        <p:nvCxnSpPr>
          <p:cNvPr id="20" name="直接箭头连接符 19"/>
          <p:cNvCxnSpPr/>
          <p:nvPr/>
        </p:nvCxnSpPr>
        <p:spPr>
          <a:xfrm flipV="1">
            <a:off x="2778760" y="1644015"/>
            <a:ext cx="10160" cy="2280920"/>
          </a:xfrm>
          <a:prstGeom prst="straightConnector1">
            <a:avLst/>
          </a:prstGeom>
          <a:ln>
            <a:solidFill>
              <a:srgbClr val="C0322E"/>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H="1" flipV="1">
            <a:off x="3509010" y="1644015"/>
            <a:ext cx="5715" cy="2033270"/>
          </a:xfrm>
          <a:prstGeom prst="straightConnector1">
            <a:avLst/>
          </a:prstGeom>
          <a:ln>
            <a:solidFill>
              <a:srgbClr val="C0322E"/>
            </a:solidFill>
            <a:tailEnd type="arrow" w="med" len="med"/>
          </a:ln>
        </p:spPr>
        <p:style>
          <a:lnRef idx="3">
            <a:schemeClr val="accent1"/>
          </a:lnRef>
          <a:fillRef idx="0">
            <a:schemeClr val="accent1"/>
          </a:fillRef>
          <a:effectRef idx="2">
            <a:schemeClr val="accent1"/>
          </a:effectRef>
          <a:fontRef idx="minor">
            <a:schemeClr val="tx1"/>
          </a:fontRef>
        </p:style>
      </p:cxnSp>
      <p:sp>
        <p:nvSpPr>
          <p:cNvPr id="22" name="文本框 21"/>
          <p:cNvSpPr txBox="1"/>
          <p:nvPr/>
        </p:nvSpPr>
        <p:spPr>
          <a:xfrm>
            <a:off x="1256665" y="4568825"/>
            <a:ext cx="3375025" cy="645160"/>
          </a:xfrm>
          <a:prstGeom prst="rect">
            <a:avLst/>
          </a:prstGeom>
          <a:noFill/>
        </p:spPr>
        <p:txBody>
          <a:bodyPr wrap="square" rtlCol="0">
            <a:spAutoFit/>
          </a:bodyPr>
          <a:p>
            <a:r>
              <a:rPr lang="zh-CN" altLang="en-US"/>
              <a:t>客户端：上传自己维数</a:t>
            </a:r>
            <a:r>
              <a:rPr lang="en-US" altLang="zh-CN"/>
              <a:t>D1</a:t>
            </a:r>
            <a:r>
              <a:rPr lang="zh-CN" altLang="en-US"/>
              <a:t>内数据到对应</a:t>
            </a:r>
            <a:r>
              <a:rPr lang="en-US" altLang="zh-CN"/>
              <a:t>h</a:t>
            </a:r>
            <a:r>
              <a:rPr lang="zh-CN" altLang="en-US"/>
              <a:t>层区间内。</a:t>
            </a:r>
            <a:endParaRPr lang="zh-CN" altLang="en-US"/>
          </a:p>
        </p:txBody>
      </p:sp>
      <p:sp>
        <p:nvSpPr>
          <p:cNvPr id="27" name="下箭头 26"/>
          <p:cNvSpPr/>
          <p:nvPr/>
        </p:nvSpPr>
        <p:spPr>
          <a:xfrm>
            <a:off x="2873375" y="5213985"/>
            <a:ext cx="142240" cy="699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3133090" y="5379720"/>
            <a:ext cx="717550" cy="368300"/>
          </a:xfrm>
          <a:prstGeom prst="rect">
            <a:avLst/>
          </a:prstGeom>
          <a:noFill/>
        </p:spPr>
        <p:txBody>
          <a:bodyPr wrap="square" rtlCol="0">
            <a:spAutoFit/>
          </a:bodyPr>
          <a:p>
            <a:r>
              <a:rPr lang="en-US" altLang="zh-CN"/>
              <a:t>LDP</a:t>
            </a:r>
            <a:endParaRPr lang="en-US" altLang="zh-CN"/>
          </a:p>
        </p:txBody>
      </p:sp>
      <p:sp>
        <p:nvSpPr>
          <p:cNvPr id="29" name="文本框 28"/>
          <p:cNvSpPr txBox="1"/>
          <p:nvPr/>
        </p:nvSpPr>
        <p:spPr>
          <a:xfrm>
            <a:off x="1279525" y="6008370"/>
            <a:ext cx="3009265" cy="645160"/>
          </a:xfrm>
          <a:prstGeom prst="rect">
            <a:avLst/>
          </a:prstGeom>
          <a:noFill/>
        </p:spPr>
        <p:txBody>
          <a:bodyPr wrap="square" rtlCol="0">
            <a:spAutoFit/>
          </a:bodyPr>
          <a:p>
            <a:r>
              <a:rPr lang="zh-CN" altLang="en-US"/>
              <a:t>服务器端：将范围查询分为几个子查询进行查询</a:t>
            </a:r>
            <a:endParaRPr lang="zh-CN" altLang="en-US"/>
          </a:p>
        </p:txBody>
      </p:sp>
      <p:pic>
        <p:nvPicPr>
          <p:cNvPr id="33" name="图片 32"/>
          <p:cNvPicPr>
            <a:picLocks noChangeAspect="1"/>
          </p:cNvPicPr>
          <p:nvPr/>
        </p:nvPicPr>
        <p:blipFill>
          <a:blip r:embed="rId3"/>
          <a:stretch>
            <a:fillRect/>
          </a:stretch>
        </p:blipFill>
        <p:spPr>
          <a:xfrm>
            <a:off x="5187315" y="2004060"/>
            <a:ext cx="2346960" cy="2849880"/>
          </a:xfrm>
          <a:prstGeom prst="rect">
            <a:avLst/>
          </a:prstGeom>
        </p:spPr>
      </p:pic>
      <p:sp>
        <p:nvSpPr>
          <p:cNvPr id="31" name="文本框 30"/>
          <p:cNvSpPr txBox="1"/>
          <p:nvPr/>
        </p:nvSpPr>
        <p:spPr>
          <a:xfrm>
            <a:off x="8113395" y="1120775"/>
            <a:ext cx="1619250" cy="368300"/>
          </a:xfrm>
          <a:prstGeom prst="rect">
            <a:avLst/>
          </a:prstGeom>
          <a:noFill/>
        </p:spPr>
        <p:txBody>
          <a:bodyPr wrap="square" rtlCol="0">
            <a:spAutoFit/>
          </a:bodyPr>
          <a:p>
            <a:r>
              <a:rPr lang="en-US" altLang="zh-CN"/>
              <a:t>Ahead</a:t>
            </a:r>
            <a:endParaRPr lang="en-US" altLang="zh-CN"/>
          </a:p>
        </p:txBody>
      </p:sp>
      <p:pic>
        <p:nvPicPr>
          <p:cNvPr id="32" name="图片 31"/>
          <p:cNvPicPr>
            <a:picLocks noChangeAspect="1"/>
          </p:cNvPicPr>
          <p:nvPr/>
        </p:nvPicPr>
        <p:blipFill>
          <a:blip r:embed="rId4"/>
          <a:stretch>
            <a:fillRect/>
          </a:stretch>
        </p:blipFill>
        <p:spPr>
          <a:xfrm>
            <a:off x="7534275" y="2125980"/>
            <a:ext cx="3845560" cy="2606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577215" y="0"/>
            <a:ext cx="9567545" cy="1120775"/>
          </a:xfrm>
        </p:spPr>
        <p:txBody>
          <a:bodyPr>
            <a:normAutofit fontScale="90000"/>
          </a:bodyPr>
          <a:lstStyle/>
          <a:p>
            <a:r>
              <a:rPr lang="en-US" altLang="zh-CN" sz="4000" b="1" dirty="0">
                <a:sym typeface="+mn-ea"/>
              </a:rPr>
              <a:t>1.1 </a:t>
            </a:r>
            <a:r>
              <a:rPr lang="en-US" altLang="zh-CN" sz="3555" b="1" dirty="0">
                <a:sym typeface="+mn-ea"/>
              </a:rPr>
              <a:t>Ahead——本地差分隐私下针对范围查询的自适应层次分解方法</a:t>
            </a:r>
            <a:r>
              <a:rPr lang="zh-CN" altLang="en-US" sz="3555" b="1" dirty="0">
                <a:sym typeface="+mn-ea"/>
              </a:rPr>
              <a:t>（</a:t>
            </a:r>
            <a:r>
              <a:rPr lang="en-US" altLang="zh-CN" sz="3555" b="1" dirty="0">
                <a:sym typeface="+mn-ea"/>
              </a:rPr>
              <a:t>LDP</a:t>
            </a:r>
            <a:r>
              <a:rPr lang="zh-CN" altLang="en-US" sz="3555" b="1" dirty="0">
                <a:sym typeface="+mn-ea"/>
              </a:rPr>
              <a:t>）</a:t>
            </a:r>
            <a:endParaRPr lang="zh-CN" altLang="en-US" sz="3555" b="1" dirty="0">
              <a:sym typeface="+mn-ea"/>
            </a:endParaRPr>
          </a:p>
        </p:txBody>
      </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4" name="图片 3"/>
          <p:cNvPicPr>
            <a:picLocks noChangeAspect="1"/>
          </p:cNvPicPr>
          <p:nvPr/>
        </p:nvPicPr>
        <p:blipFill>
          <a:blip r:embed="rId1"/>
          <a:stretch>
            <a:fillRect/>
          </a:stretch>
        </p:blipFill>
        <p:spPr>
          <a:xfrm>
            <a:off x="966470" y="1263015"/>
            <a:ext cx="10407015" cy="3027045"/>
          </a:xfrm>
          <a:prstGeom prst="rect">
            <a:avLst/>
          </a:prstGeom>
        </p:spPr>
      </p:pic>
      <p:sp>
        <p:nvSpPr>
          <p:cNvPr id="5" name="文本框 4"/>
          <p:cNvSpPr txBox="1"/>
          <p:nvPr/>
        </p:nvSpPr>
        <p:spPr>
          <a:xfrm>
            <a:off x="1076325" y="4479290"/>
            <a:ext cx="10407650" cy="368300"/>
          </a:xfrm>
          <a:prstGeom prst="rect">
            <a:avLst/>
          </a:prstGeom>
          <a:noFill/>
        </p:spPr>
        <p:txBody>
          <a:bodyPr wrap="square" rtlCol="0">
            <a:spAutoFit/>
          </a:bodyPr>
          <a:p>
            <a:r>
              <a:rPr lang="en-US" altLang="zh-CN"/>
              <a:t>1.</a:t>
            </a:r>
            <a:r>
              <a:rPr lang="zh-CN" altLang="en-US"/>
              <a:t>树结构的构建给出了自适应的修改方法，给出了能够自适应调整的阈值</a:t>
            </a:r>
            <a:r>
              <a:rPr lang="zh-CN" altLang="en-US">
                <a:latin typeface="Arial" panose="020B0604020202020204" pitchFamily="34" charset="0"/>
                <a:cs typeface="Arial" panose="020B0604020202020204" pitchFamily="34" charset="0"/>
              </a:rPr>
              <a:t>θ，也给出了</a:t>
            </a:r>
            <a:r>
              <a:rPr lang="en-US" altLang="zh-CN">
                <a:latin typeface="Arial" panose="020B0604020202020204" pitchFamily="34" charset="0"/>
                <a:cs typeface="Arial" panose="020B0604020202020204" pitchFamily="34" charset="0"/>
                <a:sym typeface="+mn-ea"/>
              </a:rPr>
              <a:t>fanout-B</a:t>
            </a:r>
            <a:r>
              <a:rPr lang="zh-CN" altLang="en-US">
                <a:latin typeface="Arial" panose="020B0604020202020204" pitchFamily="34" charset="0"/>
                <a:cs typeface="Arial" panose="020B0604020202020204" pitchFamily="34" charset="0"/>
                <a:sym typeface="+mn-ea"/>
              </a:rPr>
              <a:t>的选择</a:t>
            </a:r>
            <a:endParaRPr lang="zh-CN" altLang="en-US">
              <a:latin typeface="Arial" panose="020B0604020202020204" pitchFamily="34" charset="0"/>
              <a:cs typeface="Arial" panose="020B0604020202020204" pitchFamily="34" charset="0"/>
            </a:endParaRPr>
          </a:p>
        </p:txBody>
      </p:sp>
      <p:sp>
        <p:nvSpPr>
          <p:cNvPr id="9" name="文本框 8"/>
          <p:cNvSpPr txBox="1"/>
          <p:nvPr/>
        </p:nvSpPr>
        <p:spPr>
          <a:xfrm>
            <a:off x="1076325" y="5036820"/>
            <a:ext cx="7887970" cy="368300"/>
          </a:xfrm>
          <a:prstGeom prst="rect">
            <a:avLst/>
          </a:prstGeom>
          <a:noFill/>
        </p:spPr>
        <p:txBody>
          <a:bodyPr wrap="square" rtlCol="0">
            <a:spAutoFit/>
          </a:bodyPr>
          <a:p>
            <a:r>
              <a:rPr lang="en-US" altLang="zh-CN"/>
              <a:t>2.</a:t>
            </a:r>
            <a:r>
              <a:rPr lang="zh-CN" altLang="en-US"/>
              <a:t>用户分组的随机性保证了并行组合性，使用完整的隐私预算</a:t>
            </a:r>
            <a:r>
              <a:rPr lang="zh-CN" altLang="en-US">
                <a:latin typeface="宋体" panose="02010600030101010101" pitchFamily="2" charset="-122"/>
                <a:ea typeface="宋体" panose="02010600030101010101" pitchFamily="2" charset="-122"/>
              </a:rPr>
              <a:t>ε</a:t>
            </a:r>
            <a:endParaRPr lang="zh-CN" altLang="en-US">
              <a:latin typeface="宋体" panose="02010600030101010101" pitchFamily="2" charset="-122"/>
              <a:ea typeface="宋体" panose="02010600030101010101" pitchFamily="2" charset="-122"/>
            </a:endParaRPr>
          </a:p>
        </p:txBody>
      </p:sp>
      <p:sp>
        <p:nvSpPr>
          <p:cNvPr id="11" name="文本框 10"/>
          <p:cNvSpPr txBox="1"/>
          <p:nvPr/>
        </p:nvSpPr>
        <p:spPr>
          <a:xfrm>
            <a:off x="1076325" y="5594350"/>
            <a:ext cx="9358630" cy="922020"/>
          </a:xfrm>
          <a:prstGeom prst="rect">
            <a:avLst/>
          </a:prstGeom>
          <a:noFill/>
        </p:spPr>
        <p:txBody>
          <a:bodyPr wrap="square" rtlCol="0">
            <a:spAutoFit/>
          </a:bodyPr>
          <a:p>
            <a:r>
              <a:rPr lang="en-US" altLang="zh-CN"/>
              <a:t>3.</a:t>
            </a:r>
            <a:r>
              <a:rPr lang="zh-CN" altLang="en-US"/>
              <a:t>平衡了</a:t>
            </a:r>
            <a:r>
              <a:rPr lang="zh-CN" altLang="en-US">
                <a:sym typeface="+mn-ea"/>
              </a:rPr>
              <a:t>区间粗粒度分解增加的非均匀分布带来的误差和细粒度分解增大的频率估计累积误差</a:t>
            </a:r>
            <a:endParaRPr lang="zh-CN" altLang="en-US"/>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9015730" cy="1120775"/>
          </a:xfrm>
        </p:spPr>
        <p:txBody>
          <a:bodyPr>
            <a:normAutofit/>
          </a:bodyPr>
          <a:lstStyle/>
          <a:p>
            <a:r>
              <a:rPr lang="en-US" altLang="zh-CN" sz="4000" b="1" dirty="0">
                <a:sym typeface="+mn-ea"/>
              </a:rPr>
              <a:t>1.2 </a:t>
            </a:r>
            <a:r>
              <a:rPr lang="en-US" altLang="zh-CN" sz="3555" b="1" dirty="0">
                <a:solidFill>
                  <a:schemeClr val="tx1"/>
                </a:solidFill>
                <a:sym typeface="+mn-ea"/>
              </a:rPr>
              <a:t>IBM-differential-privacy-library</a:t>
            </a:r>
            <a:r>
              <a:rPr lang="zh-CN" altLang="en-US" sz="3555" b="1" dirty="0">
                <a:solidFill>
                  <a:schemeClr val="tx1"/>
                </a:solidFill>
                <a:sym typeface="+mn-ea"/>
              </a:rPr>
              <a:t>（</a:t>
            </a:r>
            <a:r>
              <a:rPr lang="en-US" altLang="zh-CN" sz="3555" b="1" dirty="0">
                <a:solidFill>
                  <a:schemeClr val="tx1"/>
                </a:solidFill>
                <a:sym typeface="+mn-ea"/>
              </a:rPr>
              <a:t>ML</a:t>
            </a:r>
            <a:r>
              <a:rPr lang="zh-CN" altLang="en-US" sz="3555" b="1" dirty="0">
                <a:solidFill>
                  <a:schemeClr val="tx1"/>
                </a:solidFill>
                <a:sym typeface="+mn-ea"/>
              </a:rPr>
              <a:t>）</a:t>
            </a:r>
            <a:endParaRPr lang="zh-CN" altLang="en-US" sz="3555" b="1" dirty="0">
              <a:solidFill>
                <a:schemeClr val="tx1"/>
              </a:solidFill>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 name="文本框 4"/>
          <p:cNvSpPr txBox="1"/>
          <p:nvPr/>
        </p:nvSpPr>
        <p:spPr>
          <a:xfrm>
            <a:off x="716915" y="1136650"/>
            <a:ext cx="10462895" cy="645160"/>
          </a:xfrm>
          <a:prstGeom prst="rect">
            <a:avLst/>
          </a:prstGeom>
          <a:noFill/>
        </p:spPr>
        <p:txBody>
          <a:bodyPr wrap="square" rtlCol="0">
            <a:spAutoFit/>
          </a:bodyPr>
          <a:p>
            <a:r>
              <a:rPr lang="en-US" altLang="zh-CN">
                <a:solidFill>
                  <a:srgbClr val="FF0000"/>
                </a:solidFill>
                <a:sym typeface="+mn-ea"/>
              </a:rPr>
              <a:t>D</a:t>
            </a:r>
            <a:r>
              <a:rPr lang="zh-CN" altLang="en-US">
                <a:solidFill>
                  <a:srgbClr val="FF0000"/>
                </a:solidFill>
                <a:sym typeface="+mn-ea"/>
              </a:rPr>
              <a:t>iffprivlib</a:t>
            </a:r>
            <a:r>
              <a:rPr lang="zh-CN" altLang="en-US">
                <a:sym typeface="+mn-ea"/>
              </a:rPr>
              <a:t>是一个</a:t>
            </a:r>
            <a:r>
              <a:rPr lang="zh-CN" altLang="en-US"/>
              <a:t>将差分隐私作用于机器学习领域的库，它</a:t>
            </a:r>
            <a:r>
              <a:rPr lang="zh-CN" altLang="en-US">
                <a:sym typeface="+mn-ea"/>
              </a:rPr>
              <a:t>提供了大量的机制</a:t>
            </a:r>
            <a:r>
              <a:rPr lang="en-US" altLang="zh-CN">
                <a:sym typeface="+mn-ea"/>
              </a:rPr>
              <a:t>(</a:t>
            </a:r>
            <a:r>
              <a:rPr lang="zh-CN" altLang="en-US">
                <a:solidFill>
                  <a:srgbClr val="FF0000"/>
                </a:solidFill>
                <a:sym typeface="+mn-ea"/>
              </a:rPr>
              <a:t>mechanisms</a:t>
            </a:r>
            <a:r>
              <a:rPr lang="en-US" altLang="zh-CN">
                <a:sym typeface="+mn-ea"/>
              </a:rPr>
              <a:t>)</a:t>
            </a:r>
            <a:r>
              <a:rPr lang="zh-CN" altLang="en-US">
                <a:sym typeface="+mn-ea"/>
              </a:rPr>
              <a:t>集合，为学习过程中引入差分隐私提供了普遍适用的机制接口。</a:t>
            </a:r>
            <a:endParaRPr lang="en-US" altLang="zh-CN"/>
          </a:p>
        </p:txBody>
      </p:sp>
      <p:sp>
        <p:nvSpPr>
          <p:cNvPr id="16" name="矩形 15"/>
          <p:cNvSpPr/>
          <p:nvPr/>
        </p:nvSpPr>
        <p:spPr>
          <a:xfrm>
            <a:off x="1723390" y="5344160"/>
            <a:ext cx="8783955" cy="1297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3" name="矩形 12"/>
          <p:cNvSpPr/>
          <p:nvPr/>
        </p:nvSpPr>
        <p:spPr>
          <a:xfrm>
            <a:off x="1713865" y="3594735"/>
            <a:ext cx="8783955" cy="1744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713865" y="1845310"/>
            <a:ext cx="8783955" cy="1744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 name="矩形 3"/>
          <p:cNvSpPr/>
          <p:nvPr/>
        </p:nvSpPr>
        <p:spPr>
          <a:xfrm>
            <a:off x="1119505" y="1845945"/>
            <a:ext cx="603885" cy="4738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119505" y="2526665"/>
            <a:ext cx="477520" cy="3242945"/>
          </a:xfrm>
          <a:prstGeom prst="rect">
            <a:avLst/>
          </a:prstGeom>
          <a:noFill/>
        </p:spPr>
        <p:txBody>
          <a:bodyPr vert="eaVert" wrap="square" rtlCol="0">
            <a:spAutoFit/>
          </a:bodyPr>
          <a:p>
            <a:pPr fontAlgn="auto">
              <a:lnSpc>
                <a:spcPts val="2300"/>
              </a:lnSpc>
            </a:pPr>
            <a:r>
              <a:rPr lang="zh-CN" altLang="en-US" sz="2400" spc="1000">
                <a:solidFill>
                  <a:schemeClr val="tx1"/>
                </a:solidFill>
                <a:uFillTx/>
              </a:rPr>
              <a:t>技术框架与细节</a:t>
            </a:r>
            <a:endParaRPr lang="zh-CN" altLang="en-US" sz="2400" spc="1000">
              <a:solidFill>
                <a:schemeClr val="tx1"/>
              </a:solidFill>
              <a:uFillTx/>
            </a:endParaRPr>
          </a:p>
        </p:txBody>
      </p:sp>
      <p:sp>
        <p:nvSpPr>
          <p:cNvPr id="17" name="矩形 16"/>
          <p:cNvSpPr/>
          <p:nvPr/>
        </p:nvSpPr>
        <p:spPr>
          <a:xfrm>
            <a:off x="1713865" y="1855470"/>
            <a:ext cx="588010" cy="17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778000" y="2139950"/>
            <a:ext cx="459740" cy="1005840"/>
          </a:xfrm>
          <a:prstGeom prst="rect">
            <a:avLst/>
          </a:prstGeom>
          <a:noFill/>
        </p:spPr>
        <p:txBody>
          <a:bodyPr vert="eaVert" wrap="none" rtlCol="0">
            <a:spAutoFit/>
          </a:bodyPr>
          <a:p>
            <a:r>
              <a:rPr lang="zh-CN" altLang="en-US"/>
              <a:t>噪声机制</a:t>
            </a:r>
            <a:endParaRPr lang="zh-CN" altLang="en-US"/>
          </a:p>
        </p:txBody>
      </p:sp>
      <p:sp>
        <p:nvSpPr>
          <p:cNvPr id="20" name="矩形 19"/>
          <p:cNvSpPr/>
          <p:nvPr/>
        </p:nvSpPr>
        <p:spPr>
          <a:xfrm>
            <a:off x="1713865" y="3599815"/>
            <a:ext cx="588010" cy="17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778000" y="3750945"/>
            <a:ext cx="459740" cy="1463040"/>
          </a:xfrm>
          <a:prstGeom prst="rect">
            <a:avLst/>
          </a:prstGeom>
          <a:noFill/>
        </p:spPr>
        <p:txBody>
          <a:bodyPr vert="eaVert" wrap="none" rtlCol="0">
            <a:spAutoFit/>
          </a:bodyPr>
          <a:p>
            <a:r>
              <a:rPr lang="zh-CN" altLang="en-US"/>
              <a:t>机器学习模型</a:t>
            </a:r>
            <a:endParaRPr lang="zh-CN" altLang="en-US"/>
          </a:p>
        </p:txBody>
      </p:sp>
      <p:sp>
        <p:nvSpPr>
          <p:cNvPr id="22" name="矩形 21"/>
          <p:cNvSpPr/>
          <p:nvPr/>
        </p:nvSpPr>
        <p:spPr>
          <a:xfrm>
            <a:off x="1723390" y="5330825"/>
            <a:ext cx="588010" cy="1271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778000" y="5514340"/>
            <a:ext cx="459740" cy="1005840"/>
          </a:xfrm>
          <a:prstGeom prst="rect">
            <a:avLst/>
          </a:prstGeom>
          <a:noFill/>
        </p:spPr>
        <p:txBody>
          <a:bodyPr vert="eaVert" wrap="none" rtlCol="0">
            <a:spAutoFit/>
          </a:bodyPr>
          <a:p>
            <a:r>
              <a:rPr lang="zh-CN" altLang="en-US"/>
              <a:t>评价评估</a:t>
            </a:r>
            <a:endParaRPr lang="zh-CN" altLang="en-US"/>
          </a:p>
        </p:txBody>
      </p:sp>
      <p:pic>
        <p:nvPicPr>
          <p:cNvPr id="24" name="图片 23"/>
          <p:cNvPicPr>
            <a:picLocks noChangeAspect="1"/>
          </p:cNvPicPr>
          <p:nvPr/>
        </p:nvPicPr>
        <p:blipFill>
          <a:blip r:embed="rId3"/>
          <a:stretch>
            <a:fillRect/>
          </a:stretch>
        </p:blipFill>
        <p:spPr>
          <a:xfrm>
            <a:off x="2480945" y="1890395"/>
            <a:ext cx="2150110" cy="1668780"/>
          </a:xfrm>
          <a:prstGeom prst="rect">
            <a:avLst/>
          </a:prstGeom>
        </p:spPr>
      </p:pic>
      <p:pic>
        <p:nvPicPr>
          <p:cNvPr id="9" name="图片 8"/>
          <p:cNvPicPr>
            <a:picLocks noChangeAspect="1"/>
          </p:cNvPicPr>
          <p:nvPr/>
        </p:nvPicPr>
        <p:blipFill>
          <a:blip r:embed="rId4"/>
          <a:stretch>
            <a:fillRect/>
          </a:stretch>
        </p:blipFill>
        <p:spPr>
          <a:xfrm>
            <a:off x="6020435" y="1917065"/>
            <a:ext cx="2578735" cy="1621155"/>
          </a:xfrm>
          <a:prstGeom prst="rect">
            <a:avLst/>
          </a:prstGeom>
        </p:spPr>
      </p:pic>
      <p:sp>
        <p:nvSpPr>
          <p:cNvPr id="26" name="文本框 25"/>
          <p:cNvSpPr txBox="1"/>
          <p:nvPr/>
        </p:nvSpPr>
        <p:spPr>
          <a:xfrm>
            <a:off x="4730115" y="1993265"/>
            <a:ext cx="459740" cy="1463040"/>
          </a:xfrm>
          <a:prstGeom prst="rect">
            <a:avLst/>
          </a:prstGeom>
          <a:noFill/>
        </p:spPr>
        <p:txBody>
          <a:bodyPr vert="eaVert" wrap="none" rtlCol="0">
            <a:spAutoFit/>
          </a:bodyPr>
          <a:p>
            <a:r>
              <a:rPr lang="zh-CN" altLang="en-US"/>
              <a:t>拉普拉斯分布</a:t>
            </a:r>
            <a:endParaRPr lang="zh-CN" altLang="en-US"/>
          </a:p>
        </p:txBody>
      </p:sp>
      <p:sp>
        <p:nvSpPr>
          <p:cNvPr id="29" name="文本框 28"/>
          <p:cNvSpPr txBox="1"/>
          <p:nvPr/>
        </p:nvSpPr>
        <p:spPr>
          <a:xfrm>
            <a:off x="8599170" y="2226310"/>
            <a:ext cx="459740" cy="1394460"/>
          </a:xfrm>
          <a:prstGeom prst="rect">
            <a:avLst/>
          </a:prstGeom>
          <a:noFill/>
        </p:spPr>
        <p:txBody>
          <a:bodyPr vert="eaVert" wrap="square" rtlCol="0">
            <a:spAutoFit/>
          </a:bodyPr>
          <a:p>
            <a:r>
              <a:rPr lang="zh-CN" altLang="en-US"/>
              <a:t>高斯分布</a:t>
            </a:r>
            <a:endParaRPr lang="zh-CN" altLang="en-US"/>
          </a:p>
        </p:txBody>
      </p:sp>
      <p:pic>
        <p:nvPicPr>
          <p:cNvPr id="30" name="图片 29"/>
          <p:cNvPicPr>
            <a:picLocks noChangeAspect="1"/>
          </p:cNvPicPr>
          <p:nvPr/>
        </p:nvPicPr>
        <p:blipFill>
          <a:blip r:embed="rId5"/>
          <a:stretch>
            <a:fillRect/>
          </a:stretch>
        </p:blipFill>
        <p:spPr>
          <a:xfrm>
            <a:off x="2418715" y="3617595"/>
            <a:ext cx="2442845" cy="1698625"/>
          </a:xfrm>
          <a:prstGeom prst="rect">
            <a:avLst/>
          </a:prstGeom>
        </p:spPr>
      </p:pic>
      <p:sp>
        <p:nvSpPr>
          <p:cNvPr id="31" name="文本框 30"/>
          <p:cNvSpPr txBox="1"/>
          <p:nvPr/>
        </p:nvSpPr>
        <p:spPr>
          <a:xfrm>
            <a:off x="4794250" y="3936365"/>
            <a:ext cx="459740" cy="1277620"/>
          </a:xfrm>
          <a:prstGeom prst="rect">
            <a:avLst/>
          </a:prstGeom>
          <a:noFill/>
        </p:spPr>
        <p:txBody>
          <a:bodyPr vert="eaVert" wrap="square" rtlCol="0">
            <a:spAutoFit/>
          </a:bodyPr>
          <a:p>
            <a:r>
              <a:rPr lang="zh-CN" altLang="en-US"/>
              <a:t>逻辑回归</a:t>
            </a:r>
            <a:endParaRPr lang="zh-CN" altLang="en-US"/>
          </a:p>
        </p:txBody>
      </p:sp>
      <p:graphicFrame>
        <p:nvGraphicFramePr>
          <p:cNvPr id="32" name="对象 31">
            <a:hlinkClick r:id="" action="ppaction://ole?verb="/>
          </p:cNvPr>
          <p:cNvGraphicFramePr>
            <a:graphicFrameLocks noChangeAspect="1"/>
          </p:cNvGraphicFramePr>
          <p:nvPr/>
        </p:nvGraphicFramePr>
        <p:xfrm>
          <a:off x="6129655" y="3983990"/>
          <a:ext cx="2929255" cy="996950"/>
        </p:xfrm>
        <a:graphic>
          <a:graphicData uri="http://schemas.openxmlformats.org/presentationml/2006/ole">
            <mc:AlternateContent xmlns:mc="http://schemas.openxmlformats.org/markup-compatibility/2006">
              <mc:Choice xmlns:v="urn:schemas-microsoft-com:vml" Requires="v">
                <p:oleObj spid="_x0000_s1025" name="" r:id="rId6" imgW="1828800" imgH="622300" progId="Equation.KSEE3">
                  <p:embed/>
                </p:oleObj>
              </mc:Choice>
              <mc:Fallback>
                <p:oleObj name="" r:id="rId6" imgW="1828800" imgH="622300" progId="Equation.KSEE3">
                  <p:embed/>
                  <p:pic>
                    <p:nvPicPr>
                      <p:cNvPr id="0" name="图片 1024"/>
                      <p:cNvPicPr/>
                      <p:nvPr/>
                    </p:nvPicPr>
                    <p:blipFill>
                      <a:blip r:embed="rId7"/>
                      <a:stretch>
                        <a:fillRect/>
                      </a:stretch>
                    </p:blipFill>
                    <p:spPr>
                      <a:xfrm>
                        <a:off x="6129655" y="3983990"/>
                        <a:ext cx="2929255" cy="996950"/>
                      </a:xfrm>
                      <a:prstGeom prst="rect">
                        <a:avLst/>
                      </a:prstGeom>
                    </p:spPr>
                  </p:pic>
                </p:oleObj>
              </mc:Fallback>
            </mc:AlternateContent>
          </a:graphicData>
        </a:graphic>
      </p:graphicFrame>
      <p:sp>
        <p:nvSpPr>
          <p:cNvPr id="33" name="文本框 32"/>
          <p:cNvSpPr txBox="1"/>
          <p:nvPr/>
        </p:nvSpPr>
        <p:spPr>
          <a:xfrm>
            <a:off x="9124950" y="3824605"/>
            <a:ext cx="459740" cy="1389380"/>
          </a:xfrm>
          <a:prstGeom prst="rect">
            <a:avLst/>
          </a:prstGeom>
          <a:noFill/>
        </p:spPr>
        <p:txBody>
          <a:bodyPr vert="eaVert" wrap="square" rtlCol="0">
            <a:spAutoFit/>
          </a:bodyPr>
          <a:p>
            <a:r>
              <a:rPr lang="zh-CN" altLang="en-US"/>
              <a:t>朴素贝叶斯</a:t>
            </a:r>
            <a:endParaRPr lang="zh-CN" altLang="en-US"/>
          </a:p>
        </p:txBody>
      </p:sp>
      <p:pic>
        <p:nvPicPr>
          <p:cNvPr id="34" name="图片 33"/>
          <p:cNvPicPr>
            <a:picLocks noChangeAspect="1"/>
          </p:cNvPicPr>
          <p:nvPr/>
        </p:nvPicPr>
        <p:blipFill>
          <a:blip r:embed="rId8"/>
          <a:stretch>
            <a:fillRect/>
          </a:stretch>
        </p:blipFill>
        <p:spPr>
          <a:xfrm>
            <a:off x="5232400" y="5319395"/>
            <a:ext cx="1727200" cy="1375410"/>
          </a:xfrm>
          <a:prstGeom prst="rect">
            <a:avLst/>
          </a:prstGeom>
        </p:spPr>
      </p:pic>
      <p:sp>
        <p:nvSpPr>
          <p:cNvPr id="35" name="文本框 34"/>
          <p:cNvSpPr txBox="1"/>
          <p:nvPr/>
        </p:nvSpPr>
        <p:spPr>
          <a:xfrm>
            <a:off x="7035165" y="5720080"/>
            <a:ext cx="459740" cy="1014095"/>
          </a:xfrm>
          <a:prstGeom prst="rect">
            <a:avLst/>
          </a:prstGeom>
          <a:noFill/>
        </p:spPr>
        <p:txBody>
          <a:bodyPr vert="eaVert" wrap="square" rtlCol="0">
            <a:spAutoFit/>
          </a:bodyPr>
          <a:p>
            <a:r>
              <a:rPr lang="zh-CN" altLang="en-US"/>
              <a:t>直方图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4151630" y="1478915"/>
            <a:ext cx="3419475" cy="280670"/>
          </a:xfrm>
          <a:prstGeom prst="rect">
            <a:avLst/>
          </a:prstGeom>
        </p:spPr>
      </p:pic>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1.3 </a:t>
            </a:r>
            <a:r>
              <a:rPr lang="zh-CN" altLang="en-US" sz="4000" b="1" dirty="0">
                <a:sym typeface="+mn-ea"/>
              </a:rPr>
              <a:t>噪声机制模块</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 name="表格 2"/>
          <p:cNvGraphicFramePr/>
          <p:nvPr>
            <p:custDataLst>
              <p:tags r:id="rId4"/>
            </p:custDataLst>
          </p:nvPr>
        </p:nvGraphicFramePr>
        <p:xfrm>
          <a:off x="8413750" y="1124585"/>
          <a:ext cx="3778250" cy="2560320"/>
        </p:xfrm>
        <a:graphic>
          <a:graphicData uri="http://schemas.openxmlformats.org/drawingml/2006/table">
            <a:tbl>
              <a:tblPr firstRow="1" bandRow="1">
                <a:tableStyleId>{5C22544A-7EE6-4342-B048-85BDC9FD1C3A}</a:tableStyleId>
              </a:tblPr>
              <a:tblGrid>
                <a:gridCol w="1889125"/>
                <a:gridCol w="1889125"/>
              </a:tblGrid>
              <a:tr h="365760">
                <a:tc>
                  <a:txBody>
                    <a:bodyPr/>
                    <a:p>
                      <a:pPr>
                        <a:buNone/>
                      </a:pPr>
                      <a:r>
                        <a:rPr lang="zh-CN" altLang="en-US"/>
                        <a:t>模块</a:t>
                      </a:r>
                      <a:endParaRPr lang="zh-CN" altLang="en-US"/>
                    </a:p>
                  </a:txBody>
                  <a:tcPr/>
                </a:tc>
                <a:tc>
                  <a:txBody>
                    <a:bodyPr/>
                    <a:p>
                      <a:pPr>
                        <a:buNone/>
                      </a:pPr>
                      <a:r>
                        <a:rPr lang="zh-CN" altLang="en-US"/>
                        <a:t>作用</a:t>
                      </a:r>
                      <a:endParaRPr lang="zh-CN" altLang="en-US"/>
                    </a:p>
                  </a:txBody>
                  <a:tcPr/>
                </a:tc>
              </a:tr>
              <a:tr h="640080">
                <a:tc>
                  <a:txBody>
                    <a:bodyPr/>
                    <a:p>
                      <a:pPr>
                        <a:buNone/>
                      </a:pPr>
                      <a:r>
                        <a:rPr lang="zh-CN" altLang="en-US"/>
                        <a:t>mechanisms</a:t>
                      </a:r>
                      <a:r>
                        <a:rPr lang="en-US" altLang="zh-CN"/>
                        <a:t>(</a:t>
                      </a:r>
                      <a:r>
                        <a:rPr lang="zh-CN" altLang="en-US"/>
                        <a:t>噪声机制</a:t>
                      </a:r>
                      <a:r>
                        <a:rPr lang="en-US" altLang="zh-CN"/>
                        <a:t>)</a:t>
                      </a:r>
                      <a:endParaRPr lang="en-US" altLang="zh-CN"/>
                    </a:p>
                  </a:txBody>
                  <a:tcPr/>
                </a:tc>
                <a:tc>
                  <a:txBody>
                    <a:bodyPr/>
                    <a:p>
                      <a:pPr>
                        <a:buNone/>
                      </a:pPr>
                      <a:r>
                        <a:rPr lang="zh-CN" altLang="en-US"/>
                        <a:t>差分隐私机制的集合</a:t>
                      </a:r>
                      <a:endParaRPr lang="zh-CN" altLang="en-US"/>
                    </a:p>
                  </a:txBody>
                  <a:tcPr/>
                </a:tc>
              </a:tr>
              <a:tr h="914400">
                <a:tc>
                  <a:txBody>
                    <a:bodyPr/>
                    <a:p>
                      <a:pPr>
                        <a:buNone/>
                      </a:pPr>
                      <a:r>
                        <a:rPr lang="en-US" altLang="zh-CN"/>
                        <a:t>models(</a:t>
                      </a:r>
                      <a:r>
                        <a:rPr lang="zh-CN" altLang="en-US"/>
                        <a:t>机器学习模型</a:t>
                      </a:r>
                      <a:r>
                        <a:rPr lang="en-US" altLang="zh-CN"/>
                        <a:t>)</a:t>
                      </a:r>
                      <a:endParaRPr lang="zh-CN" altLang="en-US"/>
                    </a:p>
                  </a:txBody>
                  <a:tcPr/>
                </a:tc>
                <a:tc>
                  <a:txBody>
                    <a:bodyPr/>
                    <a:p>
                      <a:pPr>
                        <a:buNone/>
                      </a:pPr>
                      <a:r>
                        <a:rPr lang="zh-CN" altLang="en-US"/>
                        <a:t>满足差分隐私的机器学习模型</a:t>
                      </a:r>
                      <a:endParaRPr lang="zh-CN" altLang="en-US"/>
                    </a:p>
                  </a:txBody>
                  <a:tcPr/>
                </a:tc>
              </a:tr>
              <a:tr h="640080">
                <a:tc>
                  <a:txBody>
                    <a:bodyPr/>
                    <a:p>
                      <a:pPr>
                        <a:buNone/>
                      </a:pPr>
                      <a:r>
                        <a:rPr lang="zh-CN" altLang="en-US"/>
                        <a:t>tools</a:t>
                      </a:r>
                      <a:r>
                        <a:rPr lang="en-US" altLang="zh-CN"/>
                        <a:t>(</a:t>
                      </a:r>
                      <a:r>
                        <a:rPr lang="zh-CN" altLang="en-US"/>
                        <a:t>评估分析工具</a:t>
                      </a:r>
                      <a:r>
                        <a:rPr lang="en-US" altLang="zh-CN"/>
                        <a:t>)</a:t>
                      </a:r>
                      <a:endParaRPr lang="en-US" altLang="zh-CN"/>
                    </a:p>
                  </a:txBody>
                  <a:tcPr/>
                </a:tc>
                <a:tc>
                  <a:txBody>
                    <a:bodyPr/>
                    <a:p>
                      <a:pPr>
                        <a:buNone/>
                      </a:pPr>
                      <a:r>
                        <a:rPr lang="zh-CN" altLang="en-US"/>
                        <a:t>用于数据分析和差分隐私评估</a:t>
                      </a:r>
                      <a:endParaRPr lang="zh-CN" altLang="en-US"/>
                    </a:p>
                  </a:txBody>
                  <a:tcPr/>
                </a:tc>
              </a:tr>
            </a:tbl>
          </a:graphicData>
        </a:graphic>
      </p:graphicFrame>
      <p:sp>
        <p:nvSpPr>
          <p:cNvPr id="2" name="文本框 1"/>
          <p:cNvSpPr txBox="1"/>
          <p:nvPr/>
        </p:nvSpPr>
        <p:spPr>
          <a:xfrm>
            <a:off x="11764645" y="6380480"/>
            <a:ext cx="309880" cy="368300"/>
          </a:xfrm>
          <a:prstGeom prst="rect">
            <a:avLst/>
          </a:prstGeom>
          <a:noFill/>
        </p:spPr>
        <p:txBody>
          <a:bodyPr wrap="none" rtlCol="0">
            <a:spAutoFit/>
          </a:bodyPr>
          <a:p>
            <a:r>
              <a:rPr lang="en-US" altLang="zh-CN">
                <a:solidFill>
                  <a:schemeClr val="bg1"/>
                </a:solidFill>
              </a:rPr>
              <a:t>9</a:t>
            </a:r>
            <a:endParaRPr lang="en-US" altLang="zh-CN">
              <a:solidFill>
                <a:schemeClr val="bg1"/>
              </a:solidFill>
            </a:endParaRPr>
          </a:p>
        </p:txBody>
      </p:sp>
      <p:sp>
        <p:nvSpPr>
          <p:cNvPr id="5" name="右箭头 4"/>
          <p:cNvSpPr/>
          <p:nvPr/>
        </p:nvSpPr>
        <p:spPr>
          <a:xfrm>
            <a:off x="7901305" y="1654175"/>
            <a:ext cx="426085" cy="334645"/>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6510" y="1435100"/>
            <a:ext cx="1120775" cy="398780"/>
          </a:xfrm>
          <a:prstGeom prst="rect">
            <a:avLst/>
          </a:prstGeom>
          <a:noFill/>
        </p:spPr>
        <p:txBody>
          <a:bodyPr wrap="none" rtlCol="0">
            <a:spAutoFit/>
          </a:bodyPr>
          <a:p>
            <a:r>
              <a:rPr lang="en-US" altLang="zh-CN"/>
              <a:t> </a:t>
            </a:r>
            <a:r>
              <a:rPr lang="en-US" altLang="zh-CN" sz="2000"/>
              <a:t> base</a:t>
            </a:r>
            <a:r>
              <a:rPr lang="zh-CN" altLang="en-US" sz="2000"/>
              <a:t>：</a:t>
            </a:r>
            <a:endParaRPr lang="zh-CN" altLang="en-US" sz="2000"/>
          </a:p>
        </p:txBody>
      </p:sp>
      <p:pic>
        <p:nvPicPr>
          <p:cNvPr id="13" name="图片 12"/>
          <p:cNvPicPr>
            <a:picLocks noChangeAspect="1"/>
          </p:cNvPicPr>
          <p:nvPr/>
        </p:nvPicPr>
        <p:blipFill>
          <a:blip r:embed="rId5"/>
          <a:stretch>
            <a:fillRect/>
          </a:stretch>
        </p:blipFill>
        <p:spPr>
          <a:xfrm>
            <a:off x="923290" y="1461135"/>
            <a:ext cx="2898775" cy="316865"/>
          </a:xfrm>
          <a:prstGeom prst="rect">
            <a:avLst/>
          </a:prstGeom>
        </p:spPr>
      </p:pic>
      <p:sp>
        <p:nvSpPr>
          <p:cNvPr id="16" name="文本框 15"/>
          <p:cNvSpPr txBox="1"/>
          <p:nvPr/>
        </p:nvSpPr>
        <p:spPr>
          <a:xfrm>
            <a:off x="3822065" y="1461135"/>
            <a:ext cx="335280" cy="368300"/>
          </a:xfrm>
          <a:prstGeom prst="rect">
            <a:avLst/>
          </a:prstGeom>
          <a:noFill/>
        </p:spPr>
        <p:txBody>
          <a:bodyPr wrap="none" rtlCol="0">
            <a:spAutoFit/>
          </a:bodyPr>
          <a:p>
            <a:r>
              <a:rPr lang="en-US" altLang="zh-CN"/>
              <a:t>&amp;</a:t>
            </a:r>
            <a:endParaRPr lang="en-US" altLang="zh-CN"/>
          </a:p>
        </p:txBody>
      </p:sp>
      <p:sp>
        <p:nvSpPr>
          <p:cNvPr id="20" name="文本框 19"/>
          <p:cNvSpPr txBox="1"/>
          <p:nvPr/>
        </p:nvSpPr>
        <p:spPr>
          <a:xfrm>
            <a:off x="124460" y="3014345"/>
            <a:ext cx="1668780" cy="368300"/>
          </a:xfrm>
          <a:prstGeom prst="rect">
            <a:avLst/>
          </a:prstGeom>
          <a:noFill/>
        </p:spPr>
        <p:txBody>
          <a:bodyPr wrap="none" rtlCol="0">
            <a:spAutoFit/>
          </a:bodyPr>
          <a:p>
            <a:r>
              <a:rPr lang="en-US" altLang="zh-CN"/>
              <a:t>Laplace</a:t>
            </a:r>
            <a:r>
              <a:rPr lang="zh-CN" altLang="en-US"/>
              <a:t>机制：</a:t>
            </a:r>
            <a:endParaRPr lang="zh-CN" altLang="en-US"/>
          </a:p>
        </p:txBody>
      </p:sp>
      <p:cxnSp>
        <p:nvCxnSpPr>
          <p:cNvPr id="21" name="直接箭头连接符 20"/>
          <p:cNvCxnSpPr/>
          <p:nvPr/>
        </p:nvCxnSpPr>
        <p:spPr>
          <a:xfrm>
            <a:off x="2561590" y="1865630"/>
            <a:ext cx="1160145" cy="12179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flipH="1">
            <a:off x="3839845" y="1753870"/>
            <a:ext cx="1501140" cy="12680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4894580" y="2413635"/>
            <a:ext cx="640080" cy="368300"/>
          </a:xfrm>
          <a:prstGeom prst="rect">
            <a:avLst/>
          </a:prstGeom>
          <a:noFill/>
        </p:spPr>
        <p:txBody>
          <a:bodyPr wrap="none" rtlCol="0">
            <a:spAutoFit/>
          </a:bodyPr>
          <a:p>
            <a:r>
              <a:rPr lang="zh-CN" altLang="en-US"/>
              <a:t>继承</a:t>
            </a:r>
            <a:endParaRPr lang="zh-CN" altLang="en-US"/>
          </a:p>
        </p:txBody>
      </p:sp>
      <p:sp>
        <p:nvSpPr>
          <p:cNvPr id="24" name="文本框 23"/>
          <p:cNvSpPr txBox="1"/>
          <p:nvPr/>
        </p:nvSpPr>
        <p:spPr>
          <a:xfrm>
            <a:off x="3081655" y="2045335"/>
            <a:ext cx="640080" cy="368300"/>
          </a:xfrm>
          <a:prstGeom prst="rect">
            <a:avLst/>
          </a:prstGeom>
          <a:noFill/>
        </p:spPr>
        <p:txBody>
          <a:bodyPr wrap="none" rtlCol="0">
            <a:spAutoFit/>
          </a:bodyPr>
          <a:p>
            <a:r>
              <a:rPr lang="zh-CN" altLang="en-US"/>
              <a:t>继承</a:t>
            </a:r>
            <a:endParaRPr lang="zh-CN" altLang="en-US"/>
          </a:p>
        </p:txBody>
      </p:sp>
      <p:sp>
        <p:nvSpPr>
          <p:cNvPr id="27" name="文本框 26"/>
          <p:cNvSpPr txBox="1"/>
          <p:nvPr/>
        </p:nvSpPr>
        <p:spPr>
          <a:xfrm>
            <a:off x="124460" y="5592445"/>
            <a:ext cx="1897380" cy="368300"/>
          </a:xfrm>
          <a:prstGeom prst="rect">
            <a:avLst/>
          </a:prstGeom>
          <a:noFill/>
        </p:spPr>
        <p:txBody>
          <a:bodyPr wrap="none" rtlCol="0">
            <a:spAutoFit/>
          </a:bodyPr>
          <a:p>
            <a:r>
              <a:rPr lang="zh-CN" altLang="en-US"/>
              <a:t>类</a:t>
            </a:r>
            <a:r>
              <a:rPr lang="en-US" altLang="zh-CN"/>
              <a:t>Laplace</a:t>
            </a:r>
            <a:r>
              <a:rPr lang="zh-CN" altLang="en-US"/>
              <a:t>机制：</a:t>
            </a:r>
            <a:endParaRPr lang="zh-CN" altLang="en-US"/>
          </a:p>
        </p:txBody>
      </p:sp>
      <p:pic>
        <p:nvPicPr>
          <p:cNvPr id="29" name="图片 28"/>
          <p:cNvPicPr>
            <a:picLocks noChangeAspect="1"/>
          </p:cNvPicPr>
          <p:nvPr/>
        </p:nvPicPr>
        <p:blipFill>
          <a:blip r:embed="rId6"/>
          <a:stretch>
            <a:fillRect/>
          </a:stretch>
        </p:blipFill>
        <p:spPr>
          <a:xfrm>
            <a:off x="1793240" y="5592445"/>
            <a:ext cx="7175500" cy="406400"/>
          </a:xfrm>
          <a:prstGeom prst="rect">
            <a:avLst/>
          </a:prstGeom>
        </p:spPr>
      </p:pic>
      <p:pic>
        <p:nvPicPr>
          <p:cNvPr id="31" name="图片 30"/>
          <p:cNvPicPr>
            <a:picLocks noChangeAspect="1"/>
          </p:cNvPicPr>
          <p:nvPr/>
        </p:nvPicPr>
        <p:blipFill>
          <a:blip r:embed="rId7"/>
          <a:stretch>
            <a:fillRect/>
          </a:stretch>
        </p:blipFill>
        <p:spPr>
          <a:xfrm>
            <a:off x="9332595" y="4592320"/>
            <a:ext cx="2319655" cy="1710055"/>
          </a:xfrm>
          <a:prstGeom prst="rect">
            <a:avLst/>
          </a:prstGeom>
        </p:spPr>
      </p:pic>
      <p:grpSp>
        <p:nvGrpSpPr>
          <p:cNvPr id="35" name="组合 34"/>
          <p:cNvGrpSpPr/>
          <p:nvPr/>
        </p:nvGrpSpPr>
        <p:grpSpPr>
          <a:xfrm>
            <a:off x="3618865" y="4465320"/>
            <a:ext cx="843280" cy="817880"/>
            <a:chOff x="5699" y="7032"/>
            <a:chExt cx="1328" cy="1288"/>
          </a:xfrm>
        </p:grpSpPr>
        <p:cxnSp>
          <p:nvCxnSpPr>
            <p:cNvPr id="32" name="直接箭头连接符 31"/>
            <p:cNvCxnSpPr/>
            <p:nvPr/>
          </p:nvCxnSpPr>
          <p:spPr>
            <a:xfrm flipH="1">
              <a:off x="5699" y="7032"/>
              <a:ext cx="19" cy="128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6019" y="7594"/>
              <a:ext cx="1008" cy="580"/>
            </a:xfrm>
            <a:prstGeom prst="rect">
              <a:avLst/>
            </a:prstGeom>
            <a:noFill/>
          </p:spPr>
          <p:txBody>
            <a:bodyPr wrap="none" rtlCol="0">
              <a:spAutoFit/>
            </a:bodyPr>
            <a:p>
              <a:r>
                <a:rPr lang="zh-CN" altLang="en-US"/>
                <a:t>继承</a:t>
              </a:r>
              <a:endParaRPr lang="zh-CN" altLang="en-US"/>
            </a:p>
          </p:txBody>
        </p:sp>
      </p:grpSp>
      <p:pic>
        <p:nvPicPr>
          <p:cNvPr id="4" name="图片 3"/>
          <p:cNvPicPr>
            <a:picLocks noChangeAspect="1"/>
          </p:cNvPicPr>
          <p:nvPr/>
        </p:nvPicPr>
        <p:blipFill>
          <a:blip r:embed="rId8"/>
          <a:stretch>
            <a:fillRect/>
          </a:stretch>
        </p:blipFill>
        <p:spPr>
          <a:xfrm>
            <a:off x="1630045" y="3001645"/>
            <a:ext cx="6772910" cy="1075055"/>
          </a:xfrm>
          <a:prstGeom prst="rect">
            <a:avLst/>
          </a:prstGeom>
        </p:spPr>
      </p:pic>
      <p:pic>
        <p:nvPicPr>
          <p:cNvPr id="7" name="图片 6"/>
          <p:cNvPicPr>
            <a:picLocks noChangeAspect="1"/>
          </p:cNvPicPr>
          <p:nvPr/>
        </p:nvPicPr>
        <p:blipFill>
          <a:blip r:embed="rId9"/>
          <a:stretch>
            <a:fillRect/>
          </a:stretch>
        </p:blipFill>
        <p:spPr>
          <a:xfrm>
            <a:off x="502920" y="1820545"/>
            <a:ext cx="2169795" cy="1097280"/>
          </a:xfrm>
          <a:prstGeom prst="rect">
            <a:avLst/>
          </a:prstGeom>
        </p:spPr>
      </p:pic>
      <p:sp>
        <p:nvSpPr>
          <p:cNvPr id="9" name="矩形 8"/>
          <p:cNvSpPr/>
          <p:nvPr/>
        </p:nvSpPr>
        <p:spPr>
          <a:xfrm>
            <a:off x="317500" y="1910080"/>
            <a:ext cx="2244090" cy="817880"/>
          </a:xfrm>
          <a:prstGeom prst="rect">
            <a:avLst/>
          </a:prstGeom>
          <a:solidFill>
            <a:schemeClr val="bg1">
              <a:alpha val="0"/>
            </a:schemeClr>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6" grpId="1"/>
      <p:bldP spid="8" grpId="1"/>
      <p:bldP spid="23" grpId="0"/>
      <p:bldP spid="24" grpId="0"/>
      <p:bldP spid="20" grpId="0"/>
      <p:bldP spid="23" grpId="1"/>
      <p:bldP spid="24" grpId="1"/>
      <p:bldP spid="20" grpId="1"/>
      <p:bldP spid="27" grpId="0"/>
      <p:bldP spid="27" grpId="1"/>
      <p:bldP spid="9" grpId="0" bldLvl="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8213090" cy="1120775"/>
          </a:xfrm>
        </p:spPr>
        <p:txBody>
          <a:bodyPr>
            <a:normAutofit/>
          </a:bodyPr>
          <a:lstStyle/>
          <a:p>
            <a:r>
              <a:rPr lang="en-US" altLang="zh-CN" sz="4000" b="1" dirty="0">
                <a:sym typeface="+mn-ea"/>
              </a:rPr>
              <a:t>1.4 </a:t>
            </a:r>
            <a:r>
              <a:rPr lang="zh-CN" altLang="en-US" sz="4000" b="1" dirty="0">
                <a:sym typeface="+mn-ea"/>
              </a:rPr>
              <a:t>裁剪</a:t>
            </a:r>
            <a:r>
              <a:rPr lang="en-US" altLang="zh-CN" sz="4000" b="1" dirty="0">
                <a:sym typeface="+mn-ea"/>
              </a:rPr>
              <a:t>clip</a:t>
            </a:r>
            <a:r>
              <a:rPr lang="zh-CN" altLang="en-US" sz="4000" b="1" dirty="0">
                <a:sym typeface="+mn-ea"/>
              </a:rPr>
              <a:t>与</a:t>
            </a:r>
            <a:r>
              <a:rPr lang="en-US" altLang="zh-CN" sz="4000" b="1" dirty="0">
                <a:sym typeface="+mn-ea"/>
              </a:rPr>
              <a:t>bound</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pic>
        <p:nvPicPr>
          <p:cNvPr id="3" name="图片 2"/>
          <p:cNvPicPr>
            <a:picLocks noChangeAspect="1"/>
          </p:cNvPicPr>
          <p:nvPr/>
        </p:nvPicPr>
        <p:blipFill>
          <a:blip r:embed="rId3"/>
          <a:stretch>
            <a:fillRect/>
          </a:stretch>
        </p:blipFill>
        <p:spPr>
          <a:xfrm>
            <a:off x="1973580" y="1234440"/>
            <a:ext cx="2735580" cy="800100"/>
          </a:xfrm>
          <a:prstGeom prst="rect">
            <a:avLst/>
          </a:prstGeom>
        </p:spPr>
      </p:pic>
      <p:sp>
        <p:nvSpPr>
          <p:cNvPr id="7" name="文本框 6"/>
          <p:cNvSpPr txBox="1"/>
          <p:nvPr/>
        </p:nvSpPr>
        <p:spPr>
          <a:xfrm>
            <a:off x="201930" y="1450340"/>
            <a:ext cx="1771650" cy="368300"/>
          </a:xfrm>
          <a:prstGeom prst="rect">
            <a:avLst/>
          </a:prstGeom>
          <a:noFill/>
        </p:spPr>
        <p:txBody>
          <a:bodyPr wrap="square" rtlCol="0">
            <a:spAutoFit/>
          </a:bodyPr>
          <a:p>
            <a:r>
              <a:rPr lang="zh-CN" altLang="en-US"/>
              <a:t>拉普拉斯机制：</a:t>
            </a:r>
            <a:endParaRPr lang="zh-CN" altLang="en-US"/>
          </a:p>
        </p:txBody>
      </p:sp>
      <p:sp>
        <p:nvSpPr>
          <p:cNvPr id="8" name="文本框 7"/>
          <p:cNvSpPr txBox="1"/>
          <p:nvPr/>
        </p:nvSpPr>
        <p:spPr>
          <a:xfrm>
            <a:off x="4618990" y="1541780"/>
            <a:ext cx="6927850" cy="645160"/>
          </a:xfrm>
          <a:prstGeom prst="rect">
            <a:avLst/>
          </a:prstGeom>
          <a:noFill/>
        </p:spPr>
        <p:txBody>
          <a:bodyPr wrap="square" rtlCol="0">
            <a:spAutoFit/>
          </a:bodyPr>
          <a:p>
            <a:r>
              <a:rPr lang="zh-CN" altLang="en-US"/>
              <a:t>其中</a:t>
            </a:r>
            <a:r>
              <a:rPr lang="en-US" altLang="zh-CN"/>
              <a:t>f(x)(</a:t>
            </a:r>
            <a:r>
              <a:rPr lang="zh-CN" altLang="en-US"/>
              <a:t>即问询函数</a:t>
            </a:r>
            <a:r>
              <a:rPr lang="en-US" altLang="zh-CN"/>
              <a:t>)</a:t>
            </a:r>
            <a:r>
              <a:rPr lang="zh-CN" altLang="en-US"/>
              <a:t>是确定性函数，</a:t>
            </a:r>
            <a:r>
              <a:rPr lang="zh-CN" altLang="en-US">
                <a:latin typeface="宋体" panose="02010600030101010101" pitchFamily="2" charset="-122"/>
                <a:ea typeface="宋体" panose="02010600030101010101" pitchFamily="2" charset="-122"/>
              </a:rPr>
              <a:t>ε</a:t>
            </a:r>
            <a:r>
              <a:rPr lang="zh-CN" altLang="en-US"/>
              <a:t>是隐私参数，而</a:t>
            </a:r>
            <a:r>
              <a:rPr lang="en-US" altLang="zh-CN"/>
              <a:t>S</a:t>
            </a:r>
            <a:r>
              <a:rPr lang="zh-CN" altLang="en-US"/>
              <a:t>就是</a:t>
            </a:r>
            <a:r>
              <a:rPr lang="en-US" altLang="zh-CN"/>
              <a:t>f</a:t>
            </a:r>
            <a:r>
              <a:rPr lang="zh-CN" altLang="en-US"/>
              <a:t>的敏感度。</a:t>
            </a:r>
            <a:endParaRPr lang="zh-CN" altLang="en-US"/>
          </a:p>
        </p:txBody>
      </p:sp>
      <p:sp>
        <p:nvSpPr>
          <p:cNvPr id="9" name="文本框 8"/>
          <p:cNvSpPr txBox="1"/>
          <p:nvPr/>
        </p:nvSpPr>
        <p:spPr>
          <a:xfrm>
            <a:off x="293370" y="2578735"/>
            <a:ext cx="11086465" cy="645160"/>
          </a:xfrm>
          <a:prstGeom prst="rect">
            <a:avLst/>
          </a:prstGeom>
          <a:noFill/>
        </p:spPr>
        <p:txBody>
          <a:bodyPr wrap="square" rtlCol="0" anchor="t">
            <a:spAutoFit/>
          </a:bodyPr>
          <a:p>
            <a:r>
              <a:rPr lang="zh-CN" altLang="en-US"/>
              <a:t>给定一个将数据集（</a:t>
            </a:r>
            <a:r>
              <a:rPr lang="en-US" altLang="zh-CN"/>
              <a:t>D</a:t>
            </a:r>
            <a:r>
              <a:rPr lang="zh-CN" altLang="en-US"/>
              <a:t>）映射为实数的函数，</a:t>
            </a:r>
            <a:r>
              <a:rPr lang="en-US" altLang="zh-CN"/>
              <a:t>                            f </a:t>
            </a:r>
            <a:r>
              <a:rPr lang="zh-CN" altLang="en-US"/>
              <a:t>的全局敏感度（Global Sensitivity）定义如下：</a:t>
            </a:r>
            <a:endParaRPr lang="zh-CN" altLang="en-US"/>
          </a:p>
        </p:txBody>
      </p:sp>
      <p:graphicFrame>
        <p:nvGraphicFramePr>
          <p:cNvPr id="10" name="对象 9">
            <a:hlinkClick r:id="" action="ppaction://ole?verb="/>
          </p:cNvPr>
          <p:cNvGraphicFramePr>
            <a:graphicFrameLocks noChangeAspect="1"/>
          </p:cNvGraphicFramePr>
          <p:nvPr/>
        </p:nvGraphicFramePr>
        <p:xfrm>
          <a:off x="4790440" y="2560955"/>
          <a:ext cx="1036320" cy="386080"/>
        </p:xfrm>
        <a:graphic>
          <a:graphicData uri="http://schemas.openxmlformats.org/presentationml/2006/ole">
            <mc:AlternateContent xmlns:mc="http://schemas.openxmlformats.org/markup-compatibility/2006">
              <mc:Choice xmlns:v="urn:schemas-microsoft-com:vml" Requires="v">
                <p:oleObj spid="_x0000_s1025" name="" r:id="rId4" imgW="545465" imgH="203200" progId="Equation.KSEE3">
                  <p:embed/>
                </p:oleObj>
              </mc:Choice>
              <mc:Fallback>
                <p:oleObj name="" r:id="rId4" imgW="545465" imgH="203200" progId="Equation.KSEE3">
                  <p:embed/>
                  <p:pic>
                    <p:nvPicPr>
                      <p:cNvPr id="0" name="图片 1024"/>
                      <p:cNvPicPr/>
                      <p:nvPr/>
                    </p:nvPicPr>
                    <p:blipFill>
                      <a:blip r:embed="rId5"/>
                      <a:stretch>
                        <a:fillRect/>
                      </a:stretch>
                    </p:blipFill>
                    <p:spPr>
                      <a:xfrm>
                        <a:off x="4790440" y="2560955"/>
                        <a:ext cx="1036320" cy="386080"/>
                      </a:xfrm>
                      <a:prstGeom prst="rect">
                        <a:avLst/>
                      </a:prstGeom>
                    </p:spPr>
                  </p:pic>
                </p:oleObj>
              </mc:Fallback>
            </mc:AlternateContent>
          </a:graphicData>
        </a:graphic>
      </p:graphicFrame>
      <p:pic>
        <p:nvPicPr>
          <p:cNvPr id="11" name="图片 10"/>
          <p:cNvPicPr>
            <a:picLocks noChangeAspect="1"/>
          </p:cNvPicPr>
          <p:nvPr/>
        </p:nvPicPr>
        <p:blipFill>
          <a:blip r:embed="rId6"/>
          <a:stretch>
            <a:fillRect/>
          </a:stretch>
        </p:blipFill>
        <p:spPr>
          <a:xfrm>
            <a:off x="5826760" y="2513965"/>
            <a:ext cx="411480" cy="433070"/>
          </a:xfrm>
          <a:prstGeom prst="rect">
            <a:avLst/>
          </a:prstGeom>
        </p:spPr>
      </p:pic>
      <p:pic>
        <p:nvPicPr>
          <p:cNvPr id="16" name="图片 15"/>
          <p:cNvPicPr>
            <a:picLocks noChangeAspect="1"/>
          </p:cNvPicPr>
          <p:nvPr/>
        </p:nvPicPr>
        <p:blipFill>
          <a:blip r:embed="rId7"/>
          <a:stretch>
            <a:fillRect/>
          </a:stretch>
        </p:blipFill>
        <p:spPr>
          <a:xfrm>
            <a:off x="3900805" y="3132455"/>
            <a:ext cx="3870960" cy="723900"/>
          </a:xfrm>
          <a:prstGeom prst="rect">
            <a:avLst/>
          </a:prstGeom>
        </p:spPr>
      </p:pic>
      <p:sp>
        <p:nvSpPr>
          <p:cNvPr id="17" name="文本框 16"/>
          <p:cNvSpPr txBox="1"/>
          <p:nvPr/>
        </p:nvSpPr>
        <p:spPr>
          <a:xfrm>
            <a:off x="354330" y="3856355"/>
            <a:ext cx="5967730" cy="645160"/>
          </a:xfrm>
          <a:prstGeom prst="rect">
            <a:avLst/>
          </a:prstGeom>
          <a:noFill/>
        </p:spPr>
        <p:txBody>
          <a:bodyPr wrap="square" rtlCol="0" anchor="t">
            <a:spAutoFit/>
          </a:bodyPr>
          <a:p>
            <a:r>
              <a:rPr lang="zh-CN" altLang="en-US"/>
              <a:t>无界敏感度</a:t>
            </a:r>
            <a:r>
              <a:rPr lang="en-US" altLang="zh-CN"/>
              <a:t>:</a:t>
            </a:r>
            <a:r>
              <a:rPr lang="zh-CN" altLang="en-US"/>
              <a:t>例如求和问询，因为他一般不存在上界和下界</a:t>
            </a:r>
            <a:endParaRPr lang="zh-CN" altLang="en-US"/>
          </a:p>
          <a:p>
            <a:r>
              <a:rPr lang="en-US" altLang="zh-CN"/>
              <a:t>                   </a:t>
            </a:r>
            <a:r>
              <a:rPr lang="zh-CN" altLang="en-US"/>
              <a:t>此时添加的具体数据决定了问询的敏感度</a:t>
            </a:r>
            <a:endParaRPr lang="zh-CN" altLang="en-US"/>
          </a:p>
        </p:txBody>
      </p:sp>
      <p:pic>
        <p:nvPicPr>
          <p:cNvPr id="22" name="图片 21"/>
          <p:cNvPicPr>
            <a:picLocks noChangeAspect="1"/>
          </p:cNvPicPr>
          <p:nvPr/>
        </p:nvPicPr>
        <p:blipFill>
          <a:blip r:embed="rId8"/>
          <a:stretch>
            <a:fillRect/>
          </a:stretch>
        </p:blipFill>
        <p:spPr>
          <a:xfrm>
            <a:off x="6482080" y="3768090"/>
            <a:ext cx="5169535" cy="1643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7" grpId="0"/>
      <p:bldP spid="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1.4 </a:t>
            </a:r>
            <a:r>
              <a:rPr lang="zh-CN" altLang="en-US" sz="4000" b="1" dirty="0">
                <a:sym typeface="+mn-ea"/>
              </a:rPr>
              <a:t>裁剪</a:t>
            </a:r>
            <a:r>
              <a:rPr lang="en-US" altLang="zh-CN" sz="4000" b="1" dirty="0">
                <a:sym typeface="+mn-ea"/>
              </a:rPr>
              <a:t>clip</a:t>
            </a:r>
            <a:r>
              <a:rPr lang="zh-CN" altLang="en-US" sz="4000" b="1" dirty="0">
                <a:sym typeface="+mn-ea"/>
              </a:rPr>
              <a:t>与</a:t>
            </a:r>
            <a:r>
              <a:rPr lang="en-US" altLang="zh-CN" sz="4000" b="1" dirty="0">
                <a:sym typeface="+mn-ea"/>
              </a:rPr>
              <a:t>bound</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5" name="文本框 4"/>
          <p:cNvSpPr txBox="1"/>
          <p:nvPr/>
        </p:nvSpPr>
        <p:spPr>
          <a:xfrm>
            <a:off x="708025" y="1358900"/>
            <a:ext cx="9930130" cy="922020"/>
          </a:xfrm>
          <a:prstGeom prst="rect">
            <a:avLst/>
          </a:prstGeom>
          <a:noFill/>
        </p:spPr>
        <p:txBody>
          <a:bodyPr wrap="square" rtlCol="0" anchor="t">
            <a:spAutoFit/>
          </a:bodyPr>
          <a:p>
            <a:r>
              <a:rPr lang="zh-CN" altLang="en-US"/>
              <a:t>裁剪技术的基本思想是，强制设置属性值的上界和下界，确定特征值的边界</a:t>
            </a:r>
            <a:r>
              <a:rPr lang="en-US" altLang="zh-CN"/>
              <a:t>bound</a:t>
            </a:r>
            <a:r>
              <a:rPr lang="zh-CN" altLang="en-US"/>
              <a:t>。裁剪边界的</a:t>
            </a:r>
            <a:endParaRPr lang="zh-CN" altLang="en-US"/>
          </a:p>
          <a:p>
            <a:endParaRPr lang="zh-CN" altLang="en-US"/>
          </a:p>
          <a:p>
            <a:r>
              <a:rPr lang="zh-CN" altLang="en-US"/>
              <a:t>上界和下界越接近，敏感度</a:t>
            </a:r>
            <a:r>
              <a:rPr lang="en-US" altLang="zh-CN"/>
              <a:t>S</a:t>
            </a:r>
            <a:r>
              <a:rPr lang="zh-CN" altLang="en-US"/>
              <a:t>越低，差分隐私所需的噪声就越小。</a:t>
            </a:r>
            <a:endParaRPr lang="zh-CN" altLang="en-US"/>
          </a:p>
        </p:txBody>
      </p:sp>
      <p:pic>
        <p:nvPicPr>
          <p:cNvPr id="8" name="图片 7"/>
          <p:cNvPicPr>
            <a:picLocks noChangeAspect="1"/>
          </p:cNvPicPr>
          <p:nvPr/>
        </p:nvPicPr>
        <p:blipFill>
          <a:blip r:embed="rId3"/>
          <a:stretch>
            <a:fillRect/>
          </a:stretch>
        </p:blipFill>
        <p:spPr>
          <a:xfrm>
            <a:off x="7650480" y="1721485"/>
            <a:ext cx="2735580" cy="800100"/>
          </a:xfrm>
          <a:prstGeom prst="rect">
            <a:avLst/>
          </a:prstGeom>
        </p:spPr>
      </p:pic>
      <p:sp>
        <p:nvSpPr>
          <p:cNvPr id="9" name="文本框 8"/>
          <p:cNvSpPr txBox="1"/>
          <p:nvPr/>
        </p:nvSpPr>
        <p:spPr>
          <a:xfrm>
            <a:off x="708025" y="2611755"/>
            <a:ext cx="6096000" cy="645160"/>
          </a:xfrm>
          <a:prstGeom prst="rect">
            <a:avLst/>
          </a:prstGeom>
          <a:noFill/>
        </p:spPr>
        <p:txBody>
          <a:bodyPr wrap="square" rtlCol="0" anchor="t">
            <a:spAutoFit/>
          </a:bodyPr>
          <a:p>
            <a:r>
              <a:rPr lang="zh-CN" altLang="en-US"/>
              <a:t>然而，过分裁剪经常会从数据中移除很多信息</a:t>
            </a:r>
            <a:r>
              <a:rPr lang="en-US" altLang="zh-CN"/>
              <a:t>,</a:t>
            </a:r>
            <a:r>
              <a:rPr lang="zh-CN" altLang="en-US"/>
              <a:t>所以需要平衡，选取较好的上界或下界</a:t>
            </a:r>
            <a:endParaRPr lang="zh-CN" altLang="en-US"/>
          </a:p>
        </p:txBody>
      </p:sp>
      <p:cxnSp>
        <p:nvCxnSpPr>
          <p:cNvPr id="10" name="直接箭头连接符 9"/>
          <p:cNvCxnSpPr/>
          <p:nvPr/>
        </p:nvCxnSpPr>
        <p:spPr>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172700" y="1927225"/>
            <a:ext cx="10160" cy="234950"/>
          </a:xfrm>
          <a:prstGeom prst="straightConnector1">
            <a:avLst/>
          </a:prstGeom>
          <a:ln w="28575" cmpd="sng">
            <a:solidFill>
              <a:srgbClr val="C0322E"/>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0386060" y="1927225"/>
            <a:ext cx="5080" cy="520700"/>
          </a:xfrm>
          <a:prstGeom prst="straightConnector1">
            <a:avLst/>
          </a:prstGeom>
          <a:ln w="28575" cmpd="sng">
            <a:solidFill>
              <a:srgbClr val="C0322E"/>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4"/>
          <a:stretch>
            <a:fillRect/>
          </a:stretch>
        </p:blipFill>
        <p:spPr>
          <a:xfrm>
            <a:off x="61595" y="3365500"/>
            <a:ext cx="8799830" cy="2013585"/>
          </a:xfrm>
          <a:prstGeom prst="rect">
            <a:avLst/>
          </a:prstGeom>
        </p:spPr>
      </p:pic>
      <p:pic>
        <p:nvPicPr>
          <p:cNvPr id="19" name="图片 18"/>
          <p:cNvPicPr>
            <a:picLocks noChangeAspect="1"/>
          </p:cNvPicPr>
          <p:nvPr/>
        </p:nvPicPr>
        <p:blipFill>
          <a:blip r:embed="rId5"/>
          <a:stretch>
            <a:fillRect/>
          </a:stretch>
        </p:blipFill>
        <p:spPr>
          <a:xfrm>
            <a:off x="6225540" y="3030220"/>
            <a:ext cx="5426075" cy="3627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1.5 </a:t>
            </a:r>
            <a:r>
              <a:rPr lang="zh-CN" altLang="en-US" sz="4000" b="1" dirty="0">
                <a:sym typeface="+mn-ea"/>
              </a:rPr>
              <a:t>从</a:t>
            </a:r>
            <a:r>
              <a:rPr lang="en-US" altLang="zh-CN" sz="4000" b="1" dirty="0">
                <a:sym typeface="+mn-ea"/>
              </a:rPr>
              <a:t>IBM</a:t>
            </a:r>
            <a:r>
              <a:rPr lang="zh-CN" altLang="en-US" sz="4000" b="1" dirty="0">
                <a:sym typeface="+mn-ea"/>
              </a:rPr>
              <a:t>到</a:t>
            </a:r>
            <a:r>
              <a:rPr lang="en-US" altLang="zh-CN" sz="4000" b="1" dirty="0">
                <a:sym typeface="+mn-ea"/>
              </a:rPr>
              <a:t>ERM</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 name="文本框 2"/>
          <p:cNvSpPr txBox="1"/>
          <p:nvPr/>
        </p:nvSpPr>
        <p:spPr>
          <a:xfrm>
            <a:off x="708025" y="1358900"/>
            <a:ext cx="10342245" cy="922020"/>
          </a:xfrm>
          <a:prstGeom prst="rect">
            <a:avLst/>
          </a:prstGeom>
          <a:noFill/>
        </p:spPr>
        <p:txBody>
          <a:bodyPr wrap="square" rtlCol="0">
            <a:spAutoFit/>
          </a:bodyPr>
          <a:p>
            <a:r>
              <a:rPr lang="zh-CN" altLang="en-US"/>
              <a:t>给定一个训练数据集</a:t>
            </a:r>
            <a:r>
              <a:rPr lang="en-US" altLang="zh-CN"/>
              <a:t>                                                                </a:t>
            </a:r>
            <a:r>
              <a:rPr lang="zh-CN" altLang="en-US"/>
              <a:t>模型</a:t>
            </a:r>
            <a:r>
              <a:rPr lang="en-US" altLang="zh-CN"/>
              <a:t> f(x) </a:t>
            </a:r>
            <a:r>
              <a:rPr lang="zh-CN" altLang="en-US"/>
              <a:t>关于训练数据集的平均损失称</a:t>
            </a:r>
            <a:endParaRPr lang="zh-CN" altLang="en-US"/>
          </a:p>
          <a:p>
            <a:endParaRPr lang="zh-CN" altLang="en-US"/>
          </a:p>
          <a:p>
            <a:r>
              <a:rPr lang="zh-CN" altLang="en-US"/>
              <a:t>为经验风险</a:t>
            </a:r>
            <a:r>
              <a:rPr lang="en-US" altLang="zh-CN"/>
              <a:t>(empirical risk)</a:t>
            </a:r>
            <a:r>
              <a:rPr lang="zh-CN" altLang="en-US"/>
              <a:t>，记作</a:t>
            </a:r>
            <a:r>
              <a:rPr lang="en-US" altLang="zh-CN"/>
              <a:t>          </a:t>
            </a:r>
            <a:r>
              <a:rPr lang="zh-CN" altLang="en-US"/>
              <a:t>：</a:t>
            </a:r>
            <a:r>
              <a:rPr lang="en-US" altLang="zh-CN"/>
              <a:t>   </a:t>
            </a:r>
            <a:endParaRPr lang="en-US" altLang="zh-CN"/>
          </a:p>
        </p:txBody>
      </p:sp>
      <p:graphicFrame>
        <p:nvGraphicFramePr>
          <p:cNvPr id="4" name="对象 3">
            <a:hlinkClick r:id="" action="ppaction://ole?verb="/>
          </p:cNvPr>
          <p:cNvGraphicFramePr>
            <a:graphicFrameLocks noChangeAspect="1"/>
          </p:cNvGraphicFramePr>
          <p:nvPr/>
        </p:nvGraphicFramePr>
        <p:xfrm>
          <a:off x="2884170" y="1358900"/>
          <a:ext cx="3951605" cy="455930"/>
        </p:xfrm>
        <a:graphic>
          <a:graphicData uri="http://schemas.openxmlformats.org/presentationml/2006/ole">
            <mc:AlternateContent xmlns:mc="http://schemas.openxmlformats.org/markup-compatibility/2006">
              <mc:Choice xmlns:v="urn:schemas-microsoft-com:vml" Requires="v">
                <p:oleObj spid="_x0000_s1025" name="" r:id="rId3" imgW="1981200" imgH="228600" progId="Equation.KSEE3">
                  <p:embed/>
                </p:oleObj>
              </mc:Choice>
              <mc:Fallback>
                <p:oleObj name="" r:id="rId3" imgW="1981200" imgH="228600" progId="Equation.KSEE3">
                  <p:embed/>
                  <p:pic>
                    <p:nvPicPr>
                      <p:cNvPr id="0" name="图片 1024"/>
                      <p:cNvPicPr/>
                      <p:nvPr/>
                    </p:nvPicPr>
                    <p:blipFill>
                      <a:blip r:embed="rId4"/>
                      <a:stretch>
                        <a:fillRect/>
                      </a:stretch>
                    </p:blipFill>
                    <p:spPr>
                      <a:xfrm>
                        <a:off x="2884170" y="1358900"/>
                        <a:ext cx="3951605" cy="45593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44645" y="1867535"/>
          <a:ext cx="523875" cy="433070"/>
        </p:xfrm>
        <a:graphic>
          <a:graphicData uri="http://schemas.openxmlformats.org/presentationml/2006/ole">
            <mc:AlternateContent xmlns:mc="http://schemas.openxmlformats.org/markup-compatibility/2006">
              <mc:Choice xmlns:v="urn:schemas-microsoft-com:vml" Requires="v">
                <p:oleObj spid="_x0000_s1026" name="" r:id="rId5" imgW="292100" imgH="241300" progId="Equation.KSEE3">
                  <p:embed/>
                </p:oleObj>
              </mc:Choice>
              <mc:Fallback>
                <p:oleObj name="" r:id="rId5" imgW="292100" imgH="241300" progId="Equation.KSEE3">
                  <p:embed/>
                  <p:pic>
                    <p:nvPicPr>
                      <p:cNvPr id="0" name="图片 1025"/>
                      <p:cNvPicPr/>
                      <p:nvPr/>
                    </p:nvPicPr>
                    <p:blipFill>
                      <a:blip r:embed="rId6"/>
                      <a:stretch>
                        <a:fillRect/>
                      </a:stretch>
                    </p:blipFill>
                    <p:spPr>
                      <a:xfrm>
                        <a:off x="4144645" y="1867535"/>
                        <a:ext cx="523875" cy="43307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999230" y="2566035"/>
          <a:ext cx="3374390" cy="837565"/>
        </p:xfrm>
        <a:graphic>
          <a:graphicData uri="http://schemas.openxmlformats.org/presentationml/2006/ole">
            <mc:AlternateContent xmlns:mc="http://schemas.openxmlformats.org/markup-compatibility/2006">
              <mc:Choice xmlns:v="urn:schemas-microsoft-com:vml" Requires="v">
                <p:oleObj spid="_x0000_s1027" name="" r:id="rId7" imgW="1739900" imgH="431800" progId="Equation.KSEE3">
                  <p:embed/>
                </p:oleObj>
              </mc:Choice>
              <mc:Fallback>
                <p:oleObj name="" r:id="rId7" imgW="1739900" imgH="431800" progId="Equation.KSEE3">
                  <p:embed/>
                  <p:pic>
                    <p:nvPicPr>
                      <p:cNvPr id="0" name="图片 1026"/>
                      <p:cNvPicPr/>
                      <p:nvPr/>
                    </p:nvPicPr>
                    <p:blipFill>
                      <a:blip r:embed="rId8"/>
                      <a:stretch>
                        <a:fillRect/>
                      </a:stretch>
                    </p:blipFill>
                    <p:spPr>
                      <a:xfrm>
                        <a:off x="3999230" y="2566035"/>
                        <a:ext cx="3374390" cy="837565"/>
                      </a:xfrm>
                      <a:prstGeom prst="rect">
                        <a:avLst/>
                      </a:prstGeom>
                    </p:spPr>
                  </p:pic>
                </p:oleObj>
              </mc:Fallback>
            </mc:AlternateContent>
          </a:graphicData>
        </a:graphic>
      </p:graphicFrame>
      <p:sp>
        <p:nvSpPr>
          <p:cNvPr id="9" name="文本框 8"/>
          <p:cNvSpPr txBox="1"/>
          <p:nvPr/>
        </p:nvSpPr>
        <p:spPr>
          <a:xfrm>
            <a:off x="779145" y="3479165"/>
            <a:ext cx="10190480" cy="645160"/>
          </a:xfrm>
          <a:prstGeom prst="rect">
            <a:avLst/>
          </a:prstGeom>
          <a:noFill/>
        </p:spPr>
        <p:txBody>
          <a:bodyPr wrap="square" rtlCol="0">
            <a:spAutoFit/>
          </a:bodyPr>
          <a:p>
            <a:r>
              <a:rPr lang="zh-CN" altLang="en-US"/>
              <a:t>经验风险</a:t>
            </a:r>
            <a:r>
              <a:rPr lang="en-US" altLang="zh-CN"/>
              <a:t>                </a:t>
            </a:r>
            <a:r>
              <a:rPr lang="zh-CN" altLang="en-US"/>
              <a:t>是模型关于训练样本集的平均损失。根据大数定律，当样本容量</a:t>
            </a:r>
            <a:r>
              <a:rPr lang="en-US" altLang="zh-CN"/>
              <a:t>N</a:t>
            </a:r>
            <a:r>
              <a:rPr lang="zh-CN" altLang="en-US"/>
              <a:t>趋于无穷时，经验风险</a:t>
            </a:r>
            <a:r>
              <a:rPr lang="en-US" altLang="zh-CN"/>
              <a:t>                </a:t>
            </a:r>
            <a:r>
              <a:rPr lang="zh-CN" altLang="en-US"/>
              <a:t>趋于期望风险</a:t>
            </a:r>
            <a:r>
              <a:rPr lang="en-US" altLang="zh-CN"/>
              <a:t>              </a:t>
            </a:r>
            <a:r>
              <a:rPr lang="zh-CN" altLang="en-US"/>
              <a:t>。</a:t>
            </a:r>
            <a:r>
              <a:rPr lang="en-US" altLang="zh-CN"/>
              <a:t>     </a:t>
            </a:r>
            <a:endParaRPr lang="en-US" altLang="zh-CN"/>
          </a:p>
        </p:txBody>
      </p:sp>
      <p:graphicFrame>
        <p:nvGraphicFramePr>
          <p:cNvPr id="10" name="对象 9">
            <a:hlinkClick r:id="" action="ppaction://ole?verb="/>
          </p:cNvPr>
          <p:cNvGraphicFramePr>
            <a:graphicFrameLocks noChangeAspect="1"/>
          </p:cNvGraphicFramePr>
          <p:nvPr/>
        </p:nvGraphicFramePr>
        <p:xfrm>
          <a:off x="1814195" y="3479165"/>
          <a:ext cx="934085" cy="433070"/>
        </p:xfrm>
        <a:graphic>
          <a:graphicData uri="http://schemas.openxmlformats.org/presentationml/2006/ole">
            <mc:AlternateContent xmlns:mc="http://schemas.openxmlformats.org/markup-compatibility/2006">
              <mc:Choice xmlns:v="urn:schemas-microsoft-com:vml" Requires="v">
                <p:oleObj spid="_x0000_s13" name="" r:id="rId9" imgW="520700" imgH="241300" progId="Equation.KSEE3">
                  <p:embed/>
                </p:oleObj>
              </mc:Choice>
              <mc:Fallback>
                <p:oleObj name="" r:id="rId9" imgW="520700" imgH="241300" progId="Equation.KSEE3">
                  <p:embed/>
                  <p:pic>
                    <p:nvPicPr>
                      <p:cNvPr id="0" name="图片 1025"/>
                      <p:cNvPicPr/>
                      <p:nvPr/>
                    </p:nvPicPr>
                    <p:blipFill>
                      <a:blip r:embed="rId10"/>
                      <a:stretch>
                        <a:fillRect/>
                      </a:stretch>
                    </p:blipFill>
                    <p:spPr>
                      <a:xfrm>
                        <a:off x="1814195" y="3479165"/>
                        <a:ext cx="934085" cy="43307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814195" y="3758565"/>
          <a:ext cx="934085" cy="433070"/>
        </p:xfrm>
        <a:graphic>
          <a:graphicData uri="http://schemas.openxmlformats.org/presentationml/2006/ole">
            <mc:AlternateContent xmlns:mc="http://schemas.openxmlformats.org/markup-compatibility/2006">
              <mc:Choice xmlns:v="urn:schemas-microsoft-com:vml" Requires="v">
                <p:oleObj spid="_x0000_s17" name="" r:id="rId11" imgW="520700" imgH="241300" progId="Equation.KSEE3">
                  <p:embed/>
                </p:oleObj>
              </mc:Choice>
              <mc:Fallback>
                <p:oleObj name="" r:id="rId11" imgW="520700" imgH="241300" progId="Equation.KSEE3">
                  <p:embed/>
                  <p:pic>
                    <p:nvPicPr>
                      <p:cNvPr id="0" name="图片 1025"/>
                      <p:cNvPicPr/>
                      <p:nvPr/>
                    </p:nvPicPr>
                    <p:blipFill>
                      <a:blip r:embed="rId10"/>
                      <a:stretch>
                        <a:fillRect/>
                      </a:stretch>
                    </p:blipFill>
                    <p:spPr>
                      <a:xfrm>
                        <a:off x="1814195" y="3758565"/>
                        <a:ext cx="934085" cy="43307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155758" y="3758565"/>
          <a:ext cx="911860" cy="433070"/>
        </p:xfrm>
        <a:graphic>
          <a:graphicData uri="http://schemas.openxmlformats.org/presentationml/2006/ole">
            <mc:AlternateContent xmlns:mc="http://schemas.openxmlformats.org/markup-compatibility/2006">
              <mc:Choice xmlns:v="urn:schemas-microsoft-com:vml" Requires="v">
                <p:oleObj spid="_x0000_s20" name="" r:id="rId12" imgW="508000" imgH="241300" progId="Equation.KSEE3">
                  <p:embed/>
                </p:oleObj>
              </mc:Choice>
              <mc:Fallback>
                <p:oleObj name="" r:id="rId12" imgW="508000" imgH="241300" progId="Equation.KSEE3">
                  <p:embed/>
                  <p:pic>
                    <p:nvPicPr>
                      <p:cNvPr id="0" name="图片 1025"/>
                      <p:cNvPicPr/>
                      <p:nvPr/>
                    </p:nvPicPr>
                    <p:blipFill>
                      <a:blip r:embed="rId13"/>
                      <a:stretch>
                        <a:fillRect/>
                      </a:stretch>
                    </p:blipFill>
                    <p:spPr>
                      <a:xfrm>
                        <a:off x="4155758" y="3758565"/>
                        <a:ext cx="911860" cy="433070"/>
                      </a:xfrm>
                      <a:prstGeom prst="rect">
                        <a:avLst/>
                      </a:prstGeom>
                    </p:spPr>
                  </p:pic>
                </p:oleObj>
              </mc:Fallback>
            </mc:AlternateContent>
          </a:graphicData>
        </a:graphic>
      </p:graphicFrame>
      <p:sp>
        <p:nvSpPr>
          <p:cNvPr id="21" name="文本框 20"/>
          <p:cNvSpPr txBox="1"/>
          <p:nvPr/>
        </p:nvSpPr>
        <p:spPr>
          <a:xfrm>
            <a:off x="739775" y="4431030"/>
            <a:ext cx="9826625" cy="1198880"/>
          </a:xfrm>
          <a:prstGeom prst="rect">
            <a:avLst/>
          </a:prstGeom>
          <a:noFill/>
        </p:spPr>
        <p:txBody>
          <a:bodyPr wrap="square" rtlCol="0" anchor="t">
            <a:spAutoFit/>
          </a:bodyPr>
          <a:p>
            <a:r>
              <a:rPr lang="zh-CN" altLang="en-US">
                <a:sym typeface="+mn-ea"/>
              </a:rPr>
              <a:t>用经验风险估计期望风险常常不理想，需要对其进行一定的矫正，这就关系到监督学习的两个基本策略</a:t>
            </a:r>
            <a:r>
              <a:rPr lang="en-US" altLang="zh-CN">
                <a:sym typeface="+mn-ea"/>
              </a:rPr>
              <a:t> </a:t>
            </a:r>
            <a:r>
              <a:rPr lang="zh-CN" altLang="en-US">
                <a:sym typeface="+mn-ea"/>
              </a:rPr>
              <a:t>：经验风险最小化（</a:t>
            </a:r>
            <a:r>
              <a:rPr lang="en-US" altLang="zh-CN">
                <a:sym typeface="+mn-ea"/>
              </a:rPr>
              <a:t>ERM</a:t>
            </a:r>
            <a:r>
              <a:rPr lang="zh-CN" altLang="en-US">
                <a:sym typeface="+mn-ea"/>
              </a:rPr>
              <a:t>）和结构风险最小化（</a:t>
            </a:r>
            <a:r>
              <a:rPr lang="en-US" altLang="zh-CN">
                <a:sym typeface="+mn-ea"/>
              </a:rPr>
              <a:t>SRM</a:t>
            </a:r>
            <a:r>
              <a:rPr lang="zh-CN" altLang="en-US">
                <a:sym typeface="+mn-ea"/>
              </a:rPr>
              <a:t>）</a:t>
            </a:r>
            <a:endParaRPr lang="zh-CN" altLang="en-US">
              <a:sym typeface="+mn-ea"/>
            </a:endParaRPr>
          </a:p>
          <a:p>
            <a:endParaRPr lang="zh-CN" altLang="en-US">
              <a:sym typeface="+mn-ea"/>
            </a:endParaRPr>
          </a:p>
          <a:p>
            <a:r>
              <a:rPr lang="en-US" altLang="zh-CN">
                <a:sym typeface="+mn-ea"/>
              </a:rPr>
              <a:t>      </a:t>
            </a:r>
            <a:endParaRPr lang="en-US" altLang="zh-CN">
              <a:sym typeface="+mn-ea"/>
            </a:endParaRPr>
          </a:p>
        </p:txBody>
      </p:sp>
      <p:graphicFrame>
        <p:nvGraphicFramePr>
          <p:cNvPr id="22" name="对象 21">
            <a:hlinkClick r:id="" action="ppaction://ole?verb="/>
          </p:cNvPr>
          <p:cNvGraphicFramePr>
            <a:graphicFrameLocks noChangeAspect="1"/>
          </p:cNvGraphicFramePr>
          <p:nvPr/>
        </p:nvGraphicFramePr>
        <p:xfrm>
          <a:off x="4196080" y="5322570"/>
          <a:ext cx="2980690" cy="938530"/>
        </p:xfrm>
        <a:graphic>
          <a:graphicData uri="http://schemas.openxmlformats.org/presentationml/2006/ole">
            <mc:AlternateContent xmlns:mc="http://schemas.openxmlformats.org/markup-compatibility/2006">
              <mc:Choice xmlns:v="urn:schemas-microsoft-com:vml" Requires="v">
                <p:oleObj spid="_x0000_s1028" name="" r:id="rId14" imgW="1371600" imgH="431800" progId="Equation.KSEE3">
                  <p:embed/>
                </p:oleObj>
              </mc:Choice>
              <mc:Fallback>
                <p:oleObj name="" r:id="rId14" imgW="1371600" imgH="431800" progId="Equation.KSEE3">
                  <p:embed/>
                  <p:pic>
                    <p:nvPicPr>
                      <p:cNvPr id="0" name="图片 1027"/>
                      <p:cNvPicPr/>
                      <p:nvPr/>
                    </p:nvPicPr>
                    <p:blipFill>
                      <a:blip r:embed="rId15"/>
                      <a:stretch>
                        <a:fillRect/>
                      </a:stretch>
                    </p:blipFill>
                    <p:spPr>
                      <a:xfrm>
                        <a:off x="4196080" y="5322570"/>
                        <a:ext cx="2980690" cy="9385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1" grpId="0"/>
      <p:bldP spid="21" grpId="1"/>
    </p:bldLst>
  </p:timing>
</p:sld>
</file>

<file path=ppt/tags/tag1.xml><?xml version="1.0" encoding="utf-8"?>
<p:tagLst xmlns:p="http://schemas.openxmlformats.org/presentationml/2006/main">
  <p:tag name="KSO_WM_UNIT_PLACING_PICTURE_USER_VIEWPORT" val="{&quot;height&quot;:2297,&quot;width&quot;:17666.387401574804}"/>
</p:tagLst>
</file>

<file path=ppt/tags/tag2.xml><?xml version="1.0" encoding="utf-8"?>
<p:tagLst xmlns:p="http://schemas.openxmlformats.org/presentationml/2006/main">
  <p:tag name="KSO_WM_UNIT_PLACING_PICTURE_USER_VIEWPORT" val="{&quot;height&quot;:3682,&quot;width&quot;:7241}"/>
</p:tagLst>
</file>

<file path=ppt/tags/tag3.xml><?xml version="1.0" encoding="utf-8"?>
<p:tagLst xmlns:p="http://schemas.openxmlformats.org/presentationml/2006/main">
  <p:tag name="KSO_WM_UNIT_TABLE_BEAUTIFY" val="smartTable{6f05671b-3aa4-4556-9031-94d049b00cd0}"/>
  <p:tag name="TABLE_ENDDRAG_ORIGIN_RECT" val="297*154"/>
  <p:tag name="TABLE_ENDDRAG_RECT" val="47*80*297*154"/>
</p:tagLst>
</file>

<file path=ppt/tags/tag4.xml><?xml version="1.0" encoding="utf-8"?>
<p:tagLst xmlns:p="http://schemas.openxmlformats.org/presentationml/2006/main">
  <p:tag name="KSO_WM_UNIT_PLACING_PICTURE_USER_VIEWPORT" val="{&quot;height&quot;:4319,&quot;width&quot;:12694}"/>
</p:tagLst>
</file>

<file path=ppt/tags/tag5.xml><?xml version="1.0" encoding="utf-8"?>
<p:tagLst xmlns:p="http://schemas.openxmlformats.org/presentationml/2006/main">
  <p:tag name="COMMONDATA" val="eyJoZGlkIjoiZWY4ODRjYTE3YTllODZiM2MxYmQ0MGMxOWMzZTM4NWQifQ=="/>
  <p:tag name="KSO_WPP_MARK_KEY" val="9c4775e5-d35d-4f7c-a176-4a36429e81d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2272</Words>
  <Application>WPS 演示</Application>
  <PresentationFormat>宽屏</PresentationFormat>
  <Paragraphs>233</Paragraphs>
  <Slides>16</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14</vt:i4>
      </vt:variant>
      <vt:variant>
        <vt:lpstr>幻灯片标题</vt:lpstr>
      </vt:variant>
      <vt:variant>
        <vt:i4>16</vt:i4>
      </vt:variant>
    </vt:vector>
  </HeadingPairs>
  <TitlesOfParts>
    <vt:vector size="38" baseType="lpstr">
      <vt:lpstr>Arial</vt:lpstr>
      <vt:lpstr>宋体</vt:lpstr>
      <vt:lpstr>Wingdings</vt:lpstr>
      <vt:lpstr>Times New Roman</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Ahead——本地差分隐私下针对范围查询的自适应层次分解方法（LDP）</vt:lpstr>
      <vt:lpstr>1.1 Ahead——本地差分隐私下针对范围查询的自适应层次分解方法（LDP）</vt:lpstr>
      <vt:lpstr>1.2 IBM-differential-privacy-library（ML）</vt:lpstr>
      <vt:lpstr>1.3 噪声机制模块</vt:lpstr>
      <vt:lpstr>1.4 裁剪clip与bound</vt:lpstr>
      <vt:lpstr>1.4 裁剪clip与bound</vt:lpstr>
      <vt:lpstr>1.5 从IBM到ERM</vt:lpstr>
      <vt:lpstr>1.6 噪声添加的位置</vt:lpstr>
      <vt:lpstr>1.7 Empirical Risk Minimization in the Non-interactive Local(FL) </vt:lpstr>
      <vt:lpstr>1.8伯恩斯坦机制</vt:lpstr>
      <vt:lpstr>1.9第二次尝试——对查询方面的应用</vt:lpstr>
      <vt:lpstr>2.0 Task-aware Privacy Preservation for Multi-dimensional Data</vt:lpstr>
      <vt:lpstr>2.1 Optimal Algorithms for Mean Estimation under Local Differential Privacy</vt:lpstr>
      <vt:lpstr>2.2 PrivUnit方法（联邦学习下）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Altria</cp:lastModifiedBy>
  <cp:revision>1221</cp:revision>
  <dcterms:created xsi:type="dcterms:W3CDTF">2021-11-12T05:38:00Z</dcterms:created>
  <dcterms:modified xsi:type="dcterms:W3CDTF">2022-11-29T00:40:12Z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2052-11.1.0.12651</vt:lpwstr>
  </property>
  <property fmtid="{D5CDD505-2E9C-101B-9397-08002B2CF9AE}" pid="3" name="ICV">
    <vt:lpwstr>0BAAF2213C034CFAB2736414EE2D5320</vt:lpwstr>
  </property>
</Properties>
</file>