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
  </p:notesMasterIdLst>
  <p:sldIdLst>
    <p:sldId id="257" r:id="rId4"/>
    <p:sldId id="389" r:id="rId6"/>
    <p:sldId id="373" r:id="rId7"/>
    <p:sldId id="460" r:id="rId8"/>
    <p:sldId id="461" r:id="rId9"/>
    <p:sldId id="462" r:id="rId10"/>
    <p:sldId id="485" r:id="rId11"/>
    <p:sldId id="529" r:id="rId12"/>
    <p:sldId id="506" r:id="rId13"/>
    <p:sldId id="454" r:id="rId14"/>
    <p:sldId id="507" r:id="rId15"/>
    <p:sldId id="455" r:id="rId16"/>
    <p:sldId id="486" r:id="rId17"/>
    <p:sldId id="508" r:id="rId18"/>
    <p:sldId id="463" r:id="rId19"/>
    <p:sldId id="464" r:id="rId20"/>
    <p:sldId id="474" r:id="rId21"/>
    <p:sldId id="475" r:id="rId22"/>
    <p:sldId id="476" r:id="rId23"/>
    <p:sldId id="509" r:id="rId24"/>
    <p:sldId id="510" r:id="rId25"/>
    <p:sldId id="511" r:id="rId26"/>
    <p:sldId id="466" r:id="rId27"/>
    <p:sldId id="467" r:id="rId28"/>
    <p:sldId id="477" r:id="rId29"/>
    <p:sldId id="478" r:id="rId30"/>
    <p:sldId id="528" r:id="rId31"/>
    <p:sldId id="487" r:id="rId32"/>
    <p:sldId id="480" r:id="rId33"/>
    <p:sldId id="552" r:id="rId34"/>
    <p:sldId id="416" r:id="rId35"/>
  </p:sldIdLst>
  <p:sldSz cx="12192000" cy="6858000"/>
  <p:notesSz cx="7103745" cy="10234295"/>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EA79D63-741A-45C4-ADB5-9B802C6FE787}">
          <p14:sldIdLst>
            <p14:sldId id="257"/>
            <p14:sldId id="389"/>
            <p14:sldId id="373"/>
            <p14:sldId id="460"/>
            <p14:sldId id="461"/>
            <p14:sldId id="462"/>
            <p14:sldId id="485"/>
            <p14:sldId id="529"/>
            <p14:sldId id="506"/>
            <p14:sldId id="454"/>
            <p14:sldId id="507"/>
            <p14:sldId id="455"/>
            <p14:sldId id="486"/>
            <p14:sldId id="508"/>
            <p14:sldId id="463"/>
            <p14:sldId id="464"/>
            <p14:sldId id="474"/>
            <p14:sldId id="475"/>
            <p14:sldId id="476"/>
            <p14:sldId id="509"/>
            <p14:sldId id="510"/>
            <p14:sldId id="511"/>
            <p14:sldId id="466"/>
            <p14:sldId id="467"/>
            <p14:sldId id="477"/>
            <p14:sldId id="478"/>
            <p14:sldId id="528"/>
            <p14:sldId id="487"/>
            <p14:sldId id="480"/>
            <p14:sldId id="552"/>
            <p14:sldId id="41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 令凯" initials="孟" lastIdx="1" clrIdx="0"/>
  <p:cmAuthor id="2" name="后会无期" initials="后会无期" lastIdx="0" clrIdx="1"/>
  <p:cmAuthor id="3" name="RON" initials="R" lastIdx="3" clrIdx="2"/>
  <p:cmAuthor id="4" name="陈 晓博" initials="陈" lastIdx="1" clrIdx="3"/>
  <p:cmAuthor id="5" name="Administrator" initials="A"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BFE2FF"/>
    <a:srgbClr val="F06262"/>
    <a:srgbClr val="384479"/>
    <a:srgbClr val="9DC3E6"/>
    <a:srgbClr val="FFCBA2"/>
    <a:srgbClr val="C032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3834" autoAdjust="0"/>
  </p:normalViewPr>
  <p:slideViewPr>
    <p:cSldViewPr snapToGrid="0">
      <p:cViewPr varScale="1">
        <p:scale>
          <a:sx n="141" d="100"/>
          <a:sy n="141" d="100"/>
        </p:scale>
        <p:origin x="80" y="4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tags" Target="tags/tag14.xml"/><Relationship Id="rId4" Type="http://schemas.openxmlformats.org/officeDocument/2006/relationships/slide" Target="slides/slide1.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5" dt="2022-09-16T13:26:01.391" idx="1">
    <p:pos x="791" y="334"/>
    <p:text/>
  </p:cm>
</p:cmLst>
</file>

<file path=ppt/comments/comment2.xml><?xml version="1.0" encoding="utf-8"?>
<p:cmLst xmlns:a="http://schemas.openxmlformats.org/drawingml/2006/main" xmlns:r="http://schemas.openxmlformats.org/officeDocument/2006/relationships" xmlns:p="http://schemas.openxmlformats.org/presentationml/2006/main">
  <p:cm authorId="5" dt="2022-09-16T13:26:01.391" idx="1">
    <p:pos x="791" y="334"/>
    <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40.wmf"/><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a:solidFill>
                  <a:srgbClr val="FF0000"/>
                </a:solidFill>
                <a:sym typeface="+mn-ea"/>
              </a:rPr>
              <a:t>PS</a:t>
            </a:r>
            <a:r>
              <a:rPr lang="zh-CN" altLang="en-US">
                <a:solidFill>
                  <a:srgbClr val="FF0000"/>
                </a:solidFill>
                <a:sym typeface="+mn-ea"/>
              </a:rPr>
              <a:t>：</a:t>
            </a:r>
            <a:r>
              <a:rPr lang="en-US" altLang="zh-CN">
                <a:solidFill>
                  <a:srgbClr val="FF0000"/>
                </a:solidFill>
                <a:sym typeface="+mn-ea"/>
              </a:rPr>
              <a:t> </a:t>
            </a:r>
            <a:r>
              <a:rPr lang="zh-CN" altLang="en-US">
                <a:solidFill>
                  <a:srgbClr val="FF0000"/>
                </a:solidFill>
                <a:sym typeface="+mn-ea"/>
              </a:rPr>
              <a:t>论文出处，说明具体顶会，来自哪里，哪一年</a:t>
            </a:r>
            <a:endParaRPr lang="zh-CN" altLang="en-US">
              <a:solidFill>
                <a:srgbClr val="FF0000"/>
              </a:solidFill>
            </a:endParaRPr>
          </a:p>
          <a:p>
            <a:endParaRPr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裁减和</a:t>
            </a:r>
            <a:r>
              <a:rPr lang="en-US" altLang="zh-CN" sz="500" dirty="0">
                <a:solidFill>
                  <a:srgbClr val="FF0000"/>
                </a:solidFill>
              </a:rPr>
              <a:t>fold</a:t>
            </a:r>
            <a:r>
              <a:rPr lang="zh-CN" altLang="en-US" sz="500" dirty="0">
                <a:solidFill>
                  <a:srgbClr val="FF0000"/>
                </a:solidFill>
              </a:rPr>
              <a:t>这两个过程</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裁减和</a:t>
            </a:r>
            <a:r>
              <a:rPr lang="en-US" altLang="zh-CN" sz="500" dirty="0">
                <a:solidFill>
                  <a:srgbClr val="FF0000"/>
                </a:solidFill>
              </a:rPr>
              <a:t>fold</a:t>
            </a:r>
            <a:r>
              <a:rPr lang="zh-CN" altLang="en-US" sz="500" dirty="0">
                <a:solidFill>
                  <a:srgbClr val="FF0000"/>
                </a:solidFill>
              </a:rPr>
              <a:t>这两个过程</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跟下一页一个主题</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这一节直接放在例子处，先保留在这个位置</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以逻辑回归机器学习模型为例</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这一页体现差分公式，噪声加到哪，评价问题在哪里</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将图片放大一点</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跟下一页一个主题</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跟下一页一个主题</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跟下一页一个主题</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跟下一页一个主题</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跟下一页一个主题</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缩短一下长度，将页面布局集中一定</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优点放在前面去</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跟下一页一个主题</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对比下参数，左右对比</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跟下一页一个主题</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dirty="0"/>
              <a:t>总结还是分两页</a:t>
            </a:r>
            <a:endParaRPr 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加个作用的宾语</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dirty="0"/>
              <a:t>总结还是分两页</a:t>
            </a:r>
            <a:endParaRPr 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图要更正</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跟下一页一个主题</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500" dirty="0">
                <a:solidFill>
                  <a:srgbClr val="FF0000"/>
                </a:solidFill>
              </a:rPr>
              <a:t>跟下一页一个主题</a:t>
            </a:r>
            <a:endParaRPr lang="zh-CN" altLang="en-US"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sz="500" dirty="0">
                <a:solidFill>
                  <a:srgbClr val="FF0000"/>
                </a:solidFill>
              </a:rPr>
              <a:t>这一页之前提一下这个库的总体的作用，三个模块之间的联系</a:t>
            </a:r>
            <a:endParaRPr lang="zh-CN"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sz="500" dirty="0">
                <a:solidFill>
                  <a:srgbClr val="FF0000"/>
                </a:solidFill>
              </a:rPr>
              <a:t>这一页之前提一下这个库的总体的作用，三个模块之间的联系</a:t>
            </a:r>
            <a:endParaRPr lang="zh-CN" sz="500" dirty="0">
              <a:solidFill>
                <a:srgbClr val="FF0000"/>
              </a:solidFill>
            </a:endParaRPr>
          </a:p>
        </p:txBody>
      </p:sp>
      <p:sp>
        <p:nvSpPr>
          <p:cNvPr id="4" name="灯片编号占位符 3"/>
          <p:cNvSpPr>
            <a:spLocks noGrp="1"/>
          </p:cNvSpPr>
          <p:nvPr>
            <p:ph type="sldNum" sz="quarter" idx="10"/>
          </p:nvPr>
        </p:nvSpPr>
        <p:spPr/>
        <p:txBody>
          <a:bodyPr/>
          <a:lstStyle/>
          <a:p>
            <a:fld id="{73B12C2E-E90F-4941-97A1-54FCEAAF0D3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E05237A-8E24-497E-870F-543399441E8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alphaModFix amt="5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8793"/>
            <a:ext cx="12192000" cy="6858000"/>
          </a:xfrm>
          <a:prstGeom prst="rect">
            <a:avLst/>
          </a:prstGeom>
        </p:spPr>
      </p:pic>
      <p:sp>
        <p:nvSpPr>
          <p:cNvPr id="2" name="标题 1"/>
          <p:cNvSpPr>
            <a:spLocks noGrp="1"/>
          </p:cNvSpPr>
          <p:nvPr>
            <p:ph type="title"/>
          </p:nvPr>
        </p:nvSpPr>
        <p:spPr>
          <a:xfrm>
            <a:off x="838200" y="476250"/>
            <a:ext cx="10515600" cy="552450"/>
          </a:xfrm>
        </p:spPr>
        <p:txBody>
          <a:bodyPr>
            <a:noAutofit/>
          </a:bodyPr>
          <a:lstStyle>
            <a:lvl1pPr>
              <a:defRPr sz="4000" b="1">
                <a:solidFill>
                  <a:schemeClr val="accent5">
                    <a:lumMod val="75000"/>
                  </a:schemeClr>
                </a:solidFill>
              </a:defRPr>
            </a:lvl1p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68F82D3F-6207-4A68-AB4D-48C49B64D9C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grpSp>
        <p:nvGrpSpPr>
          <p:cNvPr id="7" name="Group 13"/>
          <p:cNvGrpSpPr/>
          <p:nvPr userDrawn="1"/>
        </p:nvGrpSpPr>
        <p:grpSpPr>
          <a:xfrm>
            <a:off x="669925" y="1028702"/>
            <a:ext cx="10850563" cy="45719"/>
            <a:chOff x="0" y="990600"/>
            <a:chExt cx="12192001" cy="45719"/>
          </a:xfrm>
          <a:solidFill>
            <a:srgbClr val="C4251F"/>
          </a:solidFill>
        </p:grpSpPr>
        <p:sp>
          <p:nvSpPr>
            <p:cNvPr id="8" name="Rectangle 14"/>
            <p:cNvSpPr/>
            <p:nvPr/>
          </p:nvSpPr>
          <p:spPr>
            <a:xfrm>
              <a:off x="0" y="990600"/>
              <a:ext cx="11811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dirty="0"/>
            </a:p>
          </p:txBody>
        </p:sp>
        <p:sp>
          <p:nvSpPr>
            <p:cNvPr id="9" name="Rectangle 15"/>
            <p:cNvSpPr/>
            <p:nvPr/>
          </p:nvSpPr>
          <p:spPr>
            <a:xfrm>
              <a:off x="11623040" y="990600"/>
              <a:ext cx="56896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dirty="0"/>
            </a:p>
          </p:txBody>
        </p:sp>
      </p:gr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2B74121-B10E-43CA-99F8-0E0085DAD055}"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CC7720D-FF1E-4BA5-BDC4-9ABC81B1666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501C986-FE27-4D52-AF77-0595C9C97374}"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DE0C271-0893-46CD-A703-A54261CB35E0}"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BDE8F43-1972-40F9-9D20-88124D912732}"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8A0BD3-2D93-467F-B596-866E9840B4AC}"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D45083B-9767-45AC-A201-53D09BD0EA84}"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A674739-9D8F-43FA-AF84-3C0C557AC85B}"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C363981-4C3D-4146-9173-F0B08FBA2B2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8E4B55D-5FBE-48D4-A88C-2247B6BBB4A3}"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dirty="0"/>
          </a:p>
        </p:txBody>
      </p:sp>
      <p:sp>
        <p:nvSpPr>
          <p:cNvPr id="5" name="标题 5"/>
          <p:cNvSpPr>
            <a:spLocks noGrp="1"/>
          </p:cNvSpPr>
          <p:nvPr>
            <p:ph type="ctrTitle" idx="4294967295"/>
          </p:nvPr>
        </p:nvSpPr>
        <p:spPr>
          <a:xfrm>
            <a:off x="557776" y="255235"/>
            <a:ext cx="9144000" cy="1001591"/>
          </a:xfrm>
        </p:spPr>
        <p:txBody>
          <a:bodyPr>
            <a:normAutofit/>
          </a:bodyPr>
          <a:lstStyle/>
          <a:p>
            <a:endParaRPr lang="zh-CN" altLang="en-US" sz="3600" b="1" dirty="0">
              <a:sym typeface="+mn-ea"/>
            </a:endParaRPr>
          </a:p>
        </p:txBody>
      </p:sp>
      <p:grpSp>
        <p:nvGrpSpPr>
          <p:cNvPr id="6" name="组合 5"/>
          <p:cNvGrpSpPr/>
          <p:nvPr userDrawn="1"/>
        </p:nvGrpSpPr>
        <p:grpSpPr>
          <a:xfrm>
            <a:off x="9617001" y="87034"/>
            <a:ext cx="2034540" cy="941666"/>
            <a:chOff x="9937100" y="-21252"/>
            <a:chExt cx="2386163" cy="1113116"/>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9" name="圆角矩形 17"/>
          <p:cNvSpPr/>
          <p:nvPr userDrawn="1"/>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a:off x="11653520" y="6319520"/>
            <a:ext cx="538480" cy="538480"/>
          </a:xfrm>
          <a:prstGeom prst="rect">
            <a:avLst/>
          </a:prstGeom>
          <a:solidFill>
            <a:srgbClr val="C03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484134" y="6376515"/>
            <a:ext cx="630615" cy="424490"/>
          </a:xfrm>
        </p:spPr>
        <p:txBody>
          <a:bodyPr/>
          <a:lstStyle>
            <a:lvl1pPr>
              <a:defRPr sz="2400">
                <a:solidFill>
                  <a:schemeClr val="bg1"/>
                </a:solidFill>
              </a:defRPr>
            </a:lvl1pPr>
          </a:lstStyle>
          <a:p>
            <a:fld id="{B509AAB2-8618-49D3-806D-5B60E79AAF80}" type="slidenum">
              <a:rPr lang="zh-CN" altLang="en-US" smtClean="0"/>
            </a:fld>
            <a:endParaRPr lang="zh-CN" alt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261622"/>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a:noFill/>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AD90B-1E24-4B73-9626-553791823251}" type="datetime1">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image" Target="../media/image4.png"/><Relationship Id="rId2" Type="http://schemas.openxmlformats.org/officeDocument/2006/relationships/tags" Target="../tags/tag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tags" Target="../tags/tag6.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29.png"/><Relationship Id="rId3" Type="http://schemas.openxmlformats.org/officeDocument/2006/relationships/tags" Target="../tags/tag7.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tags" Target="../tags/tag8.xml"/><Relationship Id="rId2" Type="http://schemas.openxmlformats.org/officeDocument/2006/relationships/image" Target="../media/image2.png"/><Relationship Id="rId11" Type="http://schemas.openxmlformats.org/officeDocument/2006/relationships/notesSlide" Target="../notesSlides/notesSlide12.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36.wmf"/><Relationship Id="rId3" Type="http://schemas.openxmlformats.org/officeDocument/2006/relationships/oleObject" Target="../embeddings/oleObject9.bin"/><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9" Type="http://schemas.openxmlformats.org/officeDocument/2006/relationships/image" Target="../media/image39.wmf"/><Relationship Id="rId8" Type="http://schemas.openxmlformats.org/officeDocument/2006/relationships/oleObject" Target="../embeddings/oleObject12.bin"/><Relationship Id="rId7" Type="http://schemas.openxmlformats.org/officeDocument/2006/relationships/image" Target="../media/image19.png"/><Relationship Id="rId6" Type="http://schemas.openxmlformats.org/officeDocument/2006/relationships/image" Target="../media/image38.wmf"/><Relationship Id="rId5" Type="http://schemas.openxmlformats.org/officeDocument/2006/relationships/oleObject" Target="../embeddings/oleObject11.bin"/><Relationship Id="rId4" Type="http://schemas.openxmlformats.org/officeDocument/2006/relationships/image" Target="../media/image37.wmf"/><Relationship Id="rId3" Type="http://schemas.openxmlformats.org/officeDocument/2006/relationships/oleObject" Target="../embeddings/oleObject10.bin"/><Relationship Id="rId2" Type="http://schemas.openxmlformats.org/officeDocument/2006/relationships/image" Target="../media/image2.png"/><Relationship Id="rId14" Type="http://schemas.openxmlformats.org/officeDocument/2006/relationships/notesSlide" Target="../notesSlides/notesSlide15.xml"/><Relationship Id="rId13" Type="http://schemas.openxmlformats.org/officeDocument/2006/relationships/vmlDrawing" Target="../drawings/vmlDrawing5.vml"/><Relationship Id="rId12" Type="http://schemas.openxmlformats.org/officeDocument/2006/relationships/slideLayout" Target="../slideLayouts/slideLayout7.xml"/><Relationship Id="rId11" Type="http://schemas.openxmlformats.org/officeDocument/2006/relationships/image" Target="../media/image40.wmf"/><Relationship Id="rId10" Type="http://schemas.openxmlformats.org/officeDocument/2006/relationships/oleObject" Target="../embeddings/oleObject13.bin"/><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3.wmf"/><Relationship Id="rId7" Type="http://schemas.openxmlformats.org/officeDocument/2006/relationships/oleObject" Target="../embeddings/oleObject16.bin"/><Relationship Id="rId6" Type="http://schemas.openxmlformats.org/officeDocument/2006/relationships/image" Target="../media/image42.wmf"/><Relationship Id="rId5" Type="http://schemas.openxmlformats.org/officeDocument/2006/relationships/oleObject" Target="../embeddings/oleObject15.bin"/><Relationship Id="rId4" Type="http://schemas.openxmlformats.org/officeDocument/2006/relationships/image" Target="../media/image41.wmf"/><Relationship Id="rId3" Type="http://schemas.openxmlformats.org/officeDocument/2006/relationships/oleObject" Target="../embeddings/oleObject14.bin"/><Relationship Id="rId2" Type="http://schemas.openxmlformats.org/officeDocument/2006/relationships/image" Target="../media/image2.png"/><Relationship Id="rId11" Type="http://schemas.openxmlformats.org/officeDocument/2006/relationships/notesSlide" Target="../notesSlides/notesSlide16.xml"/><Relationship Id="rId10" Type="http://schemas.openxmlformats.org/officeDocument/2006/relationships/vmlDrawing" Target="../drawings/vmlDrawing6.v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44.png"/><Relationship Id="rId3" Type="http://schemas.openxmlformats.org/officeDocument/2006/relationships/tags" Target="../tags/tag9.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tags" Target="../tags/tag10.xml"/><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image" Target="../media/image49.png"/><Relationship Id="rId8" Type="http://schemas.openxmlformats.org/officeDocument/2006/relationships/image" Target="../media/image48.jpeg"/><Relationship Id="rId7" Type="http://schemas.openxmlformats.org/officeDocument/2006/relationships/image" Target="../media/image47.png"/><Relationship Id="rId6" Type="http://schemas.openxmlformats.org/officeDocument/2006/relationships/image" Target="../media/image46.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0.png"/><Relationship Id="rId2" Type="http://schemas.openxmlformats.org/officeDocument/2006/relationships/image" Target="../media/image2.png"/><Relationship Id="rId11" Type="http://schemas.openxmlformats.org/officeDocument/2006/relationships/notesSlide" Target="../notesSlides/notesSlide20.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1.png"/><Relationship Id="rId7" Type="http://schemas.openxmlformats.org/officeDocument/2006/relationships/image" Target="../media/image46.png"/><Relationship Id="rId6" Type="http://schemas.openxmlformats.org/officeDocument/2006/relationships/image" Target="../media/image50.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0.png"/><Relationship Id="rId2" Type="http://schemas.openxmlformats.org/officeDocument/2006/relationships/image" Target="../media/image2.png"/><Relationship Id="rId10" Type="http://schemas.openxmlformats.org/officeDocument/2006/relationships/notesSlide" Target="../notesSlides/notesSlide2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9" Type="http://schemas.openxmlformats.org/officeDocument/2006/relationships/image" Target="../media/image53.png"/><Relationship Id="rId8" Type="http://schemas.openxmlformats.org/officeDocument/2006/relationships/image" Target="../media/image52.png"/><Relationship Id="rId7" Type="http://schemas.openxmlformats.org/officeDocument/2006/relationships/image" Target="../media/image46.png"/><Relationship Id="rId6" Type="http://schemas.openxmlformats.org/officeDocument/2006/relationships/image" Target="../media/image50.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0.png"/><Relationship Id="rId2" Type="http://schemas.openxmlformats.org/officeDocument/2006/relationships/image" Target="../media/image2.png"/><Relationship Id="rId11" Type="http://schemas.openxmlformats.org/officeDocument/2006/relationships/notesSlide" Target="../notesSlides/notesSlide22.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6.wmf"/><Relationship Id="rId7" Type="http://schemas.openxmlformats.org/officeDocument/2006/relationships/oleObject" Target="../embeddings/oleObject19.bin"/><Relationship Id="rId6" Type="http://schemas.openxmlformats.org/officeDocument/2006/relationships/image" Target="../media/image55.wmf"/><Relationship Id="rId5" Type="http://schemas.openxmlformats.org/officeDocument/2006/relationships/oleObject" Target="../embeddings/oleObject18.bin"/><Relationship Id="rId4" Type="http://schemas.openxmlformats.org/officeDocument/2006/relationships/image" Target="../media/image54.wmf"/><Relationship Id="rId3" Type="http://schemas.openxmlformats.org/officeDocument/2006/relationships/oleObject" Target="../embeddings/oleObject17.bin"/><Relationship Id="rId2" Type="http://schemas.openxmlformats.org/officeDocument/2006/relationships/image" Target="../media/image2.png"/><Relationship Id="rId11" Type="http://schemas.openxmlformats.org/officeDocument/2006/relationships/notesSlide" Target="../notesSlides/notesSlide23.xml"/><Relationship Id="rId10" Type="http://schemas.openxmlformats.org/officeDocument/2006/relationships/vmlDrawing" Target="../drawings/vmlDrawing7.v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9" Type="http://schemas.openxmlformats.org/officeDocument/2006/relationships/vmlDrawing" Target="../drawings/vmlDrawing8.vml"/><Relationship Id="rId8" Type="http://schemas.openxmlformats.org/officeDocument/2006/relationships/slideLayout" Target="../slideLayouts/slideLayout7.xml"/><Relationship Id="rId7" Type="http://schemas.openxmlformats.org/officeDocument/2006/relationships/image" Target="../media/image59.wmf"/><Relationship Id="rId6" Type="http://schemas.openxmlformats.org/officeDocument/2006/relationships/oleObject" Target="../embeddings/oleObject21.bin"/><Relationship Id="rId5" Type="http://schemas.openxmlformats.org/officeDocument/2006/relationships/image" Target="../media/image58.png"/><Relationship Id="rId4" Type="http://schemas.openxmlformats.org/officeDocument/2006/relationships/image" Target="../media/image57.wmf"/><Relationship Id="rId3" Type="http://schemas.openxmlformats.org/officeDocument/2006/relationships/oleObject" Target="../embeddings/oleObject20.bin"/><Relationship Id="rId2" Type="http://schemas.openxmlformats.org/officeDocument/2006/relationships/image" Target="../media/image2.png"/><Relationship Id="rId10" Type="http://schemas.openxmlformats.org/officeDocument/2006/relationships/notesSlide" Target="../notesSlides/notesSlide24.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image" Target="../media/image60.png"/><Relationship Id="rId3" Type="http://schemas.openxmlformats.org/officeDocument/2006/relationships/tags" Target="../tags/tag11.xml"/><Relationship Id="rId2" Type="http://schemas.openxmlformats.org/officeDocument/2006/relationships/image" Target="../media/image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7.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image" Target="../media/image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9" Type="http://schemas.openxmlformats.org/officeDocument/2006/relationships/image" Target="../media/image63.png"/><Relationship Id="rId8" Type="http://schemas.openxmlformats.org/officeDocument/2006/relationships/image" Target="../media/image62.png"/><Relationship Id="rId7" Type="http://schemas.openxmlformats.org/officeDocument/2006/relationships/image" Target="../media/image61.png"/><Relationship Id="rId6" Type="http://schemas.openxmlformats.org/officeDocument/2006/relationships/image" Target="../media/image50.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0.png"/><Relationship Id="rId2" Type="http://schemas.openxmlformats.org/officeDocument/2006/relationships/image" Target="../media/image2.png"/><Relationship Id="rId12" Type="http://schemas.openxmlformats.org/officeDocument/2006/relationships/notesSlide" Target="../notesSlides/notesSlide27.xml"/><Relationship Id="rId11" Type="http://schemas.openxmlformats.org/officeDocument/2006/relationships/slideLayout" Target="../slideLayouts/slideLayout7.xml"/><Relationship Id="rId10" Type="http://schemas.openxmlformats.org/officeDocument/2006/relationships/image" Target="../media/image64.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comments" Target="../comments/comment1.xml"/><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tags" Target="../tags/tag2.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comments" Target="../comments/comment2.xml"/><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tags" Target="../tags/tag3.xml"/><Relationship Id="rId4" Type="http://schemas.openxmlformats.org/officeDocument/2006/relationships/image" Target="../media/image9.wmf"/><Relationship Id="rId3" Type="http://schemas.openxmlformats.org/officeDocument/2006/relationships/oleObject" Target="../embeddings/oleObject1.bin"/><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image" Target="../media/image13.wmf"/><Relationship Id="rId8" Type="http://schemas.openxmlformats.org/officeDocument/2006/relationships/oleObject" Target="../embeddings/oleObject4.bin"/><Relationship Id="rId7" Type="http://schemas.openxmlformats.org/officeDocument/2006/relationships/tags" Target="../tags/tag4.xml"/><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1.wmf"/><Relationship Id="rId3" Type="http://schemas.openxmlformats.org/officeDocument/2006/relationships/oleObject" Target="../embeddings/oleObject2.bin"/><Relationship Id="rId2" Type="http://schemas.openxmlformats.org/officeDocument/2006/relationships/image" Target="../media/image2.png"/><Relationship Id="rId18" Type="http://schemas.openxmlformats.org/officeDocument/2006/relationships/notesSlide" Target="../notesSlides/notesSlide5.xml"/><Relationship Id="rId17" Type="http://schemas.openxmlformats.org/officeDocument/2006/relationships/vmlDrawing" Target="../drawings/vmlDrawing2.vml"/><Relationship Id="rId16" Type="http://schemas.openxmlformats.org/officeDocument/2006/relationships/slideLayout" Target="../slideLayouts/slideLayout7.xml"/><Relationship Id="rId15" Type="http://schemas.openxmlformats.org/officeDocument/2006/relationships/image" Target="../media/image16.wmf"/><Relationship Id="rId14" Type="http://schemas.openxmlformats.org/officeDocument/2006/relationships/oleObject" Target="../embeddings/oleObject7.bin"/><Relationship Id="rId13" Type="http://schemas.openxmlformats.org/officeDocument/2006/relationships/image" Target="../media/image15.wmf"/><Relationship Id="rId12" Type="http://schemas.openxmlformats.org/officeDocument/2006/relationships/oleObject" Target="../embeddings/oleObject6.bin"/><Relationship Id="rId11" Type="http://schemas.openxmlformats.org/officeDocument/2006/relationships/image" Target="../media/image14.wmf"/><Relationship Id="rId10" Type="http://schemas.openxmlformats.org/officeDocument/2006/relationships/oleObject" Target="../embeddings/oleObject5.bin"/><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1.png"/><Relationship Id="rId7" Type="http://schemas.openxmlformats.org/officeDocument/2006/relationships/image" Target="../media/image20.wmf"/><Relationship Id="rId6" Type="http://schemas.openxmlformats.org/officeDocument/2006/relationships/oleObject" Target="../embeddings/oleObject8.bin"/><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2.png"/><Relationship Id="rId11" Type="http://schemas.openxmlformats.org/officeDocument/2006/relationships/notesSlide" Target="../notesSlides/notesSlide8.xml"/><Relationship Id="rId10" Type="http://schemas.openxmlformats.org/officeDocument/2006/relationships/vmlDrawing" Target="../drawings/vmlDrawing3.v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tags" Target="../tags/tag5.xml"/><Relationship Id="rId3" Type="http://schemas.openxmlformats.org/officeDocument/2006/relationships/image" Target="../media/image2.png"/><Relationship Id="rId2" Type="http://schemas.openxmlformats.org/officeDocument/2006/relationships/image" Target="../media/image1.png"/><Relationship Id="rId10" Type="http://schemas.openxmlformats.org/officeDocument/2006/relationships/notesSlide" Target="../notesSlides/notesSlide9.xml"/><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alphaModFix amt="5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351" y="-17814"/>
            <a:ext cx="12192000" cy="6857999"/>
          </a:xfrm>
          <a:prstGeom prst="rect">
            <a:avLst/>
          </a:prstGeom>
        </p:spPr>
      </p:pic>
      <p:sp>
        <p:nvSpPr>
          <p:cNvPr id="6" name="文本框 5"/>
          <p:cNvSpPr txBox="1"/>
          <p:nvPr/>
        </p:nvSpPr>
        <p:spPr>
          <a:xfrm>
            <a:off x="4699000" y="4136773"/>
            <a:ext cx="2794000" cy="1198880"/>
          </a:xfrm>
          <a:prstGeom prst="rect">
            <a:avLst/>
          </a:prstGeom>
          <a:noFill/>
        </p:spPr>
        <p:txBody>
          <a:bodyPr wrap="square" rtlCol="0">
            <a:spAutoFit/>
          </a:bodyPr>
          <a:lstStyle/>
          <a:p>
            <a:pPr algn="ctr">
              <a:lnSpc>
                <a:spcPct val="150000"/>
              </a:lnSpc>
            </a:pPr>
            <a:r>
              <a:rPr lang="zh-CN" altLang="en-US" sz="2400" dirty="0">
                <a:effectLst>
                  <a:outerShdw blurRad="38100" dist="19050" dir="2700000" algn="tl" rotWithShape="0">
                    <a:schemeClr val="dk1">
                      <a:alpha val="40000"/>
                    </a:schemeClr>
                  </a:outerShdw>
                </a:effectLst>
                <a:latin typeface="Times New Roman" panose="02020603050405020304" charset="0"/>
              </a:rPr>
              <a:t>汇报人：邓迪杭</a:t>
            </a:r>
            <a:endParaRPr lang="en-US" altLang="zh-CN" sz="2400" dirty="0">
              <a:effectLst>
                <a:outerShdw blurRad="38100" dist="19050" dir="2700000" algn="tl" rotWithShape="0">
                  <a:schemeClr val="dk1">
                    <a:alpha val="40000"/>
                  </a:schemeClr>
                </a:outerShdw>
              </a:effectLst>
              <a:latin typeface="Times New Roman" panose="02020603050405020304" charset="0"/>
            </a:endParaRPr>
          </a:p>
          <a:p>
            <a:pPr algn="ctr">
              <a:lnSpc>
                <a:spcPct val="150000"/>
              </a:lnSpc>
            </a:pPr>
            <a:r>
              <a:rPr lang="zh-CN" altLang="en-US" sz="2400" dirty="0">
                <a:effectLst>
                  <a:outerShdw blurRad="38100" dist="19050" dir="2700000" algn="tl" rotWithShape="0">
                    <a:schemeClr val="dk1">
                      <a:alpha val="40000"/>
                    </a:schemeClr>
                  </a:outerShdw>
                </a:effectLst>
                <a:latin typeface="Times New Roman" panose="02020603050405020304" charset="0"/>
              </a:rPr>
              <a:t>指导老师：张美范</a:t>
            </a:r>
            <a:endParaRPr lang="zh-CN" altLang="en-US" sz="2400" dirty="0">
              <a:effectLst>
                <a:outerShdw blurRad="38100" dist="19050" dir="2700000" algn="tl" rotWithShape="0">
                  <a:schemeClr val="dk1">
                    <a:alpha val="40000"/>
                  </a:schemeClr>
                </a:outerShdw>
              </a:effectLst>
              <a:latin typeface="Times New Roman" panose="02020603050405020304" charset="0"/>
            </a:endParaRPr>
          </a:p>
        </p:txBody>
      </p:sp>
      <p:sp>
        <p:nvSpPr>
          <p:cNvPr id="8" name="文本框 7"/>
          <p:cNvSpPr txBox="1"/>
          <p:nvPr>
            <p:custDataLst>
              <p:tags r:id="rId2"/>
            </p:custDataLst>
          </p:nvPr>
        </p:nvSpPr>
        <p:spPr>
          <a:xfrm>
            <a:off x="486287" y="1978160"/>
            <a:ext cx="11218156" cy="1458595"/>
          </a:xfrm>
          <a:prstGeom prst="rect">
            <a:avLst/>
          </a:prstGeom>
          <a:noFill/>
        </p:spPr>
        <p:txBody>
          <a:bodyPr wrap="square" rtlCol="0">
            <a:spAutoFit/>
          </a:bodyPr>
          <a:lstStyle/>
          <a:p>
            <a:pPr marR="5080" lvl="1" algn="ctr">
              <a:spcBef>
                <a:spcPts val="105"/>
              </a:spcBef>
            </a:pPr>
            <a:r>
              <a:rPr lang="en-US" altLang="zh-CN" sz="4400" b="1" spc="-45" dirty="0">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sym typeface="+mn-ea"/>
              </a:rPr>
              <a:t>IBM/differential-privacy-library</a:t>
            </a:r>
            <a:endParaRPr lang="en-US" altLang="zh-CN" sz="4400" b="1" spc="-45" dirty="0">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sym typeface="+mn-ea"/>
            </a:endParaRPr>
          </a:p>
          <a:p>
            <a:pPr marR="5080" lvl="1" algn="ctr">
              <a:spcBef>
                <a:spcPts val="105"/>
              </a:spcBef>
            </a:pPr>
            <a:endParaRPr lang="en-US" altLang="zh-CN" sz="4400" b="1" spc="-45" dirty="0">
              <a:effectLst>
                <a:outerShdw blurRad="38100" dist="38100" dir="2700000" algn="tl">
                  <a:srgbClr val="000000">
                    <a:alpha val="43137"/>
                  </a:srgbClr>
                </a:outerShdw>
              </a:effectLst>
              <a:latin typeface="Times New Roman" panose="02020603050405020304" charset="0"/>
              <a:ea typeface="宋体" panose="02010600030101010101" pitchFamily="2" charset="-122"/>
              <a:cs typeface="Times New Roman" panose="02020603050405020304" charset="0"/>
              <a:sym typeface="+mn-ea"/>
            </a:endParaRPr>
          </a:p>
        </p:txBody>
      </p:sp>
      <p:pic>
        <p:nvPicPr>
          <p:cNvPr id="5" name="Picture 4" descr="http://zsjy.gzhu.edu.cn/images/pic_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t="-1" r="45034" b="-7143"/>
          <a:stretch>
            <a:fillRect/>
          </a:stretch>
        </p:blipFill>
        <p:spPr bwMode="auto">
          <a:xfrm>
            <a:off x="583325" y="114253"/>
            <a:ext cx="3293111" cy="97815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4000211" y="5460608"/>
            <a:ext cx="4191578" cy="460375"/>
          </a:xfrm>
          <a:prstGeom prst="rect">
            <a:avLst/>
          </a:prstGeom>
          <a:noFill/>
        </p:spPr>
        <p:txBody>
          <a:bodyPr wrap="square" rtlCol="0">
            <a:spAutoFit/>
          </a:bodyPr>
          <a:lstStyle/>
          <a:p>
            <a:pPr algn="ctr"/>
            <a:r>
              <a:rPr lang="en-US" altLang="zh-CN" sz="2400" dirty="0">
                <a:solidFill>
                  <a:schemeClr val="tx1"/>
                </a:solidFill>
                <a:effectLst>
                  <a:outerShdw blurRad="38100" dist="19050" dir="2700000" algn="tl" rotWithShape="0">
                    <a:schemeClr val="dk1">
                      <a:alpha val="40000"/>
                    </a:schemeClr>
                  </a:outerShdw>
                </a:effectLst>
                <a:latin typeface="Times New Roman" panose="02020603050405020304" charset="0"/>
              </a:rPr>
              <a:t>2022.10</a:t>
            </a:r>
            <a:r>
              <a:rPr lang="en-US" altLang="zh-CN" sz="2400" dirty="0">
                <a:effectLst>
                  <a:outerShdw blurRad="38100" dist="19050" dir="2700000" algn="tl" rotWithShape="0">
                    <a:schemeClr val="dk1">
                      <a:alpha val="40000"/>
                    </a:schemeClr>
                  </a:outerShdw>
                </a:effectLst>
                <a:latin typeface="Times New Roman" panose="02020603050405020304" charset="0"/>
              </a:rPr>
              <a:t>.18</a:t>
            </a:r>
            <a:endParaRPr lang="zh-CN" altLang="en-US" sz="2400" dirty="0">
              <a:solidFill>
                <a:schemeClr val="tx1"/>
              </a:solidFill>
              <a:effectLst>
                <a:outerShdw blurRad="38100" dist="19050" dir="2700000" algn="tl" rotWithShape="0">
                  <a:schemeClr val="dk1">
                    <a:alpha val="40000"/>
                  </a:schemeClr>
                </a:outerShdw>
              </a:effectLst>
              <a:latin typeface="Times New Roman" panose="02020603050405020304" charset="0"/>
            </a:endParaRPr>
          </a:p>
        </p:txBody>
      </p:sp>
      <p:grpSp>
        <p:nvGrpSpPr>
          <p:cNvPr id="11" name="组合 10"/>
          <p:cNvGrpSpPr/>
          <p:nvPr/>
        </p:nvGrpSpPr>
        <p:grpSpPr>
          <a:xfrm>
            <a:off x="9574137" y="87034"/>
            <a:ext cx="2034540" cy="941666"/>
            <a:chOff x="9937100" y="-21252"/>
            <a:chExt cx="2386163" cy="1113116"/>
          </a:xfrm>
        </p:grpSpPr>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4" name="文本框 13"/>
          <p:cNvSpPr txBox="1"/>
          <p:nvPr/>
        </p:nvSpPr>
        <p:spPr>
          <a:xfrm>
            <a:off x="275285" y="5918264"/>
            <a:ext cx="11640161" cy="368300"/>
          </a:xfrm>
          <a:prstGeom prst="rect">
            <a:avLst/>
          </a:prstGeom>
          <a:noFill/>
        </p:spPr>
        <p:txBody>
          <a:bodyPr wrap="square">
            <a:spAutoFit/>
          </a:bodyPr>
          <a:lstStyle/>
          <a:p>
            <a:r>
              <a:rPr lang="zh-CN" altLang="en-US" dirty="0"/>
              <a:t>【</a:t>
            </a:r>
            <a:r>
              <a:rPr lang="en-US" altLang="zh-CN" dirty="0"/>
              <a:t>1</a:t>
            </a:r>
            <a:r>
              <a:rPr lang="zh-CN" altLang="en-US" dirty="0"/>
              <a:t>】https://github.com/IBM/differential-privacy-library/blob/main/</a:t>
            </a:r>
            <a:r>
              <a:rPr lang="en-US" altLang="zh-CN" dirty="0"/>
              <a:t>  </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6766560" cy="1120775"/>
          </a:xfrm>
        </p:spPr>
        <p:txBody>
          <a:bodyPr>
            <a:normAutofit/>
          </a:bodyPr>
          <a:lstStyle/>
          <a:p>
            <a:r>
              <a:rPr lang="en-US" altLang="zh-CN" sz="4000" b="1" dirty="0">
                <a:sym typeface="+mn-ea"/>
              </a:rPr>
              <a:t>2.1 </a:t>
            </a:r>
            <a:r>
              <a:rPr lang="zh-CN" altLang="en-US" sz="4000" b="1" dirty="0">
                <a:sym typeface="+mn-ea"/>
              </a:rPr>
              <a:t>噪声机制模块</a:t>
            </a:r>
            <a:endParaRPr lang="en-US" altLang="zh-CN"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3" name="表格 2"/>
          <p:cNvGraphicFramePr/>
          <p:nvPr>
            <p:custDataLst>
              <p:tags r:id="rId3"/>
            </p:custDataLst>
          </p:nvPr>
        </p:nvGraphicFramePr>
        <p:xfrm>
          <a:off x="8413750" y="1124585"/>
          <a:ext cx="3778250" cy="2560320"/>
        </p:xfrm>
        <a:graphic>
          <a:graphicData uri="http://schemas.openxmlformats.org/drawingml/2006/table">
            <a:tbl>
              <a:tblPr firstRow="1" bandRow="1">
                <a:tableStyleId>{5C22544A-7EE6-4342-B048-85BDC9FD1C3A}</a:tableStyleId>
              </a:tblPr>
              <a:tblGrid>
                <a:gridCol w="1889125"/>
                <a:gridCol w="1889125"/>
              </a:tblGrid>
              <a:tr h="365760">
                <a:tc>
                  <a:txBody>
                    <a:bodyPr/>
                    <a:p>
                      <a:pPr>
                        <a:buNone/>
                      </a:pPr>
                      <a:r>
                        <a:rPr lang="zh-CN" altLang="en-US"/>
                        <a:t>模块</a:t>
                      </a:r>
                      <a:endParaRPr lang="zh-CN" altLang="en-US"/>
                    </a:p>
                  </a:txBody>
                  <a:tcPr/>
                </a:tc>
                <a:tc>
                  <a:txBody>
                    <a:bodyPr/>
                    <a:p>
                      <a:pPr>
                        <a:buNone/>
                      </a:pPr>
                      <a:r>
                        <a:rPr lang="zh-CN" altLang="en-US"/>
                        <a:t>作用</a:t>
                      </a:r>
                      <a:endParaRPr lang="zh-CN" altLang="en-US"/>
                    </a:p>
                  </a:txBody>
                  <a:tcPr/>
                </a:tc>
              </a:tr>
              <a:tr h="640080">
                <a:tc>
                  <a:txBody>
                    <a:bodyPr/>
                    <a:p>
                      <a:pPr>
                        <a:buNone/>
                      </a:pPr>
                      <a:r>
                        <a:rPr lang="zh-CN" altLang="en-US"/>
                        <a:t>mechanisms</a:t>
                      </a:r>
                      <a:r>
                        <a:rPr lang="en-US" altLang="zh-CN"/>
                        <a:t>(</a:t>
                      </a:r>
                      <a:r>
                        <a:rPr lang="zh-CN" altLang="en-US"/>
                        <a:t>噪声机制</a:t>
                      </a:r>
                      <a:r>
                        <a:rPr lang="en-US" altLang="zh-CN"/>
                        <a:t>)</a:t>
                      </a:r>
                      <a:endParaRPr lang="en-US" altLang="zh-CN"/>
                    </a:p>
                  </a:txBody>
                  <a:tcPr/>
                </a:tc>
                <a:tc>
                  <a:txBody>
                    <a:bodyPr/>
                    <a:p>
                      <a:pPr>
                        <a:buNone/>
                      </a:pPr>
                      <a:r>
                        <a:rPr lang="zh-CN" altLang="en-US"/>
                        <a:t>差分隐私机制的集合</a:t>
                      </a:r>
                      <a:endParaRPr lang="zh-CN" altLang="en-US"/>
                    </a:p>
                  </a:txBody>
                  <a:tcPr/>
                </a:tc>
              </a:tr>
              <a:tr h="914400">
                <a:tc>
                  <a:txBody>
                    <a:bodyPr/>
                    <a:p>
                      <a:pPr>
                        <a:buNone/>
                      </a:pPr>
                      <a:r>
                        <a:rPr lang="en-US" altLang="zh-CN"/>
                        <a:t>models(</a:t>
                      </a:r>
                      <a:r>
                        <a:rPr lang="zh-CN" altLang="en-US"/>
                        <a:t>机器学习模型</a:t>
                      </a:r>
                      <a:r>
                        <a:rPr lang="en-US" altLang="zh-CN"/>
                        <a:t>)</a:t>
                      </a:r>
                      <a:endParaRPr lang="zh-CN" altLang="en-US"/>
                    </a:p>
                  </a:txBody>
                  <a:tcPr/>
                </a:tc>
                <a:tc>
                  <a:txBody>
                    <a:bodyPr/>
                    <a:p>
                      <a:pPr>
                        <a:buNone/>
                      </a:pPr>
                      <a:r>
                        <a:rPr lang="zh-CN" altLang="en-US"/>
                        <a:t>满足差分隐私的机器学习模型</a:t>
                      </a:r>
                      <a:endParaRPr lang="zh-CN" altLang="en-US"/>
                    </a:p>
                  </a:txBody>
                  <a:tcPr/>
                </a:tc>
              </a:tr>
              <a:tr h="640080">
                <a:tc>
                  <a:txBody>
                    <a:bodyPr/>
                    <a:p>
                      <a:pPr>
                        <a:buNone/>
                      </a:pPr>
                      <a:r>
                        <a:rPr lang="zh-CN" altLang="en-US"/>
                        <a:t>tools</a:t>
                      </a:r>
                      <a:r>
                        <a:rPr lang="en-US" altLang="zh-CN"/>
                        <a:t>(</a:t>
                      </a:r>
                      <a:r>
                        <a:rPr lang="zh-CN" altLang="en-US"/>
                        <a:t>评估分析工具</a:t>
                      </a:r>
                      <a:r>
                        <a:rPr lang="en-US" altLang="zh-CN"/>
                        <a:t>)</a:t>
                      </a:r>
                      <a:endParaRPr lang="en-US" altLang="zh-CN"/>
                    </a:p>
                  </a:txBody>
                  <a:tcPr/>
                </a:tc>
                <a:tc>
                  <a:txBody>
                    <a:bodyPr/>
                    <a:p>
                      <a:pPr>
                        <a:buNone/>
                      </a:pPr>
                      <a:r>
                        <a:rPr lang="zh-CN" altLang="en-US"/>
                        <a:t>用于数据分析和差分隐私评估</a:t>
                      </a:r>
                      <a:endParaRPr lang="zh-CN" altLang="en-US"/>
                    </a:p>
                  </a:txBody>
                  <a:tcPr/>
                </a:tc>
              </a:tr>
            </a:tbl>
          </a:graphicData>
        </a:graphic>
      </p:graphicFrame>
      <p:sp>
        <p:nvSpPr>
          <p:cNvPr id="2" name="文本框 1"/>
          <p:cNvSpPr txBox="1"/>
          <p:nvPr/>
        </p:nvSpPr>
        <p:spPr>
          <a:xfrm>
            <a:off x="11755120" y="6380480"/>
            <a:ext cx="436880" cy="368300"/>
          </a:xfrm>
          <a:prstGeom prst="rect">
            <a:avLst/>
          </a:prstGeom>
          <a:noFill/>
        </p:spPr>
        <p:txBody>
          <a:bodyPr wrap="none" rtlCol="0">
            <a:spAutoFit/>
          </a:bodyPr>
          <a:p>
            <a:r>
              <a:rPr lang="en-US" altLang="zh-CN">
                <a:solidFill>
                  <a:schemeClr val="bg1"/>
                </a:solidFill>
              </a:rPr>
              <a:t>10</a:t>
            </a:r>
            <a:endParaRPr lang="en-US" altLang="zh-CN">
              <a:solidFill>
                <a:schemeClr val="bg1"/>
              </a:solidFill>
            </a:endParaRPr>
          </a:p>
        </p:txBody>
      </p:sp>
      <p:sp>
        <p:nvSpPr>
          <p:cNvPr id="5" name="右箭头 4"/>
          <p:cNvSpPr/>
          <p:nvPr/>
        </p:nvSpPr>
        <p:spPr>
          <a:xfrm>
            <a:off x="7820025" y="1633855"/>
            <a:ext cx="426085" cy="334645"/>
          </a:xfrm>
          <a:prstGeom prst="rightArrow">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4"/>
          <a:stretch>
            <a:fillRect/>
          </a:stretch>
        </p:blipFill>
        <p:spPr>
          <a:xfrm>
            <a:off x="60325" y="1255395"/>
            <a:ext cx="4459605" cy="5125085"/>
          </a:xfrm>
          <a:prstGeom prst="rect">
            <a:avLst/>
          </a:prstGeom>
        </p:spPr>
      </p:pic>
      <p:pic>
        <p:nvPicPr>
          <p:cNvPr id="10" name="图片 9"/>
          <p:cNvPicPr>
            <a:picLocks noChangeAspect="1"/>
          </p:cNvPicPr>
          <p:nvPr/>
        </p:nvPicPr>
        <p:blipFill>
          <a:blip r:embed="rId5"/>
          <a:stretch>
            <a:fillRect/>
          </a:stretch>
        </p:blipFill>
        <p:spPr>
          <a:xfrm>
            <a:off x="3449955" y="1294765"/>
            <a:ext cx="4304665" cy="42684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6766560" cy="1120775"/>
          </a:xfrm>
        </p:spPr>
        <p:txBody>
          <a:bodyPr>
            <a:normAutofit/>
          </a:bodyPr>
          <a:lstStyle/>
          <a:p>
            <a:r>
              <a:rPr lang="en-US" altLang="zh-CN" sz="4000" b="1" dirty="0">
                <a:sym typeface="+mn-ea"/>
              </a:rPr>
              <a:t>2.1 </a:t>
            </a:r>
            <a:r>
              <a:rPr lang="zh-CN" altLang="en-US" sz="4000" b="1" dirty="0">
                <a:sym typeface="+mn-ea"/>
              </a:rPr>
              <a:t>噪声机制模块</a:t>
            </a:r>
            <a:endParaRPr lang="en-US" altLang="zh-CN"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3" name="表格 2"/>
          <p:cNvGraphicFramePr/>
          <p:nvPr>
            <p:custDataLst>
              <p:tags r:id="rId3"/>
            </p:custDataLst>
          </p:nvPr>
        </p:nvGraphicFramePr>
        <p:xfrm>
          <a:off x="8413750" y="1124585"/>
          <a:ext cx="3778250" cy="2560320"/>
        </p:xfrm>
        <a:graphic>
          <a:graphicData uri="http://schemas.openxmlformats.org/drawingml/2006/table">
            <a:tbl>
              <a:tblPr firstRow="1" bandRow="1">
                <a:tableStyleId>{5C22544A-7EE6-4342-B048-85BDC9FD1C3A}</a:tableStyleId>
              </a:tblPr>
              <a:tblGrid>
                <a:gridCol w="1889125"/>
                <a:gridCol w="1889125"/>
              </a:tblGrid>
              <a:tr h="365760">
                <a:tc>
                  <a:txBody>
                    <a:bodyPr/>
                    <a:p>
                      <a:pPr>
                        <a:buNone/>
                      </a:pPr>
                      <a:r>
                        <a:rPr lang="zh-CN" altLang="en-US"/>
                        <a:t>模块</a:t>
                      </a:r>
                      <a:endParaRPr lang="zh-CN" altLang="en-US"/>
                    </a:p>
                  </a:txBody>
                  <a:tcPr/>
                </a:tc>
                <a:tc>
                  <a:txBody>
                    <a:bodyPr/>
                    <a:p>
                      <a:pPr>
                        <a:buNone/>
                      </a:pPr>
                      <a:r>
                        <a:rPr lang="zh-CN" altLang="en-US"/>
                        <a:t>作用</a:t>
                      </a:r>
                      <a:endParaRPr lang="zh-CN" altLang="en-US"/>
                    </a:p>
                  </a:txBody>
                  <a:tcPr/>
                </a:tc>
              </a:tr>
              <a:tr h="640080">
                <a:tc>
                  <a:txBody>
                    <a:bodyPr/>
                    <a:p>
                      <a:pPr>
                        <a:buNone/>
                      </a:pPr>
                      <a:r>
                        <a:rPr lang="zh-CN" altLang="en-US"/>
                        <a:t>mechanisms</a:t>
                      </a:r>
                      <a:r>
                        <a:rPr lang="en-US" altLang="zh-CN"/>
                        <a:t>(</a:t>
                      </a:r>
                      <a:r>
                        <a:rPr lang="zh-CN" altLang="en-US"/>
                        <a:t>噪声机制</a:t>
                      </a:r>
                      <a:r>
                        <a:rPr lang="en-US" altLang="zh-CN"/>
                        <a:t>)</a:t>
                      </a:r>
                      <a:endParaRPr lang="en-US" altLang="zh-CN"/>
                    </a:p>
                  </a:txBody>
                  <a:tcPr/>
                </a:tc>
                <a:tc>
                  <a:txBody>
                    <a:bodyPr/>
                    <a:p>
                      <a:pPr>
                        <a:buNone/>
                      </a:pPr>
                      <a:r>
                        <a:rPr lang="zh-CN" altLang="en-US"/>
                        <a:t>差分隐私机制的集合</a:t>
                      </a:r>
                      <a:endParaRPr lang="zh-CN" altLang="en-US"/>
                    </a:p>
                  </a:txBody>
                  <a:tcPr/>
                </a:tc>
              </a:tr>
              <a:tr h="914400">
                <a:tc>
                  <a:txBody>
                    <a:bodyPr/>
                    <a:p>
                      <a:pPr>
                        <a:buNone/>
                      </a:pPr>
                      <a:r>
                        <a:rPr lang="en-US" altLang="zh-CN"/>
                        <a:t>models(</a:t>
                      </a:r>
                      <a:r>
                        <a:rPr lang="zh-CN" altLang="en-US"/>
                        <a:t>机器学习模型</a:t>
                      </a:r>
                      <a:r>
                        <a:rPr lang="en-US" altLang="zh-CN"/>
                        <a:t>)</a:t>
                      </a:r>
                      <a:endParaRPr lang="zh-CN" altLang="en-US"/>
                    </a:p>
                  </a:txBody>
                  <a:tcPr/>
                </a:tc>
                <a:tc>
                  <a:txBody>
                    <a:bodyPr/>
                    <a:p>
                      <a:pPr>
                        <a:buNone/>
                      </a:pPr>
                      <a:r>
                        <a:rPr lang="zh-CN" altLang="en-US"/>
                        <a:t>满足差分隐私的机器学习模型</a:t>
                      </a:r>
                      <a:endParaRPr lang="zh-CN" altLang="en-US"/>
                    </a:p>
                  </a:txBody>
                  <a:tcPr/>
                </a:tc>
              </a:tr>
              <a:tr h="640080">
                <a:tc>
                  <a:txBody>
                    <a:bodyPr/>
                    <a:p>
                      <a:pPr>
                        <a:buNone/>
                      </a:pPr>
                      <a:r>
                        <a:rPr lang="zh-CN" altLang="en-US"/>
                        <a:t>tools</a:t>
                      </a:r>
                      <a:r>
                        <a:rPr lang="en-US" altLang="zh-CN"/>
                        <a:t>(</a:t>
                      </a:r>
                      <a:r>
                        <a:rPr lang="zh-CN" altLang="en-US"/>
                        <a:t>评估分析工具</a:t>
                      </a:r>
                      <a:r>
                        <a:rPr lang="en-US" altLang="zh-CN"/>
                        <a:t>)</a:t>
                      </a:r>
                      <a:endParaRPr lang="en-US" altLang="zh-CN"/>
                    </a:p>
                  </a:txBody>
                  <a:tcPr/>
                </a:tc>
                <a:tc>
                  <a:txBody>
                    <a:bodyPr/>
                    <a:p>
                      <a:pPr>
                        <a:buNone/>
                      </a:pPr>
                      <a:r>
                        <a:rPr lang="zh-CN" altLang="en-US"/>
                        <a:t>用于数据分析和差分隐私评估</a:t>
                      </a:r>
                      <a:endParaRPr lang="zh-CN" altLang="en-US"/>
                    </a:p>
                  </a:txBody>
                  <a:tcPr/>
                </a:tc>
              </a:tr>
            </a:tbl>
          </a:graphicData>
        </a:graphic>
      </p:graphicFrame>
      <p:sp>
        <p:nvSpPr>
          <p:cNvPr id="2" name="文本框 1"/>
          <p:cNvSpPr txBox="1"/>
          <p:nvPr/>
        </p:nvSpPr>
        <p:spPr>
          <a:xfrm>
            <a:off x="11711940" y="6408420"/>
            <a:ext cx="419735" cy="368300"/>
          </a:xfrm>
          <a:prstGeom prst="rect">
            <a:avLst/>
          </a:prstGeom>
          <a:noFill/>
        </p:spPr>
        <p:txBody>
          <a:bodyPr wrap="square" rtlCol="0">
            <a:spAutoFit/>
          </a:bodyPr>
          <a:p>
            <a:r>
              <a:rPr lang="en-US" altLang="zh-CN">
                <a:solidFill>
                  <a:schemeClr val="bg1"/>
                </a:solidFill>
              </a:rPr>
              <a:t>11</a:t>
            </a:r>
            <a:endParaRPr lang="en-US" altLang="zh-CN">
              <a:solidFill>
                <a:schemeClr val="bg1"/>
              </a:solidFill>
            </a:endParaRPr>
          </a:p>
        </p:txBody>
      </p:sp>
      <p:sp>
        <p:nvSpPr>
          <p:cNvPr id="5" name="右箭头 4"/>
          <p:cNvSpPr/>
          <p:nvPr/>
        </p:nvSpPr>
        <p:spPr>
          <a:xfrm>
            <a:off x="7820025" y="1633855"/>
            <a:ext cx="426085" cy="334645"/>
          </a:xfrm>
          <a:prstGeom prst="rightArrow">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4"/>
          <a:stretch>
            <a:fillRect/>
          </a:stretch>
        </p:blipFill>
        <p:spPr>
          <a:xfrm>
            <a:off x="1007110" y="1510665"/>
            <a:ext cx="5352415" cy="5205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055" y="238218"/>
            <a:ext cx="5580413" cy="1120672"/>
          </a:xfrm>
        </p:spPr>
        <p:txBody>
          <a:bodyPr>
            <a:normAutofit/>
          </a:bodyPr>
          <a:lstStyle/>
          <a:p>
            <a:r>
              <a:rPr lang="en-US" altLang="zh-CN" sz="4000" b="1" dirty="0">
                <a:sym typeface="+mn-ea"/>
              </a:rPr>
              <a:t>2.2 </a:t>
            </a:r>
            <a:r>
              <a:rPr lang="zh-CN" altLang="en-US" sz="4000" b="1" dirty="0">
                <a:sym typeface="+mn-ea"/>
              </a:rPr>
              <a:t>模型模块</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11755120" y="6380480"/>
            <a:ext cx="436880" cy="368300"/>
          </a:xfrm>
          <a:prstGeom prst="rect">
            <a:avLst/>
          </a:prstGeom>
          <a:noFill/>
        </p:spPr>
        <p:txBody>
          <a:bodyPr wrap="none" rtlCol="0">
            <a:spAutoFit/>
          </a:bodyPr>
          <a:p>
            <a:r>
              <a:rPr lang="en-US" altLang="zh-CN">
                <a:solidFill>
                  <a:schemeClr val="bg1"/>
                </a:solidFill>
              </a:rPr>
              <a:t>12</a:t>
            </a:r>
            <a:endParaRPr lang="en-US" altLang="zh-CN">
              <a:solidFill>
                <a:schemeClr val="bg1"/>
              </a:solidFill>
            </a:endParaRPr>
          </a:p>
        </p:txBody>
      </p:sp>
      <p:graphicFrame>
        <p:nvGraphicFramePr>
          <p:cNvPr id="8" name="表格 7"/>
          <p:cNvGraphicFramePr/>
          <p:nvPr>
            <p:custDataLst>
              <p:tags r:id="rId3"/>
            </p:custDataLst>
          </p:nvPr>
        </p:nvGraphicFramePr>
        <p:xfrm>
          <a:off x="8202930" y="1073785"/>
          <a:ext cx="3778250" cy="2560320"/>
        </p:xfrm>
        <a:graphic>
          <a:graphicData uri="http://schemas.openxmlformats.org/drawingml/2006/table">
            <a:tbl>
              <a:tblPr firstRow="1" bandRow="1">
                <a:tableStyleId>{5C22544A-7EE6-4342-B048-85BDC9FD1C3A}</a:tableStyleId>
              </a:tblPr>
              <a:tblGrid>
                <a:gridCol w="1889125"/>
                <a:gridCol w="1889125"/>
              </a:tblGrid>
              <a:tr h="365760">
                <a:tc>
                  <a:txBody>
                    <a:bodyPr/>
                    <a:p>
                      <a:pPr>
                        <a:buNone/>
                      </a:pPr>
                      <a:r>
                        <a:rPr lang="zh-CN" altLang="en-US"/>
                        <a:t>模块</a:t>
                      </a:r>
                      <a:endParaRPr lang="zh-CN" altLang="en-US"/>
                    </a:p>
                  </a:txBody>
                  <a:tcPr/>
                </a:tc>
                <a:tc>
                  <a:txBody>
                    <a:bodyPr/>
                    <a:p>
                      <a:pPr>
                        <a:buNone/>
                      </a:pPr>
                      <a:r>
                        <a:rPr lang="zh-CN" altLang="en-US"/>
                        <a:t>作用</a:t>
                      </a:r>
                      <a:endParaRPr lang="zh-CN" altLang="en-US"/>
                    </a:p>
                  </a:txBody>
                  <a:tcPr/>
                </a:tc>
              </a:tr>
              <a:tr h="640080">
                <a:tc>
                  <a:txBody>
                    <a:bodyPr/>
                    <a:p>
                      <a:pPr>
                        <a:buNone/>
                      </a:pPr>
                      <a:r>
                        <a:rPr lang="zh-CN" altLang="en-US"/>
                        <a:t>mechanisms</a:t>
                      </a:r>
                      <a:r>
                        <a:rPr lang="en-US" altLang="zh-CN"/>
                        <a:t>(</a:t>
                      </a:r>
                      <a:r>
                        <a:rPr lang="zh-CN" altLang="en-US"/>
                        <a:t>噪声机制</a:t>
                      </a:r>
                      <a:r>
                        <a:rPr lang="en-US" altLang="zh-CN"/>
                        <a:t>)</a:t>
                      </a:r>
                      <a:endParaRPr lang="en-US" altLang="zh-CN"/>
                    </a:p>
                  </a:txBody>
                  <a:tcPr/>
                </a:tc>
                <a:tc>
                  <a:txBody>
                    <a:bodyPr/>
                    <a:p>
                      <a:pPr>
                        <a:buNone/>
                      </a:pPr>
                      <a:r>
                        <a:rPr lang="zh-CN" altLang="en-US"/>
                        <a:t>差分隐私机制的集合</a:t>
                      </a:r>
                      <a:endParaRPr lang="zh-CN" altLang="en-US"/>
                    </a:p>
                  </a:txBody>
                  <a:tcPr/>
                </a:tc>
              </a:tr>
              <a:tr h="914400">
                <a:tc>
                  <a:txBody>
                    <a:bodyPr/>
                    <a:p>
                      <a:pPr>
                        <a:buNone/>
                      </a:pPr>
                      <a:r>
                        <a:rPr lang="en-US" altLang="zh-CN"/>
                        <a:t>models(</a:t>
                      </a:r>
                      <a:r>
                        <a:rPr lang="zh-CN" altLang="en-US"/>
                        <a:t>机器学习模型</a:t>
                      </a:r>
                      <a:r>
                        <a:rPr lang="en-US" altLang="zh-CN"/>
                        <a:t>)</a:t>
                      </a:r>
                      <a:endParaRPr lang="zh-CN" altLang="en-US"/>
                    </a:p>
                  </a:txBody>
                  <a:tcPr/>
                </a:tc>
                <a:tc>
                  <a:txBody>
                    <a:bodyPr/>
                    <a:p>
                      <a:pPr>
                        <a:buNone/>
                      </a:pPr>
                      <a:r>
                        <a:rPr lang="zh-CN" altLang="en-US"/>
                        <a:t>满足差分隐私的机器学习模型</a:t>
                      </a:r>
                      <a:endParaRPr lang="zh-CN" altLang="en-US"/>
                    </a:p>
                  </a:txBody>
                  <a:tcPr/>
                </a:tc>
              </a:tr>
              <a:tr h="640080">
                <a:tc>
                  <a:txBody>
                    <a:bodyPr/>
                    <a:p>
                      <a:pPr>
                        <a:buNone/>
                      </a:pPr>
                      <a:r>
                        <a:rPr lang="zh-CN" altLang="en-US"/>
                        <a:t>tools</a:t>
                      </a:r>
                      <a:r>
                        <a:rPr lang="en-US" altLang="zh-CN"/>
                        <a:t>(</a:t>
                      </a:r>
                      <a:r>
                        <a:rPr lang="zh-CN" altLang="en-US"/>
                        <a:t>评估分析工具</a:t>
                      </a:r>
                      <a:r>
                        <a:rPr lang="en-US" altLang="zh-CN"/>
                        <a:t>)</a:t>
                      </a:r>
                      <a:endParaRPr lang="en-US" altLang="zh-CN"/>
                    </a:p>
                  </a:txBody>
                  <a:tcPr/>
                </a:tc>
                <a:tc>
                  <a:txBody>
                    <a:bodyPr/>
                    <a:p>
                      <a:pPr>
                        <a:buNone/>
                      </a:pPr>
                      <a:r>
                        <a:rPr lang="zh-CN" altLang="en-US"/>
                        <a:t>用于数据分析和差分隐私评估</a:t>
                      </a:r>
                      <a:endParaRPr lang="zh-CN" altLang="en-US"/>
                    </a:p>
                  </a:txBody>
                  <a:tcPr/>
                </a:tc>
              </a:tr>
            </a:tbl>
          </a:graphicData>
        </a:graphic>
      </p:graphicFrame>
      <p:sp>
        <p:nvSpPr>
          <p:cNvPr id="9" name="右箭头 8"/>
          <p:cNvSpPr/>
          <p:nvPr/>
        </p:nvSpPr>
        <p:spPr>
          <a:xfrm>
            <a:off x="7705090" y="2323465"/>
            <a:ext cx="426085" cy="334645"/>
          </a:xfrm>
          <a:prstGeom prst="rightArrow">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p:cNvPicPr>
            <a:picLocks noChangeAspect="1"/>
          </p:cNvPicPr>
          <p:nvPr/>
        </p:nvPicPr>
        <p:blipFill>
          <a:blip r:embed="rId4"/>
          <a:stretch>
            <a:fillRect/>
          </a:stretch>
        </p:blipFill>
        <p:spPr>
          <a:xfrm>
            <a:off x="601345" y="3634105"/>
            <a:ext cx="10333990" cy="391160"/>
          </a:xfrm>
          <a:prstGeom prst="rect">
            <a:avLst/>
          </a:prstGeom>
        </p:spPr>
      </p:pic>
      <p:pic>
        <p:nvPicPr>
          <p:cNvPr id="11" name="图片 10"/>
          <p:cNvPicPr>
            <a:picLocks noChangeAspect="1"/>
          </p:cNvPicPr>
          <p:nvPr/>
        </p:nvPicPr>
        <p:blipFill>
          <a:blip r:embed="rId5"/>
          <a:stretch>
            <a:fillRect/>
          </a:stretch>
        </p:blipFill>
        <p:spPr>
          <a:xfrm>
            <a:off x="601345" y="1427480"/>
            <a:ext cx="5407025" cy="549910"/>
          </a:xfrm>
          <a:prstGeom prst="rect">
            <a:avLst/>
          </a:prstGeom>
        </p:spPr>
      </p:pic>
      <p:cxnSp>
        <p:nvCxnSpPr>
          <p:cNvPr id="13" name="直接箭头连接符 12"/>
          <p:cNvCxnSpPr/>
          <p:nvPr/>
        </p:nvCxnSpPr>
        <p:spPr>
          <a:xfrm flipH="1">
            <a:off x="2606040" y="1885950"/>
            <a:ext cx="30480" cy="185610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6" name="文本框 15"/>
          <p:cNvSpPr txBox="1"/>
          <p:nvPr/>
        </p:nvSpPr>
        <p:spPr>
          <a:xfrm>
            <a:off x="2889885" y="2289810"/>
            <a:ext cx="4556760" cy="706755"/>
          </a:xfrm>
          <a:prstGeom prst="rect">
            <a:avLst/>
          </a:prstGeom>
          <a:noFill/>
        </p:spPr>
        <p:txBody>
          <a:bodyPr wrap="none" rtlCol="0">
            <a:spAutoFit/>
          </a:bodyPr>
          <a:p>
            <a:r>
              <a:rPr lang="zh-CN" altLang="en-US" sz="2000"/>
              <a:t>继承</a:t>
            </a:r>
            <a:r>
              <a:rPr lang="en-US" altLang="zh-CN" sz="2000"/>
              <a:t>sklearn</a:t>
            </a:r>
            <a:r>
              <a:rPr lang="zh-CN" altLang="en-US" sz="2000"/>
              <a:t>的线性模型重写引入噪声后</a:t>
            </a:r>
            <a:endParaRPr lang="zh-CN" altLang="en-US" sz="2000"/>
          </a:p>
          <a:p>
            <a:r>
              <a:rPr lang="zh-CN" altLang="en-US" sz="2000"/>
              <a:t>的线性模型</a:t>
            </a:r>
            <a:endParaRPr lang="zh-CN" altLang="en-US" sz="2000"/>
          </a:p>
        </p:txBody>
      </p:sp>
      <p:pic>
        <p:nvPicPr>
          <p:cNvPr id="19" name="图片 18"/>
          <p:cNvPicPr>
            <a:picLocks noChangeAspect="1"/>
          </p:cNvPicPr>
          <p:nvPr/>
        </p:nvPicPr>
        <p:blipFill>
          <a:blip r:embed="rId6"/>
          <a:stretch>
            <a:fillRect/>
          </a:stretch>
        </p:blipFill>
        <p:spPr>
          <a:xfrm>
            <a:off x="1159510" y="3981450"/>
            <a:ext cx="2924175" cy="355600"/>
          </a:xfrm>
          <a:prstGeom prst="rect">
            <a:avLst/>
          </a:prstGeom>
        </p:spPr>
      </p:pic>
      <p:pic>
        <p:nvPicPr>
          <p:cNvPr id="20" name="图片 19"/>
          <p:cNvPicPr>
            <a:picLocks noChangeAspect="1"/>
          </p:cNvPicPr>
          <p:nvPr/>
        </p:nvPicPr>
        <p:blipFill>
          <a:blip r:embed="rId7"/>
          <a:stretch>
            <a:fillRect/>
          </a:stretch>
        </p:blipFill>
        <p:spPr>
          <a:xfrm>
            <a:off x="1248410" y="4269105"/>
            <a:ext cx="6120130" cy="494665"/>
          </a:xfrm>
          <a:prstGeom prst="rect">
            <a:avLst/>
          </a:prstGeom>
        </p:spPr>
      </p:pic>
      <p:pic>
        <p:nvPicPr>
          <p:cNvPr id="25" name="图片 24"/>
          <p:cNvPicPr>
            <a:picLocks noChangeAspect="1"/>
          </p:cNvPicPr>
          <p:nvPr/>
        </p:nvPicPr>
        <p:blipFill>
          <a:blip r:embed="rId8"/>
          <a:stretch>
            <a:fillRect/>
          </a:stretch>
        </p:blipFill>
        <p:spPr>
          <a:xfrm>
            <a:off x="1311910" y="5136515"/>
            <a:ext cx="3528060" cy="711835"/>
          </a:xfrm>
          <a:prstGeom prst="rect">
            <a:avLst/>
          </a:prstGeom>
        </p:spPr>
      </p:pic>
      <p:pic>
        <p:nvPicPr>
          <p:cNvPr id="26" name="图片 25"/>
          <p:cNvPicPr>
            <a:picLocks noChangeAspect="1"/>
          </p:cNvPicPr>
          <p:nvPr/>
        </p:nvPicPr>
        <p:blipFill>
          <a:blip r:embed="rId9"/>
          <a:stretch>
            <a:fillRect/>
          </a:stretch>
        </p:blipFill>
        <p:spPr>
          <a:xfrm>
            <a:off x="1248410" y="4800600"/>
            <a:ext cx="5033010" cy="351155"/>
          </a:xfrm>
          <a:prstGeom prst="rect">
            <a:avLst/>
          </a:prstGeom>
        </p:spPr>
      </p:pic>
      <p:sp>
        <p:nvSpPr>
          <p:cNvPr id="36" name="圆角矩形 35"/>
          <p:cNvSpPr/>
          <p:nvPr/>
        </p:nvSpPr>
        <p:spPr>
          <a:xfrm>
            <a:off x="2399030" y="5783580"/>
            <a:ext cx="6929755" cy="965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a:sym typeface="+mn-ea"/>
              </a:rPr>
              <a:t>这一模块目的是给出噪声机制为模型加噪的示例，即噪声可以加在什么地方和怎么加</a:t>
            </a:r>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par>
                                <p:cTn id="16" presetID="22" presetClass="entr" presetSubtype="4"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par>
                                <p:cTn id="24" presetID="22" presetClass="entr" presetSubtype="4"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down)">
                                      <p:cBhvr>
                                        <p:cTn id="26" dur="500"/>
                                        <p:tgtEl>
                                          <p:spTgt spid="20"/>
                                        </p:tgtEl>
                                      </p:cBhvr>
                                    </p:animEffect>
                                  </p:childTnLst>
                                </p:cTn>
                              </p:par>
                              <p:par>
                                <p:cTn id="27" presetID="22" presetClass="entr" presetSubtype="4"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par>
                                <p:cTn id="30" presetID="22" presetClass="entr" presetSubtype="4"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down)">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down)">
                                      <p:cBhvr>
                                        <p:cTn id="3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36" grpId="0" animBg="1"/>
      <p:bldP spid="3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a:xfrm>
            <a:off x="838200" y="476250"/>
            <a:ext cx="10515600" cy="552450"/>
          </a:xfrm>
        </p:spPr>
        <p:txBody>
          <a:bodyPr/>
          <a:lstStyle/>
          <a:p>
            <a:r>
              <a:rPr lang="zh-CN" altLang="en-US"/>
              <a:t>目录</a:t>
            </a:r>
            <a:endParaRPr lang="en-US" altLang="zh-CN" dirty="0"/>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7" name="圆角矩形 16"/>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7" name="组合 46"/>
          <p:cNvGrpSpPr/>
          <p:nvPr/>
        </p:nvGrpSpPr>
        <p:grpSpPr>
          <a:xfrm>
            <a:off x="3068736" y="2409044"/>
            <a:ext cx="5376094" cy="2823276"/>
            <a:chOff x="2836697" y="2206560"/>
            <a:chExt cx="5376094" cy="2823276"/>
          </a:xfrm>
        </p:grpSpPr>
        <p:sp>
          <p:nvSpPr>
            <p:cNvPr id="57" name="文本框 10"/>
            <p:cNvSpPr txBox="1"/>
            <p:nvPr/>
          </p:nvSpPr>
          <p:spPr>
            <a:xfrm>
              <a:off x="2960801" y="305314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nvGrpSpPr>
            <p:cNvPr id="58" name="组合 57"/>
            <p:cNvGrpSpPr/>
            <p:nvPr/>
          </p:nvGrpSpPr>
          <p:grpSpPr>
            <a:xfrm>
              <a:off x="2836697" y="2206560"/>
              <a:ext cx="5376094" cy="621161"/>
              <a:chOff x="2855747" y="5197410"/>
              <a:chExt cx="5376094" cy="621161"/>
            </a:xfrm>
          </p:grpSpPr>
          <p:grpSp>
            <p:nvGrpSpPr>
              <p:cNvPr id="62" name="组合 61"/>
              <p:cNvGrpSpPr/>
              <p:nvPr/>
            </p:nvGrpSpPr>
            <p:grpSpPr>
              <a:xfrm>
                <a:off x="3155849" y="5197410"/>
                <a:ext cx="5075992" cy="583061"/>
                <a:chOff x="1410624" y="1451230"/>
                <a:chExt cx="5075992" cy="583061"/>
              </a:xfrm>
            </p:grpSpPr>
            <p:sp>
              <p:nvSpPr>
                <p:cNvPr id="65" name="五边形 64"/>
                <p:cNvSpPr/>
                <p:nvPr/>
              </p:nvSpPr>
              <p:spPr>
                <a:xfrm rot="10800000">
                  <a:off x="1410624" y="1451230"/>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66" name="五边形 10"/>
                <p:cNvSpPr/>
                <p:nvPr/>
              </p:nvSpPr>
              <p:spPr>
                <a:xfrm rot="21600000">
                  <a:off x="1571081" y="1453136"/>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spc="-10" dirty="0">
                      <a:solidFill>
                        <a:schemeClr val="tx1"/>
                      </a:solidFill>
                      <a:sym typeface="+mn-ea"/>
                    </a:rPr>
                    <a:t>背景介绍</a:t>
                  </a:r>
                  <a:endParaRPr lang="zh-CN" altLang="en-US" sz="2500" b="1" spc="-10" dirty="0">
                    <a:solidFill>
                      <a:schemeClr val="tx1"/>
                    </a:solidFill>
                    <a:sym typeface="+mn-ea"/>
                  </a:endParaRPr>
                </a:p>
              </p:txBody>
            </p:sp>
          </p:grpSp>
          <p:sp>
            <p:nvSpPr>
              <p:cNvPr id="63" name="椭圆 62"/>
              <p:cNvSpPr/>
              <p:nvPr/>
            </p:nvSpPr>
            <p:spPr>
              <a:xfrm>
                <a:off x="2855747" y="5237416"/>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64" name="文本框 10"/>
              <p:cNvSpPr txBox="1"/>
              <p:nvPr/>
            </p:nvSpPr>
            <p:spPr>
              <a:xfrm>
                <a:off x="2979852" y="529780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1</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27" name="文本框 10"/>
            <p:cNvSpPr txBox="1"/>
            <p:nvPr/>
          </p:nvSpPr>
          <p:spPr>
            <a:xfrm>
              <a:off x="2979852" y="4569461"/>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5" name="矩形 4"/>
          <p:cNvSpPr/>
          <p:nvPr/>
        </p:nvSpPr>
        <p:spPr>
          <a:xfrm>
            <a:off x="11640530" y="6290797"/>
            <a:ext cx="533695" cy="533695"/>
          </a:xfrm>
          <a:prstGeom prst="rect">
            <a:avLst/>
          </a:prstGeom>
          <a:solidFill>
            <a:srgbClr val="C03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640820" y="6369685"/>
            <a:ext cx="551180" cy="365125"/>
          </a:xfrm>
        </p:spPr>
        <p:txBody>
          <a:bodyPr/>
          <a:lstStyle/>
          <a:p>
            <a:fld id="{565CE74E-AB26-4998-AD42-012C4C1AD076}" type="slidenum">
              <a:rPr lang="zh-CN" altLang="en-US" sz="1800" smtClean="0">
                <a:solidFill>
                  <a:schemeClr val="bg1"/>
                </a:solidFill>
              </a:rPr>
            </a:fld>
            <a:endParaRPr lang="zh-CN" altLang="en-US" sz="1800" dirty="0" smtClean="0">
              <a:solidFill>
                <a:schemeClr val="bg1"/>
              </a:solidFill>
            </a:endParaRPr>
          </a:p>
        </p:txBody>
      </p:sp>
      <p:sp>
        <p:nvSpPr>
          <p:cNvPr id="28" name="五边形 66"/>
          <p:cNvSpPr/>
          <p:nvPr/>
        </p:nvSpPr>
        <p:spPr>
          <a:xfrm rot="10800000">
            <a:off x="3368837" y="4971229"/>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ltLang="zh-CN"/>
          </a:p>
        </p:txBody>
      </p:sp>
      <p:sp>
        <p:nvSpPr>
          <p:cNvPr id="29" name="五边形 10"/>
          <p:cNvSpPr/>
          <p:nvPr/>
        </p:nvSpPr>
        <p:spPr>
          <a:xfrm>
            <a:off x="3520476" y="4971229"/>
            <a:ext cx="4916099"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dirty="0">
                <a:solidFill>
                  <a:schemeClr val="tx1"/>
                </a:solidFill>
                <a:sym typeface="+mn-ea"/>
              </a:rPr>
              <a:t>总结</a:t>
            </a:r>
            <a:endParaRPr lang="zh-CN" altLang="en-US" sz="2500" b="1" dirty="0">
              <a:solidFill>
                <a:schemeClr val="tx1"/>
              </a:solidFill>
              <a:sym typeface="+mn-ea"/>
            </a:endParaRPr>
          </a:p>
        </p:txBody>
      </p:sp>
      <p:sp>
        <p:nvSpPr>
          <p:cNvPr id="30" name="椭圆 29"/>
          <p:cNvSpPr/>
          <p:nvPr/>
        </p:nvSpPr>
        <p:spPr>
          <a:xfrm>
            <a:off x="3052176" y="4971229"/>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31" name="文本框 10"/>
          <p:cNvSpPr txBox="1"/>
          <p:nvPr/>
        </p:nvSpPr>
        <p:spPr>
          <a:xfrm>
            <a:off x="3178972" y="5031618"/>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rPr>
              <a:t>4</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sp>
        <p:nvSpPr>
          <p:cNvPr id="3" name="五边形 66"/>
          <p:cNvSpPr/>
          <p:nvPr/>
        </p:nvSpPr>
        <p:spPr>
          <a:xfrm rot="10800000">
            <a:off x="3383280" y="3232150"/>
            <a:ext cx="5061585" cy="58102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p>
            <a:pPr algn="ctr"/>
            <a:endParaRPr lang="en-US" altLang="zh-CN"/>
          </a:p>
        </p:txBody>
      </p:sp>
      <p:sp>
        <p:nvSpPr>
          <p:cNvPr id="7" name="椭圆 6"/>
          <p:cNvSpPr/>
          <p:nvPr/>
        </p:nvSpPr>
        <p:spPr>
          <a:xfrm>
            <a:off x="3066781" y="3231964"/>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p>
            <a:endParaRPr lang="zh-CN" altLang="en-US"/>
          </a:p>
        </p:txBody>
      </p:sp>
      <p:sp>
        <p:nvSpPr>
          <p:cNvPr id="8" name="文本框 10"/>
          <p:cNvSpPr txBox="1"/>
          <p:nvPr/>
        </p:nvSpPr>
        <p:spPr>
          <a:xfrm>
            <a:off x="3193577" y="3292353"/>
            <a:ext cx="341631" cy="46037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2</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sp>
        <p:nvSpPr>
          <p:cNvPr id="11" name="五边形 10"/>
          <p:cNvSpPr/>
          <p:nvPr/>
        </p:nvSpPr>
        <p:spPr>
          <a:xfrm rot="21600000">
            <a:off x="3553425" y="3232005"/>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p>
            <a:pPr lvl="0" algn="ctr" defTabSz="1022350">
              <a:lnSpc>
                <a:spcPct val="100000"/>
              </a:lnSpc>
              <a:spcBef>
                <a:spcPct val="0"/>
              </a:spcBef>
              <a:spcAft>
                <a:spcPct val="35000"/>
              </a:spcAft>
            </a:pPr>
            <a:r>
              <a:rPr lang="zh-CN" altLang="en-US" sz="2500" b="1" spc="-10" dirty="0">
                <a:solidFill>
                  <a:schemeClr val="tx1"/>
                </a:solidFill>
                <a:sym typeface="+mn-ea"/>
              </a:rPr>
              <a:t>框架分析</a:t>
            </a:r>
            <a:endParaRPr lang="zh-CN" altLang="en-US" sz="2500" b="1" spc="-10" dirty="0">
              <a:solidFill>
                <a:schemeClr val="tx1"/>
              </a:solidFill>
              <a:sym typeface="+mn-ea"/>
            </a:endParaRPr>
          </a:p>
        </p:txBody>
      </p:sp>
      <p:sp>
        <p:nvSpPr>
          <p:cNvPr id="13" name="五边形 66"/>
          <p:cNvSpPr/>
          <p:nvPr/>
        </p:nvSpPr>
        <p:spPr>
          <a:xfrm rot="10800000">
            <a:off x="3383280" y="4053205"/>
            <a:ext cx="5061585" cy="58102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p>
            <a:pPr algn="ctr"/>
            <a:endParaRPr lang="en-US" altLang="zh-CN"/>
          </a:p>
        </p:txBody>
      </p:sp>
      <p:sp>
        <p:nvSpPr>
          <p:cNvPr id="16" name="椭圆 15"/>
          <p:cNvSpPr/>
          <p:nvPr/>
        </p:nvSpPr>
        <p:spPr>
          <a:xfrm>
            <a:off x="3066781" y="4053019"/>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p>
            <a:endParaRPr lang="zh-CN" altLang="en-US"/>
          </a:p>
        </p:txBody>
      </p:sp>
      <p:sp>
        <p:nvSpPr>
          <p:cNvPr id="18" name="文本框 10"/>
          <p:cNvSpPr txBox="1"/>
          <p:nvPr/>
        </p:nvSpPr>
        <p:spPr>
          <a:xfrm>
            <a:off x="3193577" y="4113408"/>
            <a:ext cx="341631" cy="46037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3</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sp>
        <p:nvSpPr>
          <p:cNvPr id="19" name="五边形 10"/>
          <p:cNvSpPr/>
          <p:nvPr/>
        </p:nvSpPr>
        <p:spPr>
          <a:xfrm rot="21600000">
            <a:off x="3553425" y="4053060"/>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p>
            <a:pPr lvl="0" algn="ctr" defTabSz="1022350">
              <a:lnSpc>
                <a:spcPct val="100000"/>
              </a:lnSpc>
              <a:spcBef>
                <a:spcPct val="0"/>
              </a:spcBef>
              <a:spcAft>
                <a:spcPct val="35000"/>
              </a:spcAft>
            </a:pPr>
            <a:r>
              <a:rPr lang="zh-CN" altLang="en-US" sz="2500" b="1" spc="-10" dirty="0">
                <a:solidFill>
                  <a:srgbClr val="FF0000"/>
                </a:solidFill>
                <a:sym typeface="+mn-ea"/>
              </a:rPr>
              <a:t>代码分析</a:t>
            </a:r>
            <a:endParaRPr lang="zh-CN" altLang="en-US" sz="2500" b="1" spc="-10" dirty="0">
              <a:solidFill>
                <a:srgbClr val="FF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3728720" y="2971800"/>
            <a:ext cx="5212080" cy="95504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矩形 31"/>
          <p:cNvSpPr/>
          <p:nvPr/>
        </p:nvSpPr>
        <p:spPr>
          <a:xfrm>
            <a:off x="7763510" y="3140075"/>
            <a:ext cx="993775" cy="57785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ctrTitle" idx="4294967295"/>
          </p:nvPr>
        </p:nvSpPr>
        <p:spPr>
          <a:xfrm>
            <a:off x="601345" y="238125"/>
            <a:ext cx="7162165" cy="1120775"/>
          </a:xfrm>
        </p:spPr>
        <p:txBody>
          <a:bodyPr>
            <a:normAutofit/>
          </a:bodyPr>
          <a:lstStyle/>
          <a:p>
            <a:r>
              <a:rPr lang="en-US" altLang="zh-CN" sz="4000" b="1" dirty="0">
                <a:sym typeface="+mn-ea"/>
              </a:rPr>
              <a:t>3.1 </a:t>
            </a:r>
            <a:r>
              <a:rPr lang="zh-CN" altLang="en-US" sz="4000" b="1" dirty="0">
                <a:sym typeface="+mn-ea"/>
              </a:rPr>
              <a:t>噪声添加的位置</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文本框 27"/>
          <p:cNvSpPr txBox="1"/>
          <p:nvPr/>
        </p:nvSpPr>
        <p:spPr>
          <a:xfrm>
            <a:off x="229870" y="1339215"/>
            <a:ext cx="10669905" cy="368300"/>
          </a:xfrm>
          <a:prstGeom prst="rect">
            <a:avLst/>
          </a:prstGeom>
          <a:noFill/>
        </p:spPr>
        <p:txBody>
          <a:bodyPr wrap="square" rtlCol="0">
            <a:spAutoFit/>
          </a:bodyPr>
          <a:p>
            <a:pPr algn="l"/>
            <a:r>
              <a:rPr lang="en-US" altLang="zh-CN"/>
              <a:t>       </a:t>
            </a:r>
            <a:r>
              <a:rPr lang="zh-CN" altLang="en-US"/>
              <a:t>经验风险最小化</a:t>
            </a:r>
            <a:r>
              <a:rPr lang="en-US" altLang="zh-CN"/>
              <a:t>(ERM)</a:t>
            </a:r>
            <a:r>
              <a:rPr lang="zh-CN" altLang="en-US"/>
              <a:t>是机器学习中常见的一类经验损失最小化方法：</a:t>
            </a:r>
            <a:endParaRPr lang="zh-CN" altLang="en-US"/>
          </a:p>
        </p:txBody>
      </p:sp>
      <p:graphicFrame>
        <p:nvGraphicFramePr>
          <p:cNvPr id="29" name="对象 28">
            <a:hlinkClick r:id="" action="ppaction://ole?verb="/>
          </p:cNvPr>
          <p:cNvGraphicFramePr>
            <a:graphicFrameLocks noChangeAspect="1"/>
          </p:cNvGraphicFramePr>
          <p:nvPr/>
        </p:nvGraphicFramePr>
        <p:xfrm>
          <a:off x="3185160" y="2975610"/>
          <a:ext cx="5643245" cy="1164590"/>
        </p:xfrm>
        <a:graphic>
          <a:graphicData uri="http://schemas.openxmlformats.org/presentationml/2006/ole">
            <mc:AlternateContent xmlns:mc="http://schemas.openxmlformats.org/markup-compatibility/2006">
              <mc:Choice xmlns:v="urn:schemas-microsoft-com:vml" Requires="v">
                <p:oleObj spid="_x0000_s2049" name="" r:id="rId3" imgW="2400300" imgH="495300" progId="Equation.KSEE3">
                  <p:embed/>
                </p:oleObj>
              </mc:Choice>
              <mc:Fallback>
                <p:oleObj name="" r:id="rId3" imgW="2400300" imgH="495300" progId="Equation.KSEE3">
                  <p:embed/>
                  <p:pic>
                    <p:nvPicPr>
                      <p:cNvPr id="0" name="图片 2048"/>
                      <p:cNvPicPr/>
                      <p:nvPr/>
                    </p:nvPicPr>
                    <p:blipFill>
                      <a:blip r:embed="rId4"/>
                      <a:stretch>
                        <a:fillRect/>
                      </a:stretch>
                    </p:blipFill>
                    <p:spPr>
                      <a:xfrm>
                        <a:off x="3185160" y="2975610"/>
                        <a:ext cx="5643245" cy="1164590"/>
                      </a:xfrm>
                      <a:prstGeom prst="rect">
                        <a:avLst/>
                      </a:prstGeom>
                    </p:spPr>
                  </p:pic>
                </p:oleObj>
              </mc:Fallback>
            </mc:AlternateContent>
          </a:graphicData>
        </a:graphic>
      </p:graphicFrame>
      <p:sp>
        <p:nvSpPr>
          <p:cNvPr id="30" name="文本框 29"/>
          <p:cNvSpPr txBox="1"/>
          <p:nvPr/>
        </p:nvSpPr>
        <p:spPr>
          <a:xfrm>
            <a:off x="1481455" y="4716780"/>
            <a:ext cx="309880" cy="368300"/>
          </a:xfrm>
          <a:prstGeom prst="rect">
            <a:avLst/>
          </a:prstGeom>
          <a:noFill/>
        </p:spPr>
        <p:txBody>
          <a:bodyPr wrap="none" rtlCol="0">
            <a:spAutoFit/>
          </a:bodyPr>
          <a:p>
            <a:endParaRPr lang="zh-CN" altLang="en-US"/>
          </a:p>
        </p:txBody>
      </p:sp>
      <p:sp>
        <p:nvSpPr>
          <p:cNvPr id="39" name="文本框 38"/>
          <p:cNvSpPr txBox="1"/>
          <p:nvPr/>
        </p:nvSpPr>
        <p:spPr>
          <a:xfrm>
            <a:off x="708025" y="4439920"/>
            <a:ext cx="8183880" cy="860425"/>
          </a:xfrm>
          <a:prstGeom prst="rect">
            <a:avLst/>
          </a:prstGeom>
          <a:noFill/>
        </p:spPr>
        <p:txBody>
          <a:bodyPr wrap="none" rtlCol="0">
            <a:spAutoFit/>
          </a:bodyPr>
          <a:p>
            <a:pPr fontAlgn="auto">
              <a:lnSpc>
                <a:spcPts val="3000"/>
              </a:lnSpc>
            </a:pPr>
            <a:r>
              <a:rPr lang="zh-CN" altLang="en-US">
                <a:solidFill>
                  <a:schemeClr val="tx1"/>
                </a:solidFill>
              </a:rPr>
              <a:t>目标扰动：在优化问题的目标函数中添加一个随机量噪声，以导出最终模型输出</a:t>
            </a:r>
            <a:endParaRPr lang="zh-CN" altLang="en-US">
              <a:solidFill>
                <a:schemeClr val="tx1"/>
              </a:solidFill>
            </a:endParaRPr>
          </a:p>
          <a:p>
            <a:pPr fontAlgn="auto">
              <a:lnSpc>
                <a:spcPts val="3000"/>
              </a:lnSpc>
            </a:pPr>
            <a:r>
              <a:rPr lang="zh-CN" altLang="en-US">
                <a:solidFill>
                  <a:schemeClr val="tx1"/>
                </a:solidFill>
              </a:rPr>
              <a:t>的随机性，这里将噪声添加在损失函数的</a:t>
            </a:r>
            <a:r>
              <a:rPr lang="zh-CN" altLang="en-US">
                <a:solidFill>
                  <a:srgbClr val="FF0000"/>
                </a:solidFill>
              </a:rPr>
              <a:t>正则项</a:t>
            </a:r>
            <a:r>
              <a:rPr lang="zh-CN" altLang="en-US">
                <a:solidFill>
                  <a:schemeClr val="tx1"/>
                </a:solidFill>
              </a:rPr>
              <a:t>上</a:t>
            </a:r>
            <a:endParaRPr lang="zh-CN" altLang="en-US">
              <a:solidFill>
                <a:schemeClr val="tx1"/>
              </a:solidFill>
            </a:endParaRPr>
          </a:p>
        </p:txBody>
      </p:sp>
      <p:sp>
        <p:nvSpPr>
          <p:cNvPr id="2" name="文本框 1"/>
          <p:cNvSpPr txBox="1"/>
          <p:nvPr/>
        </p:nvSpPr>
        <p:spPr>
          <a:xfrm>
            <a:off x="11755120" y="6380480"/>
            <a:ext cx="436880" cy="368300"/>
          </a:xfrm>
          <a:prstGeom prst="rect">
            <a:avLst/>
          </a:prstGeom>
          <a:noFill/>
        </p:spPr>
        <p:txBody>
          <a:bodyPr wrap="none" rtlCol="0">
            <a:spAutoFit/>
          </a:bodyPr>
          <a:p>
            <a:r>
              <a:rPr lang="en-US" altLang="zh-CN">
                <a:solidFill>
                  <a:schemeClr val="bg1"/>
                </a:solidFill>
              </a:rPr>
              <a:t>14</a:t>
            </a:r>
            <a:endParaRPr lang="en-US" altLang="zh-CN">
              <a:solidFill>
                <a:schemeClr val="bg1"/>
              </a:solidFill>
            </a:endParaRPr>
          </a:p>
        </p:txBody>
      </p:sp>
      <p:sp>
        <p:nvSpPr>
          <p:cNvPr id="22" name="圆角矩形 21"/>
          <p:cNvSpPr/>
          <p:nvPr/>
        </p:nvSpPr>
        <p:spPr>
          <a:xfrm>
            <a:off x="1791335" y="5408295"/>
            <a:ext cx="8860155" cy="12014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fontAlgn="auto">
              <a:lnSpc>
                <a:spcPts val="3000"/>
              </a:lnSpc>
            </a:pPr>
            <a:r>
              <a:rPr lang="zh-CN" altLang="en-US">
                <a:sym typeface="+mn-ea"/>
              </a:rPr>
              <a:t>其主要思想是通过扰动</a:t>
            </a:r>
            <a:r>
              <a:rPr lang="zh-CN" altLang="en-US">
                <a:solidFill>
                  <a:srgbClr val="FF0000"/>
                </a:solidFill>
                <a:sym typeface="+mn-ea"/>
              </a:rPr>
              <a:t>优化问题的目标函数</a:t>
            </a:r>
            <a:r>
              <a:rPr lang="zh-CN" altLang="en-US">
                <a:sym typeface="+mn-ea"/>
              </a:rPr>
              <a:t>，而不是其结果，来实施ϵ-差分隐私。即我们通过举出几个差分隐私与机器学习相结合的例子来彰显</a:t>
            </a:r>
            <a:r>
              <a:rPr lang="en-US" altLang="zh-CN">
                <a:solidFill>
                  <a:srgbClr val="FF0000"/>
                </a:solidFill>
                <a:sym typeface="+mn-ea"/>
              </a:rPr>
              <a:t>D</a:t>
            </a:r>
            <a:r>
              <a:rPr lang="zh-CN" altLang="en-US">
                <a:solidFill>
                  <a:srgbClr val="FF0000"/>
                </a:solidFill>
                <a:sym typeface="+mn-ea"/>
              </a:rPr>
              <a:t>iffprivlib</a:t>
            </a:r>
            <a:r>
              <a:rPr lang="zh-CN" altLang="en-US">
                <a:solidFill>
                  <a:schemeClr val="tx1"/>
                </a:solidFill>
                <a:sym typeface="+mn-ea"/>
              </a:rPr>
              <a:t>库的优点。</a:t>
            </a:r>
            <a:endParaRPr lang="zh-CN" altLang="en-US"/>
          </a:p>
          <a:p>
            <a:pPr algn="l"/>
            <a:endParaRPr lang="zh-CN" altLang="en-US">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down)">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down)">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down)">
                                      <p:cBhvr>
                                        <p:cTn id="22" dur="500"/>
                                        <p:tgtEl>
                                          <p:spTgt spid="3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down)">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down)">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32" grpId="0" bldLvl="0" animBg="1"/>
      <p:bldP spid="32" grpId="1" animBg="1"/>
      <p:bldP spid="39" grpId="0"/>
      <p:bldP spid="33" grpId="0" bldLvl="0" animBg="1"/>
      <p:bldP spid="39" grpId="1"/>
      <p:bldP spid="33" grpId="1" animBg="1"/>
      <p:bldP spid="22" grpId="0" bldLvl="0" animBg="1"/>
      <p:bldP spid="2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圆角矩形 34"/>
          <p:cNvSpPr/>
          <p:nvPr/>
        </p:nvSpPr>
        <p:spPr>
          <a:xfrm>
            <a:off x="601345" y="5342890"/>
            <a:ext cx="10114280" cy="9048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endParaRPr lang="zh-CN" altLang="en-US">
              <a:solidFill>
                <a:schemeClr val="tx1"/>
              </a:solidFill>
              <a:sym typeface="+mn-ea"/>
            </a:endParaRPr>
          </a:p>
        </p:txBody>
      </p:sp>
      <p:sp>
        <p:nvSpPr>
          <p:cNvPr id="6" name="标题 5"/>
          <p:cNvSpPr>
            <a:spLocks noGrp="1"/>
          </p:cNvSpPr>
          <p:nvPr>
            <p:ph type="ctrTitle" idx="4294967295"/>
          </p:nvPr>
        </p:nvSpPr>
        <p:spPr>
          <a:xfrm>
            <a:off x="601345" y="238125"/>
            <a:ext cx="7419340" cy="1120775"/>
          </a:xfrm>
        </p:spPr>
        <p:txBody>
          <a:bodyPr>
            <a:normAutofit/>
          </a:bodyPr>
          <a:lstStyle/>
          <a:p>
            <a:r>
              <a:rPr lang="en-US" altLang="zh-CN" sz="4000" b="1" dirty="0">
                <a:sym typeface="+mn-ea"/>
              </a:rPr>
              <a:t>3.2 </a:t>
            </a:r>
            <a:r>
              <a:rPr lang="zh-CN" altLang="en-US" sz="4000" b="1" dirty="0">
                <a:sym typeface="+mn-ea"/>
              </a:rPr>
              <a:t>以逻辑回归举个例子</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601345" y="1256030"/>
            <a:ext cx="5440680" cy="860425"/>
          </a:xfrm>
          <a:prstGeom prst="rect">
            <a:avLst/>
          </a:prstGeom>
          <a:noFill/>
        </p:spPr>
        <p:txBody>
          <a:bodyPr wrap="none" rtlCol="0">
            <a:spAutoFit/>
          </a:bodyPr>
          <a:p>
            <a:pPr algn="l" fontAlgn="auto">
              <a:lnSpc>
                <a:spcPts val="3000"/>
              </a:lnSpc>
            </a:pPr>
            <a:r>
              <a:rPr lang="zh-CN" altLang="en-US"/>
              <a:t>逻辑回归是用来进行分类的，其模型经过训练后可以</a:t>
            </a:r>
            <a:endParaRPr lang="zh-CN" altLang="en-US"/>
          </a:p>
          <a:p>
            <a:pPr algn="l" fontAlgn="auto">
              <a:lnSpc>
                <a:spcPts val="3000"/>
              </a:lnSpc>
            </a:pPr>
            <a:r>
              <a:rPr lang="zh-CN" altLang="en-US"/>
              <a:t>对一组或多组数据进行分类</a:t>
            </a:r>
            <a:endParaRPr lang="zh-CN" altLang="en-US"/>
          </a:p>
        </p:txBody>
      </p:sp>
      <p:graphicFrame>
        <p:nvGraphicFramePr>
          <p:cNvPr id="4" name="对象 3">
            <a:hlinkClick r:id="" action="ppaction://ole?verb="/>
          </p:cNvPr>
          <p:cNvGraphicFramePr>
            <a:graphicFrameLocks noChangeAspect="1"/>
          </p:cNvGraphicFramePr>
          <p:nvPr/>
        </p:nvGraphicFramePr>
        <p:xfrm>
          <a:off x="601345" y="1965960"/>
          <a:ext cx="1735455" cy="779780"/>
        </p:xfrm>
        <a:graphic>
          <a:graphicData uri="http://schemas.openxmlformats.org/presentationml/2006/ole">
            <mc:AlternateContent xmlns:mc="http://schemas.openxmlformats.org/markup-compatibility/2006">
              <mc:Choice xmlns:v="urn:schemas-microsoft-com:vml" Requires="v">
                <p:oleObj spid="_x0000_s3073" name="" r:id="rId3" imgW="876300" imgH="393700" progId="Equation.KSEE3">
                  <p:embed/>
                </p:oleObj>
              </mc:Choice>
              <mc:Fallback>
                <p:oleObj name="" r:id="rId3" imgW="876300" imgH="393700" progId="Equation.KSEE3">
                  <p:embed/>
                  <p:pic>
                    <p:nvPicPr>
                      <p:cNvPr id="0" name="图片 3072"/>
                      <p:cNvPicPr/>
                      <p:nvPr/>
                    </p:nvPicPr>
                    <p:blipFill>
                      <a:blip r:embed="rId4"/>
                      <a:stretch>
                        <a:fillRect/>
                      </a:stretch>
                    </p:blipFill>
                    <p:spPr>
                      <a:xfrm>
                        <a:off x="601345" y="1965960"/>
                        <a:ext cx="1735455" cy="77978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2439670" y="1901190"/>
          <a:ext cx="5861685" cy="909955"/>
        </p:xfrm>
        <a:graphic>
          <a:graphicData uri="http://schemas.openxmlformats.org/presentationml/2006/ole">
            <mc:AlternateContent xmlns:mc="http://schemas.openxmlformats.org/markup-compatibility/2006">
              <mc:Choice xmlns:v="urn:schemas-microsoft-com:vml" Requires="v">
                <p:oleObj spid="_x0000_s3074" name="" r:id="rId5" imgW="2781300" imgH="431800" progId="Equation.KSEE3">
                  <p:embed/>
                </p:oleObj>
              </mc:Choice>
              <mc:Fallback>
                <p:oleObj name="" r:id="rId5" imgW="2781300" imgH="431800" progId="Equation.KSEE3">
                  <p:embed/>
                  <p:pic>
                    <p:nvPicPr>
                      <p:cNvPr id="0" name="图片 3073"/>
                      <p:cNvPicPr/>
                      <p:nvPr/>
                    </p:nvPicPr>
                    <p:blipFill>
                      <a:blip r:embed="rId6"/>
                      <a:stretch>
                        <a:fillRect/>
                      </a:stretch>
                    </p:blipFill>
                    <p:spPr>
                      <a:xfrm>
                        <a:off x="2439670" y="1901190"/>
                        <a:ext cx="5861685" cy="909955"/>
                      </a:xfrm>
                      <a:prstGeom prst="rect">
                        <a:avLst/>
                      </a:prstGeom>
                    </p:spPr>
                  </p:pic>
                </p:oleObj>
              </mc:Fallback>
            </mc:AlternateContent>
          </a:graphicData>
        </a:graphic>
      </p:graphicFrame>
      <p:pic>
        <p:nvPicPr>
          <p:cNvPr id="17" name="图片 16"/>
          <p:cNvPicPr>
            <a:picLocks noChangeAspect="1"/>
          </p:cNvPicPr>
          <p:nvPr/>
        </p:nvPicPr>
        <p:blipFill>
          <a:blip r:embed="rId7"/>
          <a:stretch>
            <a:fillRect/>
          </a:stretch>
        </p:blipFill>
        <p:spPr>
          <a:xfrm>
            <a:off x="8195310" y="1478915"/>
            <a:ext cx="3624580" cy="2520315"/>
          </a:xfrm>
          <a:prstGeom prst="rect">
            <a:avLst/>
          </a:prstGeom>
        </p:spPr>
      </p:pic>
      <p:sp>
        <p:nvSpPr>
          <p:cNvPr id="21" name="文本框 20"/>
          <p:cNvSpPr txBox="1"/>
          <p:nvPr/>
        </p:nvSpPr>
        <p:spPr>
          <a:xfrm>
            <a:off x="601345" y="2984500"/>
            <a:ext cx="4754880" cy="368300"/>
          </a:xfrm>
          <a:prstGeom prst="rect">
            <a:avLst/>
          </a:prstGeom>
          <a:noFill/>
        </p:spPr>
        <p:txBody>
          <a:bodyPr wrap="none" rtlCol="0">
            <a:spAutoFit/>
          </a:bodyPr>
          <a:p>
            <a:r>
              <a:rPr lang="zh-CN" altLang="en-US"/>
              <a:t>考虑简单的二分类情况下的交叉熵损失函数：</a:t>
            </a:r>
            <a:endParaRPr lang="zh-CN" altLang="en-US"/>
          </a:p>
        </p:txBody>
      </p:sp>
      <p:graphicFrame>
        <p:nvGraphicFramePr>
          <p:cNvPr id="27" name="对象 26">
            <a:hlinkClick r:id="" action="ppaction://ole?verb="/>
          </p:cNvPr>
          <p:cNvGraphicFramePr>
            <a:graphicFrameLocks noChangeAspect="1"/>
          </p:cNvGraphicFramePr>
          <p:nvPr/>
        </p:nvGraphicFramePr>
        <p:xfrm>
          <a:off x="2463165" y="3777615"/>
          <a:ext cx="4066540" cy="828040"/>
        </p:xfrm>
        <a:graphic>
          <a:graphicData uri="http://schemas.openxmlformats.org/presentationml/2006/ole">
            <mc:AlternateContent xmlns:mc="http://schemas.openxmlformats.org/markup-compatibility/2006">
              <mc:Choice xmlns:v="urn:schemas-microsoft-com:vml" Requires="v">
                <p:oleObj spid="_x0000_s3078" name="" r:id="rId8" imgW="2120900" imgH="431800" progId="Equation.KSEE3">
                  <p:embed/>
                </p:oleObj>
              </mc:Choice>
              <mc:Fallback>
                <p:oleObj name="" r:id="rId8" imgW="2120900" imgH="431800" progId="Equation.KSEE3">
                  <p:embed/>
                  <p:pic>
                    <p:nvPicPr>
                      <p:cNvPr id="0" name="图片 3077"/>
                      <p:cNvPicPr/>
                      <p:nvPr/>
                    </p:nvPicPr>
                    <p:blipFill>
                      <a:blip r:embed="rId9"/>
                      <a:stretch>
                        <a:fillRect/>
                      </a:stretch>
                    </p:blipFill>
                    <p:spPr>
                      <a:xfrm>
                        <a:off x="2463165" y="3777615"/>
                        <a:ext cx="4066540" cy="828040"/>
                      </a:xfrm>
                      <a:prstGeom prst="rect">
                        <a:avLst/>
                      </a:prstGeom>
                    </p:spPr>
                  </p:pic>
                </p:oleObj>
              </mc:Fallback>
            </mc:AlternateContent>
          </a:graphicData>
        </a:graphic>
      </p:graphicFrame>
      <p:sp>
        <p:nvSpPr>
          <p:cNvPr id="30" name="文本框 29"/>
          <p:cNvSpPr txBox="1"/>
          <p:nvPr/>
        </p:nvSpPr>
        <p:spPr>
          <a:xfrm>
            <a:off x="708025" y="5622290"/>
            <a:ext cx="7091680" cy="368300"/>
          </a:xfrm>
          <a:prstGeom prst="rect">
            <a:avLst/>
          </a:prstGeom>
          <a:noFill/>
        </p:spPr>
        <p:txBody>
          <a:bodyPr wrap="none" rtlCol="0">
            <a:spAutoFit/>
          </a:bodyPr>
          <a:p>
            <a:r>
              <a:rPr lang="zh-CN" altLang="en-US"/>
              <a:t>结论：在考虑得到全局最优的情况下，对于不加差分隐私的</a:t>
            </a:r>
            <a:r>
              <a:rPr lang="en-US" altLang="zh-CN"/>
              <a:t>ERM</a:t>
            </a:r>
            <a:r>
              <a:rPr lang="zh-CN" altLang="en-US"/>
              <a:t>有：</a:t>
            </a:r>
            <a:endParaRPr lang="zh-CN" altLang="en-US"/>
          </a:p>
        </p:txBody>
      </p:sp>
      <p:graphicFrame>
        <p:nvGraphicFramePr>
          <p:cNvPr id="31" name="对象 30">
            <a:hlinkClick r:id="" action="ppaction://ole?verb="/>
          </p:cNvPr>
          <p:cNvGraphicFramePr>
            <a:graphicFrameLocks noChangeAspect="1"/>
          </p:cNvGraphicFramePr>
          <p:nvPr/>
        </p:nvGraphicFramePr>
        <p:xfrm>
          <a:off x="7820660" y="5525135"/>
          <a:ext cx="2565400" cy="563245"/>
        </p:xfrm>
        <a:graphic>
          <a:graphicData uri="http://schemas.openxmlformats.org/presentationml/2006/ole">
            <mc:AlternateContent xmlns:mc="http://schemas.openxmlformats.org/markup-compatibility/2006">
              <mc:Choice xmlns:v="urn:schemas-microsoft-com:vml" Requires="v">
                <p:oleObj spid="_x0000_s3079" name="" r:id="rId10" imgW="1041400" imgH="228600" progId="Equation.KSEE3">
                  <p:embed/>
                </p:oleObj>
              </mc:Choice>
              <mc:Fallback>
                <p:oleObj name="" r:id="rId10" imgW="1041400" imgH="228600" progId="Equation.KSEE3">
                  <p:embed/>
                  <p:pic>
                    <p:nvPicPr>
                      <p:cNvPr id="0" name="图片 3078"/>
                      <p:cNvPicPr/>
                      <p:nvPr/>
                    </p:nvPicPr>
                    <p:blipFill>
                      <a:blip r:embed="rId11"/>
                      <a:stretch>
                        <a:fillRect/>
                      </a:stretch>
                    </p:blipFill>
                    <p:spPr>
                      <a:xfrm>
                        <a:off x="7820660" y="5525135"/>
                        <a:ext cx="2565400" cy="563245"/>
                      </a:xfrm>
                      <a:prstGeom prst="rect">
                        <a:avLst/>
                      </a:prstGeom>
                    </p:spPr>
                  </p:pic>
                </p:oleObj>
              </mc:Fallback>
            </mc:AlternateContent>
          </a:graphicData>
        </a:graphic>
      </p:graphicFrame>
      <p:sp>
        <p:nvSpPr>
          <p:cNvPr id="3" name="文本框 2"/>
          <p:cNvSpPr txBox="1"/>
          <p:nvPr/>
        </p:nvSpPr>
        <p:spPr>
          <a:xfrm>
            <a:off x="11651615" y="6421120"/>
            <a:ext cx="436880" cy="368300"/>
          </a:xfrm>
          <a:prstGeom prst="rect">
            <a:avLst/>
          </a:prstGeom>
          <a:noFill/>
        </p:spPr>
        <p:txBody>
          <a:bodyPr wrap="none" rtlCol="0">
            <a:spAutoFit/>
          </a:bodyPr>
          <a:p>
            <a:r>
              <a:rPr lang="en-US" altLang="zh-CN">
                <a:solidFill>
                  <a:schemeClr val="bg1"/>
                </a:solidFill>
              </a:rPr>
              <a:t>15</a:t>
            </a:r>
            <a:endParaRPr lang="en-US" altLang="zh-C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par>
                                <p:cTn id="13" presetID="2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par>
                                <p:cTn id="19" presetID="22" presetClass="entr" presetSubtype="4"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500"/>
                                        <p:tgtEl>
                                          <p:spTgt spid="1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par>
                                <p:cTn id="25" presetID="22" presetClass="entr" presetSubtype="4"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down)">
                                      <p:cBhvr>
                                        <p:cTn id="32" dur="500"/>
                                        <p:tgtEl>
                                          <p:spTgt spid="35"/>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down)">
                                      <p:cBhvr>
                                        <p:cTn id="35" dur="500"/>
                                        <p:tgtEl>
                                          <p:spTgt spid="30"/>
                                        </p:tgtEl>
                                      </p:cBhvr>
                                    </p:animEffect>
                                  </p:childTnLst>
                                </p:cTn>
                              </p:par>
                              <p:par>
                                <p:cTn id="36" presetID="22" presetClass="entr" presetSubtype="4"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down)">
                                      <p:cBhvr>
                                        <p:cTn id="3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8" grpId="1" animBg="1"/>
      <p:bldP spid="2" grpId="0"/>
      <p:bldP spid="2" grpId="1"/>
      <p:bldP spid="21" grpId="0"/>
      <p:bldP spid="21" grpId="1"/>
      <p:bldP spid="35" grpId="0" bldLvl="0" animBg="1"/>
      <p:bldP spid="30" grpId="0"/>
      <p:bldP spid="35" grpId="1" animBg="1"/>
      <p:bldP spid="30"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6273165" y="2653665"/>
            <a:ext cx="1215390" cy="72644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圆角矩形 42"/>
          <p:cNvSpPr/>
          <p:nvPr/>
        </p:nvSpPr>
        <p:spPr>
          <a:xfrm>
            <a:off x="708025" y="4530090"/>
            <a:ext cx="10775950" cy="19119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endParaRPr lang="zh-CN" altLang="en-US">
              <a:solidFill>
                <a:schemeClr val="tx1"/>
              </a:solidFill>
              <a:sym typeface="+mn-ea"/>
            </a:endParaRPr>
          </a:p>
        </p:txBody>
      </p:sp>
      <p:sp>
        <p:nvSpPr>
          <p:cNvPr id="6" name="标题 5"/>
          <p:cNvSpPr>
            <a:spLocks noGrp="1"/>
          </p:cNvSpPr>
          <p:nvPr>
            <p:ph type="ctrTitle" idx="4294967295"/>
          </p:nvPr>
        </p:nvSpPr>
        <p:spPr>
          <a:xfrm>
            <a:off x="601345" y="238125"/>
            <a:ext cx="7419340" cy="1120775"/>
          </a:xfrm>
        </p:spPr>
        <p:txBody>
          <a:bodyPr>
            <a:normAutofit/>
          </a:bodyPr>
          <a:lstStyle/>
          <a:p>
            <a:r>
              <a:rPr lang="en-US" altLang="zh-CN" sz="4000" b="1" dirty="0">
                <a:sym typeface="+mn-ea"/>
              </a:rPr>
              <a:t>3.3 </a:t>
            </a:r>
            <a:r>
              <a:rPr lang="zh-CN" altLang="en-US" sz="4000" b="1" dirty="0">
                <a:sym typeface="+mn-ea"/>
              </a:rPr>
              <a:t>将噪声添加在正则项上（</a:t>
            </a:r>
            <a:r>
              <a:rPr lang="en-US" altLang="zh-CN" sz="4000" b="1" dirty="0">
                <a:sym typeface="+mn-ea"/>
              </a:rPr>
              <a:t>FL</a:t>
            </a:r>
            <a:r>
              <a:rPr lang="zh-CN" altLang="en-US" sz="4000" b="1" dirty="0">
                <a:sym typeface="+mn-ea"/>
              </a:rPr>
              <a:t>）</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342265" y="1073785"/>
            <a:ext cx="10775315" cy="860425"/>
          </a:xfrm>
          <a:prstGeom prst="rect">
            <a:avLst/>
          </a:prstGeom>
          <a:noFill/>
        </p:spPr>
        <p:txBody>
          <a:bodyPr wrap="square" rtlCol="0">
            <a:spAutoFit/>
          </a:bodyPr>
          <a:p>
            <a:pPr algn="l" fontAlgn="auto">
              <a:lnSpc>
                <a:spcPts val="3000"/>
              </a:lnSpc>
            </a:pPr>
            <a:r>
              <a:rPr lang="zh-CN" altLang="en-US"/>
              <a:t>Wasserman and Zhou通过证明，在一定条件的共同约束下，能够通过向损失函数的正则项上添加噪声</a:t>
            </a:r>
            <a:r>
              <a:rPr lang="en-US" altLang="zh-CN"/>
              <a:t>          </a:t>
            </a:r>
            <a:r>
              <a:rPr lang="zh-CN" altLang="en-US"/>
              <a:t>扰动进而使得模型实现差分隐私：</a:t>
            </a:r>
            <a:endParaRPr lang="zh-CN" altLang="en-US"/>
          </a:p>
        </p:txBody>
      </p:sp>
      <p:sp>
        <p:nvSpPr>
          <p:cNvPr id="7" name="文本框 6"/>
          <p:cNvSpPr txBox="1"/>
          <p:nvPr/>
        </p:nvSpPr>
        <p:spPr>
          <a:xfrm>
            <a:off x="1322070" y="1978025"/>
            <a:ext cx="309880" cy="368300"/>
          </a:xfrm>
          <a:prstGeom prst="rect">
            <a:avLst/>
          </a:prstGeom>
          <a:noFill/>
        </p:spPr>
        <p:txBody>
          <a:bodyPr wrap="none" rtlCol="0">
            <a:spAutoFit/>
          </a:bodyPr>
          <a:p>
            <a:endParaRPr lang="zh-CN" altLang="en-US"/>
          </a:p>
        </p:txBody>
      </p:sp>
      <p:sp>
        <p:nvSpPr>
          <p:cNvPr id="19" name="文本框 18"/>
          <p:cNvSpPr txBox="1"/>
          <p:nvPr/>
        </p:nvSpPr>
        <p:spPr>
          <a:xfrm>
            <a:off x="205105" y="2832735"/>
            <a:ext cx="3929380" cy="368300"/>
          </a:xfrm>
          <a:prstGeom prst="rect">
            <a:avLst/>
          </a:prstGeom>
          <a:noFill/>
        </p:spPr>
        <p:txBody>
          <a:bodyPr wrap="none" rtlCol="0">
            <a:spAutoFit/>
          </a:bodyPr>
          <a:p>
            <a:r>
              <a:rPr lang="en-US" altLang="zh-CN"/>
              <a:t>  </a:t>
            </a:r>
            <a:r>
              <a:rPr lang="zh-CN" altLang="en-US"/>
              <a:t>将正则项写成携带噪声向量</a:t>
            </a:r>
            <a:r>
              <a:rPr lang="en-US" altLang="zh-CN"/>
              <a:t>b</a:t>
            </a:r>
            <a:r>
              <a:rPr lang="zh-CN" altLang="en-US"/>
              <a:t>的形式</a:t>
            </a:r>
            <a:r>
              <a:rPr lang="en-US" altLang="zh-CN"/>
              <a:t>:</a:t>
            </a:r>
            <a:endParaRPr lang="en-US" altLang="zh-CN"/>
          </a:p>
        </p:txBody>
      </p:sp>
      <p:graphicFrame>
        <p:nvGraphicFramePr>
          <p:cNvPr id="25" name="对象 24">
            <a:hlinkClick r:id="" action="ppaction://ole?verb="/>
          </p:cNvPr>
          <p:cNvGraphicFramePr>
            <a:graphicFrameLocks noChangeAspect="1"/>
          </p:cNvGraphicFramePr>
          <p:nvPr/>
        </p:nvGraphicFramePr>
        <p:xfrm>
          <a:off x="4022725" y="2552700"/>
          <a:ext cx="3414395" cy="928370"/>
        </p:xfrm>
        <a:graphic>
          <a:graphicData uri="http://schemas.openxmlformats.org/presentationml/2006/ole">
            <mc:AlternateContent xmlns:mc="http://schemas.openxmlformats.org/markup-compatibility/2006">
              <mc:Choice xmlns:v="urn:schemas-microsoft-com:vml" Requires="v">
                <p:oleObj spid="_x0000_s4098" name="" r:id="rId3" imgW="1447800" imgH="393700" progId="Equation.KSEE3">
                  <p:embed/>
                </p:oleObj>
              </mc:Choice>
              <mc:Fallback>
                <p:oleObj name="" r:id="rId3" imgW="1447800" imgH="393700" progId="Equation.KSEE3">
                  <p:embed/>
                  <p:pic>
                    <p:nvPicPr>
                      <p:cNvPr id="0" name="图片 4097"/>
                      <p:cNvPicPr/>
                      <p:nvPr/>
                    </p:nvPicPr>
                    <p:blipFill>
                      <a:blip r:embed="rId4"/>
                      <a:stretch>
                        <a:fillRect/>
                      </a:stretch>
                    </p:blipFill>
                    <p:spPr>
                      <a:xfrm>
                        <a:off x="4022725" y="2552700"/>
                        <a:ext cx="3414395" cy="928370"/>
                      </a:xfrm>
                      <a:prstGeom prst="rect">
                        <a:avLst/>
                      </a:prstGeom>
                    </p:spPr>
                  </p:pic>
                </p:oleObj>
              </mc:Fallback>
            </mc:AlternateContent>
          </a:graphicData>
        </a:graphic>
      </p:graphicFrame>
      <p:sp>
        <p:nvSpPr>
          <p:cNvPr id="29" name="文本框 28"/>
          <p:cNvSpPr txBox="1"/>
          <p:nvPr/>
        </p:nvSpPr>
        <p:spPr>
          <a:xfrm>
            <a:off x="7711440" y="2792095"/>
            <a:ext cx="4043680" cy="368300"/>
          </a:xfrm>
          <a:prstGeom prst="rect">
            <a:avLst/>
          </a:prstGeom>
          <a:noFill/>
        </p:spPr>
        <p:txBody>
          <a:bodyPr wrap="none" rtlCol="0">
            <a:spAutoFit/>
          </a:bodyPr>
          <a:p>
            <a:r>
              <a:rPr lang="en-US" altLang="zh-CN"/>
              <a:t>b</a:t>
            </a:r>
            <a:r>
              <a:rPr lang="zh-CN" altLang="en-US"/>
              <a:t>服从</a:t>
            </a:r>
            <a:r>
              <a:rPr lang="en-US" altLang="zh-CN"/>
              <a:t>                          ,</a:t>
            </a:r>
            <a:r>
              <a:rPr lang="zh-CN" altLang="en-US"/>
              <a:t>采用</a:t>
            </a:r>
            <a:r>
              <a:rPr lang="en-US" altLang="zh-CN"/>
              <a:t>Vector</a:t>
            </a:r>
            <a:r>
              <a:rPr lang="zh-CN" altLang="en-US"/>
              <a:t>机制</a:t>
            </a:r>
            <a:endParaRPr lang="zh-CN" altLang="en-US"/>
          </a:p>
        </p:txBody>
      </p:sp>
      <p:graphicFrame>
        <p:nvGraphicFramePr>
          <p:cNvPr id="32" name="对象 31">
            <a:hlinkClick r:id="" action="ppaction://ole?verb="/>
          </p:cNvPr>
          <p:cNvGraphicFramePr>
            <a:graphicFrameLocks noChangeAspect="1"/>
          </p:cNvGraphicFramePr>
          <p:nvPr/>
        </p:nvGraphicFramePr>
        <p:xfrm>
          <a:off x="8468360" y="2644140"/>
          <a:ext cx="1589405" cy="684530"/>
        </p:xfrm>
        <a:graphic>
          <a:graphicData uri="http://schemas.openxmlformats.org/presentationml/2006/ole">
            <mc:AlternateContent xmlns:mc="http://schemas.openxmlformats.org/markup-compatibility/2006">
              <mc:Choice xmlns:v="urn:schemas-microsoft-com:vml" Requires="v">
                <p:oleObj spid="_x0000_s4099" name="" r:id="rId5" imgW="914400" imgH="393700" progId="Equation.KSEE3">
                  <p:embed/>
                </p:oleObj>
              </mc:Choice>
              <mc:Fallback>
                <p:oleObj name="" r:id="rId5" imgW="914400" imgH="393700" progId="Equation.KSEE3">
                  <p:embed/>
                  <p:pic>
                    <p:nvPicPr>
                      <p:cNvPr id="0" name="图片 4098"/>
                      <p:cNvPicPr/>
                      <p:nvPr/>
                    </p:nvPicPr>
                    <p:blipFill>
                      <a:blip r:embed="rId6"/>
                      <a:stretch>
                        <a:fillRect/>
                      </a:stretch>
                    </p:blipFill>
                    <p:spPr>
                      <a:xfrm>
                        <a:off x="8468360" y="2644140"/>
                        <a:ext cx="1589405" cy="684530"/>
                      </a:xfrm>
                      <a:prstGeom prst="rect">
                        <a:avLst/>
                      </a:prstGeom>
                    </p:spPr>
                  </p:pic>
                </p:oleObj>
              </mc:Fallback>
            </mc:AlternateContent>
          </a:graphicData>
        </a:graphic>
      </p:graphicFrame>
      <p:sp>
        <p:nvSpPr>
          <p:cNvPr id="42" name="文本框 41"/>
          <p:cNvSpPr txBox="1"/>
          <p:nvPr/>
        </p:nvSpPr>
        <p:spPr>
          <a:xfrm>
            <a:off x="861060" y="4674870"/>
            <a:ext cx="10469880" cy="1630045"/>
          </a:xfrm>
          <a:prstGeom prst="rect">
            <a:avLst/>
          </a:prstGeom>
          <a:noFill/>
        </p:spPr>
        <p:txBody>
          <a:bodyPr wrap="none" rtlCol="0">
            <a:spAutoFit/>
          </a:bodyPr>
          <a:p>
            <a:pPr algn="l" fontAlgn="auto">
              <a:lnSpc>
                <a:spcPts val="3000"/>
              </a:lnSpc>
            </a:pPr>
            <a:r>
              <a:rPr lang="zh-CN" altLang="en-US"/>
              <a:t>结论：目标扰动方法并不基于函数的敏感度，而是通过一个巧妙的方法建立起了随机噪声与输出之间的</a:t>
            </a:r>
            <a:endParaRPr lang="zh-CN" altLang="en-US"/>
          </a:p>
          <a:p>
            <a:pPr algn="l" fontAlgn="auto">
              <a:lnSpc>
                <a:spcPts val="3000"/>
              </a:lnSpc>
            </a:pPr>
            <a:r>
              <a:rPr lang="zh-CN" altLang="en-US"/>
              <a:t>对应关系，从而实现输出的随机性，形成满足差分隐私的隐私保护算法。</a:t>
            </a:r>
            <a:endParaRPr lang="zh-CN" altLang="en-US"/>
          </a:p>
          <a:p>
            <a:pPr algn="l" fontAlgn="auto">
              <a:lnSpc>
                <a:spcPts val="3000"/>
              </a:lnSpc>
            </a:pPr>
            <a:endParaRPr lang="zh-CN" altLang="en-US"/>
          </a:p>
          <a:p>
            <a:pPr algn="l" fontAlgn="auto">
              <a:lnSpc>
                <a:spcPts val="3000"/>
              </a:lnSpc>
            </a:pPr>
            <a:r>
              <a:rPr lang="zh-CN" altLang="en-US"/>
              <a:t>缺点：使用这类方法需要有很强的</a:t>
            </a:r>
            <a:r>
              <a:rPr lang="zh-CN" altLang="en-US">
                <a:solidFill>
                  <a:srgbClr val="FF0000"/>
                </a:solidFill>
              </a:rPr>
              <a:t>条件约束</a:t>
            </a:r>
            <a:r>
              <a:rPr lang="zh-CN" altLang="en-US"/>
              <a:t>，不适用于更一般的线性分类模型。</a:t>
            </a:r>
            <a:endParaRPr lang="zh-CN" altLang="en-US"/>
          </a:p>
        </p:txBody>
      </p:sp>
      <p:sp>
        <p:nvSpPr>
          <p:cNvPr id="3" name="文本框 2"/>
          <p:cNvSpPr txBox="1"/>
          <p:nvPr/>
        </p:nvSpPr>
        <p:spPr>
          <a:xfrm>
            <a:off x="11755120" y="6380480"/>
            <a:ext cx="436880" cy="368300"/>
          </a:xfrm>
          <a:prstGeom prst="rect">
            <a:avLst/>
          </a:prstGeom>
          <a:noFill/>
        </p:spPr>
        <p:txBody>
          <a:bodyPr wrap="none" rtlCol="0">
            <a:spAutoFit/>
          </a:bodyPr>
          <a:p>
            <a:r>
              <a:rPr lang="en-US" altLang="zh-CN">
                <a:solidFill>
                  <a:schemeClr val="bg1"/>
                </a:solidFill>
              </a:rPr>
              <a:t>16</a:t>
            </a:r>
            <a:endParaRPr lang="en-US" altLang="zh-CN">
              <a:solidFill>
                <a:schemeClr val="bg1"/>
              </a:solidFill>
            </a:endParaRPr>
          </a:p>
        </p:txBody>
      </p:sp>
      <p:graphicFrame>
        <p:nvGraphicFramePr>
          <p:cNvPr id="4" name="对象 3">
            <a:hlinkClick r:id="" action="ppaction://ole?verb="/>
          </p:cNvPr>
          <p:cNvGraphicFramePr>
            <a:graphicFrameLocks noChangeAspect="1"/>
          </p:cNvGraphicFramePr>
          <p:nvPr/>
        </p:nvGraphicFramePr>
        <p:xfrm>
          <a:off x="3839210" y="1476375"/>
          <a:ext cx="1939925" cy="673735"/>
        </p:xfrm>
        <a:graphic>
          <a:graphicData uri="http://schemas.openxmlformats.org/presentationml/2006/ole">
            <mc:AlternateContent xmlns:mc="http://schemas.openxmlformats.org/markup-compatibility/2006">
              <mc:Choice xmlns:v="urn:schemas-microsoft-com:vml" Requires="v">
                <p:oleObj spid="_x0000_s1025" name="" r:id="rId7" imgW="1206500" imgH="419100" progId="Equation.KSEE3">
                  <p:embed/>
                </p:oleObj>
              </mc:Choice>
              <mc:Fallback>
                <p:oleObj name="" r:id="rId7" imgW="1206500" imgH="419100" progId="Equation.KSEE3">
                  <p:embed/>
                  <p:pic>
                    <p:nvPicPr>
                      <p:cNvPr id="0" name="图片 1024"/>
                      <p:cNvPicPr/>
                      <p:nvPr/>
                    </p:nvPicPr>
                    <p:blipFill>
                      <a:blip r:embed="rId8"/>
                      <a:stretch>
                        <a:fillRect/>
                      </a:stretch>
                    </p:blipFill>
                    <p:spPr>
                      <a:xfrm>
                        <a:off x="3839210" y="1476375"/>
                        <a:ext cx="1939925" cy="67373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par>
                                <p:cTn id="16" presetID="22" presetClass="entr" presetSubtype="4"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down)">
                                      <p:cBhvr>
                                        <p:cTn id="18" dur="500"/>
                                        <p:tgtEl>
                                          <p:spTgt spid="25"/>
                                        </p:tgtEl>
                                      </p:cBhvr>
                                    </p:animEffect>
                                  </p:childTnLst>
                                </p:cTn>
                              </p:par>
                              <p:par>
                                <p:cTn id="19" presetID="22" presetClass="entr" presetSubtype="4"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down)">
                                      <p:cBhvr>
                                        <p:cTn id="21" dur="500"/>
                                        <p:tgtEl>
                                          <p:spTgt spid="32"/>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down)">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wipe(down)">
                                      <p:cBhvr>
                                        <p:cTn id="34" dur="500"/>
                                        <p:tgtEl>
                                          <p:spTgt spid="4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down)">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9" grpId="0"/>
      <p:bldP spid="29" grpId="0"/>
      <p:bldP spid="19" grpId="1"/>
      <p:bldP spid="29" grpId="1"/>
      <p:bldP spid="43" grpId="0" bldLvl="0" animBg="1"/>
      <p:bldP spid="42" grpId="0"/>
      <p:bldP spid="43" grpId="1" animBg="1"/>
      <p:bldP spid="42" grpId="1"/>
      <p:bldP spid="17" grpId="0" bldLvl="0" animBg="1"/>
      <p:bldP spid="1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419340" cy="1120775"/>
          </a:xfrm>
        </p:spPr>
        <p:txBody>
          <a:bodyPr>
            <a:normAutofit/>
          </a:bodyPr>
          <a:lstStyle/>
          <a:p>
            <a:r>
              <a:rPr lang="en-US" altLang="zh-CN" sz="4000" b="1" dirty="0">
                <a:sym typeface="+mn-ea"/>
              </a:rPr>
              <a:t>3.4 </a:t>
            </a:r>
            <a:r>
              <a:rPr lang="zh-CN" altLang="en-US" sz="4000" b="1" dirty="0">
                <a:sym typeface="+mn-ea"/>
              </a:rPr>
              <a:t>数据流</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9" name="表格 8"/>
          <p:cNvGraphicFramePr/>
          <p:nvPr>
            <p:custDataLst>
              <p:tags r:id="rId3"/>
            </p:custDataLst>
          </p:nvPr>
        </p:nvGraphicFramePr>
        <p:xfrm>
          <a:off x="12192000" y="2954020"/>
          <a:ext cx="3225800" cy="2570480"/>
        </p:xfrm>
        <a:graphic>
          <a:graphicData uri="http://schemas.openxmlformats.org/drawingml/2006/table">
            <a:tbl>
              <a:tblPr firstRow="1" bandRow="1">
                <a:tableStyleId>{5C22544A-7EE6-4342-B048-85BDC9FD1C3A}</a:tableStyleId>
              </a:tblPr>
              <a:tblGrid>
                <a:gridCol w="1612900"/>
                <a:gridCol w="1612900"/>
              </a:tblGrid>
              <a:tr h="642620">
                <a:tc>
                  <a:txBody>
                    <a:bodyPr/>
                    <a:p>
                      <a:pPr>
                        <a:buNone/>
                      </a:pPr>
                      <a:endParaRPr lang="zh-CN" altLang="en-US"/>
                    </a:p>
                  </a:txBody>
                  <a:tcPr/>
                </a:tc>
                <a:tc>
                  <a:txBody>
                    <a:bodyPr/>
                    <a:p>
                      <a:pPr>
                        <a:buNone/>
                      </a:pPr>
                      <a:endParaRPr lang="zh-CN" altLang="en-US"/>
                    </a:p>
                  </a:txBody>
                  <a:tcPr/>
                </a:tc>
              </a:tr>
              <a:tr h="642620">
                <a:tc>
                  <a:txBody>
                    <a:bodyPr/>
                    <a:p>
                      <a:pPr>
                        <a:buNone/>
                      </a:pPr>
                      <a:endParaRPr lang="zh-CN" altLang="en-US"/>
                    </a:p>
                  </a:txBody>
                  <a:tcPr/>
                </a:tc>
                <a:tc>
                  <a:txBody>
                    <a:bodyPr/>
                    <a:p>
                      <a:pPr>
                        <a:buNone/>
                      </a:pPr>
                      <a:endParaRPr lang="zh-CN" altLang="en-US"/>
                    </a:p>
                  </a:txBody>
                  <a:tcPr/>
                </a:tc>
              </a:tr>
              <a:tr h="642620">
                <a:tc>
                  <a:txBody>
                    <a:bodyPr/>
                    <a:p>
                      <a:pPr>
                        <a:buNone/>
                      </a:pPr>
                      <a:endParaRPr lang="zh-CN" altLang="en-US"/>
                    </a:p>
                  </a:txBody>
                  <a:tcPr/>
                </a:tc>
                <a:tc>
                  <a:txBody>
                    <a:bodyPr/>
                    <a:p>
                      <a:pPr>
                        <a:buNone/>
                      </a:pPr>
                      <a:endParaRPr lang="zh-CN" altLang="en-US"/>
                    </a:p>
                  </a:txBody>
                  <a:tcPr/>
                </a:tc>
              </a:tr>
              <a:tr h="642620">
                <a:tc>
                  <a:txBody>
                    <a:bodyPr/>
                    <a:p>
                      <a:pPr>
                        <a:buNone/>
                      </a:pPr>
                      <a:endParaRPr lang="zh-CN" altLang="en-US"/>
                    </a:p>
                  </a:txBody>
                  <a:tcPr/>
                </a:tc>
                <a:tc>
                  <a:txBody>
                    <a:bodyPr/>
                    <a:p>
                      <a:pPr>
                        <a:buNone/>
                      </a:pPr>
                      <a:endParaRPr lang="zh-CN" altLang="en-US"/>
                    </a:p>
                  </a:txBody>
                  <a:tcPr/>
                </a:tc>
              </a:tr>
            </a:tbl>
          </a:graphicData>
        </a:graphic>
      </p:graphicFrame>
      <p:sp>
        <p:nvSpPr>
          <p:cNvPr id="4" name="流程图: 过程 3"/>
          <p:cNvSpPr/>
          <p:nvPr/>
        </p:nvSpPr>
        <p:spPr>
          <a:xfrm>
            <a:off x="840105" y="1358900"/>
            <a:ext cx="1351280" cy="77216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选择训练集</a:t>
            </a:r>
            <a:endParaRPr lang="zh-CN" altLang="en-US"/>
          </a:p>
        </p:txBody>
      </p:sp>
      <p:cxnSp>
        <p:nvCxnSpPr>
          <p:cNvPr id="5" name="直接箭头连接符 4"/>
          <p:cNvCxnSpPr>
            <a:stCxn id="4" idx="3"/>
            <a:endCxn id="10" idx="1"/>
          </p:cNvCxnSpPr>
          <p:nvPr/>
        </p:nvCxnSpPr>
        <p:spPr>
          <a:xfrm>
            <a:off x="2191385" y="1744980"/>
            <a:ext cx="12153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流程图: 过程 9"/>
          <p:cNvSpPr/>
          <p:nvPr/>
        </p:nvSpPr>
        <p:spPr>
          <a:xfrm>
            <a:off x="3406775" y="135890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参数传递</a:t>
            </a:r>
            <a:endParaRPr lang="zh-CN" altLang="en-US">
              <a:solidFill>
                <a:schemeClr val="tx1"/>
              </a:solidFill>
            </a:endParaRPr>
          </a:p>
        </p:txBody>
      </p:sp>
      <p:sp>
        <p:nvSpPr>
          <p:cNvPr id="23" name="流程图: 过程 22"/>
          <p:cNvSpPr/>
          <p:nvPr/>
        </p:nvSpPr>
        <p:spPr>
          <a:xfrm>
            <a:off x="6043295" y="135890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加噪</a:t>
            </a:r>
            <a:endParaRPr lang="zh-CN" altLang="en-US">
              <a:solidFill>
                <a:schemeClr val="tx1"/>
              </a:solidFill>
            </a:endParaRPr>
          </a:p>
        </p:txBody>
      </p:sp>
      <p:cxnSp>
        <p:nvCxnSpPr>
          <p:cNvPr id="25" name="直接箭头连接符 24"/>
          <p:cNvCxnSpPr>
            <a:stCxn id="10" idx="3"/>
            <a:endCxn id="23" idx="1"/>
          </p:cNvCxnSpPr>
          <p:nvPr/>
        </p:nvCxnSpPr>
        <p:spPr>
          <a:xfrm>
            <a:off x="4758055" y="1744980"/>
            <a:ext cx="12852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流程图: 过程 28"/>
          <p:cNvSpPr/>
          <p:nvPr/>
        </p:nvSpPr>
        <p:spPr>
          <a:xfrm>
            <a:off x="8609965" y="135890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模型返回</a:t>
            </a:r>
            <a:endParaRPr lang="zh-CN" altLang="en-US">
              <a:solidFill>
                <a:schemeClr val="tx1"/>
              </a:solidFill>
            </a:endParaRPr>
          </a:p>
        </p:txBody>
      </p:sp>
      <p:cxnSp>
        <p:nvCxnSpPr>
          <p:cNvPr id="30" name="直接箭头连接符 29"/>
          <p:cNvCxnSpPr>
            <a:stCxn id="23" idx="3"/>
            <a:endCxn id="29" idx="1"/>
          </p:cNvCxnSpPr>
          <p:nvPr/>
        </p:nvCxnSpPr>
        <p:spPr>
          <a:xfrm>
            <a:off x="7394575" y="1744980"/>
            <a:ext cx="12153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651615" y="6403340"/>
            <a:ext cx="436880" cy="368300"/>
          </a:xfrm>
          <a:prstGeom prst="rect">
            <a:avLst/>
          </a:prstGeom>
          <a:noFill/>
        </p:spPr>
        <p:txBody>
          <a:bodyPr wrap="none" rtlCol="0">
            <a:spAutoFit/>
          </a:bodyPr>
          <a:p>
            <a:r>
              <a:rPr lang="en-US" altLang="zh-CN">
                <a:solidFill>
                  <a:schemeClr val="bg1"/>
                </a:solidFill>
              </a:rPr>
              <a:t>17</a:t>
            </a:r>
            <a:endParaRPr lang="en-US" altLang="zh-CN">
              <a:solidFill>
                <a:schemeClr val="bg1"/>
              </a:solidFill>
            </a:endParaRPr>
          </a:p>
        </p:txBody>
      </p:sp>
      <p:pic>
        <p:nvPicPr>
          <p:cNvPr id="3" name="图片 2"/>
          <p:cNvPicPr>
            <a:picLocks noChangeAspect="1"/>
          </p:cNvPicPr>
          <p:nvPr/>
        </p:nvPicPr>
        <p:blipFill>
          <a:blip r:embed="rId4"/>
          <a:stretch>
            <a:fillRect/>
          </a:stretch>
        </p:blipFill>
        <p:spPr>
          <a:xfrm>
            <a:off x="0" y="2416175"/>
            <a:ext cx="12209145" cy="39262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419340" cy="1120775"/>
          </a:xfrm>
        </p:spPr>
        <p:txBody>
          <a:bodyPr>
            <a:normAutofit/>
          </a:bodyPr>
          <a:lstStyle/>
          <a:p>
            <a:r>
              <a:rPr lang="en-US" altLang="zh-CN" sz="4000" b="1" dirty="0">
                <a:sym typeface="+mn-ea"/>
              </a:rPr>
              <a:t>3.4 </a:t>
            </a:r>
            <a:r>
              <a:rPr lang="zh-CN" altLang="en-US" sz="4000" b="1" dirty="0">
                <a:sym typeface="+mn-ea"/>
              </a:rPr>
              <a:t>数据流</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流程图: 过程 3"/>
          <p:cNvSpPr/>
          <p:nvPr/>
        </p:nvSpPr>
        <p:spPr>
          <a:xfrm>
            <a:off x="840105" y="135890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选择训练集</a:t>
            </a:r>
            <a:endParaRPr lang="zh-CN" altLang="en-US">
              <a:solidFill>
                <a:schemeClr val="tx1"/>
              </a:solidFill>
            </a:endParaRPr>
          </a:p>
        </p:txBody>
      </p:sp>
      <p:cxnSp>
        <p:nvCxnSpPr>
          <p:cNvPr id="5" name="直接箭头连接符 4"/>
          <p:cNvCxnSpPr>
            <a:stCxn id="4" idx="3"/>
            <a:endCxn id="10" idx="1"/>
          </p:cNvCxnSpPr>
          <p:nvPr/>
        </p:nvCxnSpPr>
        <p:spPr>
          <a:xfrm>
            <a:off x="2191385" y="1744980"/>
            <a:ext cx="12153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流程图: 过程 9"/>
          <p:cNvSpPr/>
          <p:nvPr/>
        </p:nvSpPr>
        <p:spPr>
          <a:xfrm>
            <a:off x="3406775" y="1358900"/>
            <a:ext cx="1351280" cy="77216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rPr>
              <a:t>参数</a:t>
            </a:r>
            <a:endParaRPr lang="zh-CN" altLang="en-US">
              <a:solidFill>
                <a:schemeClr val="bg1"/>
              </a:solidFill>
            </a:endParaRPr>
          </a:p>
        </p:txBody>
      </p:sp>
      <p:sp>
        <p:nvSpPr>
          <p:cNvPr id="23" name="流程图: 过程 22"/>
          <p:cNvSpPr/>
          <p:nvPr/>
        </p:nvSpPr>
        <p:spPr>
          <a:xfrm>
            <a:off x="6043295" y="135890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加噪</a:t>
            </a:r>
            <a:endParaRPr lang="zh-CN" altLang="en-US">
              <a:solidFill>
                <a:schemeClr val="tx1"/>
              </a:solidFill>
            </a:endParaRPr>
          </a:p>
        </p:txBody>
      </p:sp>
      <p:cxnSp>
        <p:nvCxnSpPr>
          <p:cNvPr id="25" name="直接箭头连接符 24"/>
          <p:cNvCxnSpPr>
            <a:stCxn id="10" idx="3"/>
            <a:endCxn id="23" idx="1"/>
          </p:cNvCxnSpPr>
          <p:nvPr/>
        </p:nvCxnSpPr>
        <p:spPr>
          <a:xfrm>
            <a:off x="4758055" y="1744980"/>
            <a:ext cx="12852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流程图: 过程 28"/>
          <p:cNvSpPr/>
          <p:nvPr/>
        </p:nvSpPr>
        <p:spPr>
          <a:xfrm>
            <a:off x="8609965" y="135890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模型返回</a:t>
            </a:r>
            <a:endParaRPr lang="zh-CN" altLang="en-US">
              <a:solidFill>
                <a:schemeClr val="tx1"/>
              </a:solidFill>
            </a:endParaRPr>
          </a:p>
        </p:txBody>
      </p:sp>
      <p:cxnSp>
        <p:nvCxnSpPr>
          <p:cNvPr id="30" name="直接箭头连接符 29"/>
          <p:cNvCxnSpPr>
            <a:stCxn id="23" idx="3"/>
            <a:endCxn id="29" idx="1"/>
          </p:cNvCxnSpPr>
          <p:nvPr/>
        </p:nvCxnSpPr>
        <p:spPr>
          <a:xfrm>
            <a:off x="7394575" y="1744980"/>
            <a:ext cx="12153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7" name="表格 6"/>
          <p:cNvGraphicFramePr/>
          <p:nvPr>
            <p:custDataLst>
              <p:tags r:id="rId3"/>
            </p:custDataLst>
          </p:nvPr>
        </p:nvGraphicFramePr>
        <p:xfrm>
          <a:off x="285115" y="2416175"/>
          <a:ext cx="5758180" cy="3963035"/>
        </p:xfrm>
        <a:graphic>
          <a:graphicData uri="http://schemas.openxmlformats.org/drawingml/2006/table">
            <a:tbl>
              <a:tblPr firstRow="1" bandRow="1">
                <a:tableStyleId>{5C22544A-7EE6-4342-B048-85BDC9FD1C3A}</a:tableStyleId>
              </a:tblPr>
              <a:tblGrid>
                <a:gridCol w="2879090"/>
                <a:gridCol w="2879090"/>
              </a:tblGrid>
              <a:tr h="365760">
                <a:tc>
                  <a:txBody>
                    <a:bodyPr/>
                    <a:p>
                      <a:pPr>
                        <a:buNone/>
                      </a:pPr>
                      <a:r>
                        <a:rPr lang="en-US" altLang="zh-CN"/>
                        <a:t>epsilon</a:t>
                      </a:r>
                      <a:endParaRPr lang="en-US" altLang="zh-CN"/>
                    </a:p>
                  </a:txBody>
                  <a:tcPr/>
                </a:tc>
                <a:tc>
                  <a:txBody>
                    <a:bodyPr/>
                    <a:p>
                      <a:pPr>
                        <a:buNone/>
                      </a:pPr>
                      <a:r>
                        <a:rPr lang="zh-CN" altLang="en-US"/>
                        <a:t>隐私预算</a:t>
                      </a:r>
                      <a:endParaRPr lang="zh-CN" altLang="en-US"/>
                    </a:p>
                  </a:txBody>
                  <a:tcPr/>
                </a:tc>
              </a:tr>
              <a:tr h="711200">
                <a:tc>
                  <a:txBody>
                    <a:bodyPr/>
                    <a:p>
                      <a:pPr>
                        <a:buNone/>
                      </a:pPr>
                      <a:r>
                        <a:rPr lang="en-US" altLang="zh-CN"/>
                        <a:t>data_norm</a:t>
                      </a:r>
                      <a:endParaRPr lang="en-US" altLang="zh-CN"/>
                    </a:p>
                  </a:txBody>
                  <a:tcPr/>
                </a:tc>
                <a:tc>
                  <a:txBody>
                    <a:bodyPr/>
                    <a:p>
                      <a:pPr>
                        <a:buNone/>
                      </a:pPr>
                      <a:r>
                        <a:rPr lang="zh-CN" altLang="en-US"/>
                        <a:t>指定范数规定，每行数据都必须采用</a:t>
                      </a:r>
                      <a:r>
                        <a:rPr lang="en-US" altLang="zh-CN"/>
                        <a:t>L2</a:t>
                      </a:r>
                      <a:r>
                        <a:rPr lang="zh-CN" altLang="en-US"/>
                        <a:t>正则</a:t>
                      </a:r>
                      <a:endParaRPr lang="zh-CN" altLang="en-US"/>
                    </a:p>
                  </a:txBody>
                  <a:tcPr/>
                </a:tc>
              </a:tr>
              <a:tr h="640080">
                <a:tc>
                  <a:txBody>
                    <a:bodyPr/>
                    <a:p>
                      <a:pPr>
                        <a:buNone/>
                      </a:pPr>
                      <a:r>
                        <a:rPr lang="en-US" altLang="zh-CN"/>
                        <a:t>tol</a:t>
                      </a:r>
                      <a:endParaRPr lang="en-US" altLang="zh-CN"/>
                    </a:p>
                  </a:txBody>
                  <a:tcPr/>
                </a:tc>
                <a:tc>
                  <a:txBody>
                    <a:bodyPr/>
                    <a:p>
                      <a:pPr>
                        <a:buNone/>
                      </a:pPr>
                      <a:r>
                        <a:rPr lang="zh-CN" altLang="en-US"/>
                        <a:t>决定解算器停止迭代的阈值</a:t>
                      </a:r>
                      <a:endParaRPr lang="zh-CN" altLang="en-US"/>
                    </a:p>
                  </a:txBody>
                  <a:tcPr/>
                </a:tc>
              </a:tr>
              <a:tr h="382905">
                <a:tc>
                  <a:txBody>
                    <a:bodyPr/>
                    <a:p>
                      <a:pPr>
                        <a:buNone/>
                      </a:pPr>
                      <a:r>
                        <a:rPr lang="en-US" altLang="zh-CN"/>
                        <a:t>C</a:t>
                      </a:r>
                      <a:endParaRPr lang="en-US" altLang="zh-CN"/>
                    </a:p>
                  </a:txBody>
                  <a:tcPr/>
                </a:tc>
                <a:tc>
                  <a:txBody>
                    <a:bodyPr/>
                    <a:p>
                      <a:pPr>
                        <a:buNone/>
                      </a:pPr>
                      <a:r>
                        <a:rPr lang="zh-CN" altLang="en-US"/>
                        <a:t>正则范围，</a:t>
                      </a:r>
                      <a:r>
                        <a:rPr lang="en-US" altLang="zh-CN"/>
                        <a:t>C=1-&gt;[-1,1]</a:t>
                      </a:r>
                      <a:endParaRPr lang="en-US" altLang="zh-CN"/>
                    </a:p>
                  </a:txBody>
                  <a:tcPr/>
                </a:tc>
              </a:tr>
              <a:tr h="382905">
                <a:tc>
                  <a:txBody>
                    <a:bodyPr/>
                    <a:p>
                      <a:pPr>
                        <a:buNone/>
                      </a:pPr>
                      <a:r>
                        <a:rPr lang="zh-CN" altLang="en-US"/>
                        <a:t>fit_intercept</a:t>
                      </a:r>
                      <a:endParaRPr lang="zh-CN" altLang="en-US"/>
                    </a:p>
                  </a:txBody>
                  <a:tcPr/>
                </a:tc>
                <a:tc>
                  <a:txBody>
                    <a:bodyPr/>
                    <a:p>
                      <a:pPr>
                        <a:buNone/>
                      </a:pPr>
                      <a:r>
                        <a:rPr lang="zh-CN" altLang="en-US"/>
                        <a:t>线性函数偏移</a:t>
                      </a:r>
                      <a:r>
                        <a:rPr lang="en-US" altLang="zh-CN"/>
                        <a:t>bias</a:t>
                      </a:r>
                      <a:endParaRPr lang="en-US" altLang="zh-CN"/>
                    </a:p>
                  </a:txBody>
                  <a:tcPr/>
                </a:tc>
              </a:tr>
              <a:tr h="382905">
                <a:tc>
                  <a:txBody>
                    <a:bodyPr/>
                    <a:p>
                      <a:pPr>
                        <a:buNone/>
                      </a:pPr>
                      <a:r>
                        <a:rPr lang="zh-CN" altLang="en-US"/>
                        <a:t>max_iter</a:t>
                      </a:r>
                      <a:endParaRPr lang="zh-CN" altLang="en-US"/>
                    </a:p>
                  </a:txBody>
                  <a:tcPr/>
                </a:tc>
                <a:tc>
                  <a:txBody>
                    <a:bodyPr/>
                    <a:p>
                      <a:pPr>
                        <a:buNone/>
                      </a:pPr>
                      <a:r>
                        <a:rPr lang="zh-CN" altLang="en-US"/>
                        <a:t>最大迭代次数</a:t>
                      </a:r>
                      <a:endParaRPr lang="zh-CN" altLang="en-US"/>
                    </a:p>
                  </a:txBody>
                  <a:tcPr/>
                </a:tc>
              </a:tr>
              <a:tr h="365760">
                <a:tc>
                  <a:txBody>
                    <a:bodyPr/>
                    <a:p>
                      <a:pPr>
                        <a:buNone/>
                      </a:pPr>
                      <a:r>
                        <a:rPr lang="en-US" altLang="zh-CN"/>
                        <a:t>verbose</a:t>
                      </a:r>
                      <a:endParaRPr lang="en-US" altLang="zh-CN"/>
                    </a:p>
                  </a:txBody>
                  <a:tcPr/>
                </a:tc>
                <a:tc>
                  <a:txBody>
                    <a:bodyPr/>
                    <a:p>
                      <a:pPr>
                        <a:buNone/>
                      </a:pPr>
                      <a:r>
                        <a:rPr lang="zh-CN" altLang="en-US"/>
                        <a:t>日志显示</a:t>
                      </a:r>
                      <a:endParaRPr lang="zh-CN" altLang="en-US"/>
                    </a:p>
                  </a:txBody>
                  <a:tcPr/>
                </a:tc>
              </a:tr>
              <a:tr h="365760">
                <a:tc>
                  <a:txBody>
                    <a:bodyPr/>
                    <a:p>
                      <a:pPr>
                        <a:buNone/>
                      </a:pPr>
                      <a:r>
                        <a:rPr lang="en-US" altLang="zh-CN"/>
                        <a:t>warm_start</a:t>
                      </a:r>
                      <a:endParaRPr lang="en-US" altLang="zh-CN"/>
                    </a:p>
                  </a:txBody>
                  <a:tcPr/>
                </a:tc>
                <a:tc>
                  <a:txBody>
                    <a:bodyPr/>
                    <a:p>
                      <a:pPr>
                        <a:buNone/>
                      </a:pPr>
                      <a:r>
                        <a:rPr lang="zh-CN" altLang="en-US"/>
                        <a:t>每次重新训练</a:t>
                      </a:r>
                      <a:endParaRPr lang="zh-CN" altLang="en-US"/>
                    </a:p>
                  </a:txBody>
                  <a:tcPr/>
                </a:tc>
              </a:tr>
              <a:tr h="365760">
                <a:tc>
                  <a:txBody>
                    <a:bodyPr/>
                    <a:p>
                      <a:pPr>
                        <a:buNone/>
                      </a:pPr>
                      <a:r>
                        <a:rPr lang="en-US" altLang="zh-CN"/>
                        <a:t>accountant</a:t>
                      </a:r>
                      <a:endParaRPr lang="en-US" altLang="zh-CN"/>
                    </a:p>
                  </a:txBody>
                  <a:tcPr/>
                </a:tc>
                <a:tc>
                  <a:txBody>
                    <a:bodyPr/>
                    <a:p>
                      <a:pPr>
                        <a:buNone/>
                      </a:pPr>
                      <a:r>
                        <a:rPr lang="zh-CN" altLang="en-US"/>
                        <a:t>追踪隐私预算的消耗</a:t>
                      </a:r>
                      <a:endParaRPr lang="zh-CN" altLang="en-US"/>
                    </a:p>
                  </a:txBody>
                  <a:tcPr/>
                </a:tc>
              </a:tr>
            </a:tbl>
          </a:graphicData>
        </a:graphic>
      </p:graphicFrame>
      <p:sp>
        <p:nvSpPr>
          <p:cNvPr id="2" name="文本框 1"/>
          <p:cNvSpPr txBox="1"/>
          <p:nvPr/>
        </p:nvSpPr>
        <p:spPr>
          <a:xfrm>
            <a:off x="11755120" y="6379210"/>
            <a:ext cx="436880" cy="368300"/>
          </a:xfrm>
          <a:prstGeom prst="rect">
            <a:avLst/>
          </a:prstGeom>
          <a:noFill/>
        </p:spPr>
        <p:txBody>
          <a:bodyPr wrap="none" rtlCol="0">
            <a:spAutoFit/>
          </a:bodyPr>
          <a:p>
            <a:r>
              <a:rPr lang="en-US" altLang="zh-CN">
                <a:solidFill>
                  <a:schemeClr val="bg1"/>
                </a:solidFill>
              </a:rPr>
              <a:t>18</a:t>
            </a:r>
            <a:endParaRPr lang="en-US" altLang="zh-C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8"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419340" cy="1120775"/>
          </a:xfrm>
        </p:spPr>
        <p:txBody>
          <a:bodyPr>
            <a:normAutofit/>
          </a:bodyPr>
          <a:lstStyle/>
          <a:p>
            <a:r>
              <a:rPr lang="en-US" altLang="zh-CN" sz="4000" b="1" dirty="0">
                <a:sym typeface="+mn-ea"/>
              </a:rPr>
              <a:t>3.4 </a:t>
            </a:r>
            <a:r>
              <a:rPr lang="zh-CN" altLang="en-US" sz="4000" b="1" dirty="0">
                <a:sym typeface="+mn-ea"/>
              </a:rPr>
              <a:t>数据流</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流程图: 过程 3"/>
          <p:cNvSpPr/>
          <p:nvPr/>
        </p:nvSpPr>
        <p:spPr>
          <a:xfrm>
            <a:off x="885825" y="115316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选择训练集</a:t>
            </a:r>
            <a:endParaRPr lang="zh-CN" altLang="en-US">
              <a:solidFill>
                <a:schemeClr val="tx1"/>
              </a:solidFill>
            </a:endParaRPr>
          </a:p>
        </p:txBody>
      </p:sp>
      <p:cxnSp>
        <p:nvCxnSpPr>
          <p:cNvPr id="5" name="直接箭头连接符 4"/>
          <p:cNvCxnSpPr>
            <a:stCxn id="4" idx="3"/>
            <a:endCxn id="10" idx="1"/>
          </p:cNvCxnSpPr>
          <p:nvPr/>
        </p:nvCxnSpPr>
        <p:spPr>
          <a:xfrm>
            <a:off x="2237105" y="1539240"/>
            <a:ext cx="12153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流程图: 过程 9"/>
          <p:cNvSpPr/>
          <p:nvPr/>
        </p:nvSpPr>
        <p:spPr>
          <a:xfrm>
            <a:off x="3452495" y="115316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参数</a:t>
            </a:r>
            <a:endParaRPr lang="zh-CN" altLang="en-US">
              <a:solidFill>
                <a:schemeClr val="tx1"/>
              </a:solidFill>
            </a:endParaRPr>
          </a:p>
        </p:txBody>
      </p:sp>
      <p:sp>
        <p:nvSpPr>
          <p:cNvPr id="23" name="流程图: 过程 22"/>
          <p:cNvSpPr/>
          <p:nvPr/>
        </p:nvSpPr>
        <p:spPr>
          <a:xfrm>
            <a:off x="6089015" y="1153160"/>
            <a:ext cx="1351280" cy="77216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rPr>
              <a:t>加噪</a:t>
            </a:r>
            <a:endParaRPr lang="zh-CN" altLang="en-US">
              <a:solidFill>
                <a:schemeClr val="bg1"/>
              </a:solidFill>
            </a:endParaRPr>
          </a:p>
        </p:txBody>
      </p:sp>
      <p:cxnSp>
        <p:nvCxnSpPr>
          <p:cNvPr id="25" name="直接箭头连接符 24"/>
          <p:cNvCxnSpPr>
            <a:stCxn id="10" idx="3"/>
            <a:endCxn id="23" idx="1"/>
          </p:cNvCxnSpPr>
          <p:nvPr/>
        </p:nvCxnSpPr>
        <p:spPr>
          <a:xfrm>
            <a:off x="4803775" y="1539240"/>
            <a:ext cx="12852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流程图: 过程 28"/>
          <p:cNvSpPr/>
          <p:nvPr/>
        </p:nvSpPr>
        <p:spPr>
          <a:xfrm>
            <a:off x="8655685" y="115316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模型返回</a:t>
            </a:r>
            <a:endParaRPr lang="zh-CN" altLang="en-US">
              <a:solidFill>
                <a:schemeClr val="tx1"/>
              </a:solidFill>
            </a:endParaRPr>
          </a:p>
        </p:txBody>
      </p:sp>
      <p:cxnSp>
        <p:nvCxnSpPr>
          <p:cNvPr id="30" name="直接箭头连接符 29"/>
          <p:cNvCxnSpPr>
            <a:stCxn id="23" idx="3"/>
            <a:endCxn id="29" idx="1"/>
          </p:cNvCxnSpPr>
          <p:nvPr/>
        </p:nvCxnSpPr>
        <p:spPr>
          <a:xfrm>
            <a:off x="7440295" y="1539240"/>
            <a:ext cx="12153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98475" y="2112645"/>
            <a:ext cx="1329690" cy="823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预处理</a:t>
            </a:r>
            <a:endParaRPr lang="zh-CN" altLang="en-US"/>
          </a:p>
        </p:txBody>
      </p:sp>
      <p:sp>
        <p:nvSpPr>
          <p:cNvPr id="16" name="矩形 15"/>
          <p:cNvSpPr/>
          <p:nvPr/>
        </p:nvSpPr>
        <p:spPr>
          <a:xfrm>
            <a:off x="497205" y="3267075"/>
            <a:ext cx="1331595" cy="825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更新损失函数</a:t>
            </a:r>
            <a:endParaRPr lang="zh-CN" altLang="en-US">
              <a:solidFill>
                <a:schemeClr val="tx1"/>
              </a:solidFill>
            </a:endParaRPr>
          </a:p>
        </p:txBody>
      </p:sp>
      <p:cxnSp>
        <p:nvCxnSpPr>
          <p:cNvPr id="17" name="直接箭头连接符 16"/>
          <p:cNvCxnSpPr>
            <a:stCxn id="8" idx="2"/>
            <a:endCxn id="16" idx="0"/>
          </p:cNvCxnSpPr>
          <p:nvPr/>
        </p:nvCxnSpPr>
        <p:spPr>
          <a:xfrm>
            <a:off x="1163320" y="2936240"/>
            <a:ext cx="0" cy="3308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9" name="矩形 18"/>
          <p:cNvSpPr/>
          <p:nvPr/>
        </p:nvSpPr>
        <p:spPr>
          <a:xfrm>
            <a:off x="520065" y="4591050"/>
            <a:ext cx="1301115" cy="7073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将</a:t>
            </a:r>
            <a:r>
              <a:rPr lang="en-US" altLang="zh-CN">
                <a:solidFill>
                  <a:schemeClr val="tx1"/>
                </a:solidFill>
              </a:rPr>
              <a:t>loss</a:t>
            </a:r>
            <a:r>
              <a:rPr lang="zh-CN" altLang="en-US">
                <a:solidFill>
                  <a:schemeClr val="tx1"/>
                </a:solidFill>
              </a:rPr>
              <a:t>传入</a:t>
            </a:r>
            <a:r>
              <a:rPr lang="en-US" altLang="zh-CN">
                <a:solidFill>
                  <a:schemeClr val="tx1"/>
                </a:solidFill>
              </a:rPr>
              <a:t>lbfgs</a:t>
            </a:r>
            <a:r>
              <a:rPr lang="zh-CN" altLang="en-US">
                <a:solidFill>
                  <a:schemeClr val="tx1"/>
                </a:solidFill>
              </a:rPr>
              <a:t>中</a:t>
            </a:r>
            <a:endParaRPr lang="zh-CN" altLang="en-US">
              <a:solidFill>
                <a:schemeClr val="tx1"/>
              </a:solidFill>
            </a:endParaRPr>
          </a:p>
        </p:txBody>
      </p:sp>
      <p:sp>
        <p:nvSpPr>
          <p:cNvPr id="21" name="矩形 20"/>
          <p:cNvSpPr/>
          <p:nvPr/>
        </p:nvSpPr>
        <p:spPr>
          <a:xfrm>
            <a:off x="516890" y="5667375"/>
            <a:ext cx="1300480" cy="6965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solidFill>
                  <a:schemeClr val="tx1"/>
                </a:solidFill>
              </a:rPr>
              <a:t>返回权重</a:t>
            </a:r>
            <a:endParaRPr lang="zh-CN">
              <a:solidFill>
                <a:schemeClr val="tx1"/>
              </a:solidFill>
            </a:endParaRPr>
          </a:p>
        </p:txBody>
      </p:sp>
      <p:cxnSp>
        <p:nvCxnSpPr>
          <p:cNvPr id="22" name="直接箭头连接符 21"/>
          <p:cNvCxnSpPr>
            <a:stCxn id="16" idx="2"/>
            <a:endCxn id="19" idx="0"/>
          </p:cNvCxnSpPr>
          <p:nvPr/>
        </p:nvCxnSpPr>
        <p:spPr>
          <a:xfrm>
            <a:off x="1163320" y="4092575"/>
            <a:ext cx="7620" cy="49847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4" name="直接箭头连接符 23"/>
          <p:cNvCxnSpPr>
            <a:stCxn id="19" idx="2"/>
            <a:endCxn id="21" idx="0"/>
          </p:cNvCxnSpPr>
          <p:nvPr/>
        </p:nvCxnSpPr>
        <p:spPr>
          <a:xfrm flipH="1">
            <a:off x="1167130" y="5298440"/>
            <a:ext cx="3810" cy="3689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 name="文本框 1"/>
          <p:cNvSpPr txBox="1"/>
          <p:nvPr/>
        </p:nvSpPr>
        <p:spPr>
          <a:xfrm>
            <a:off x="11755120" y="6380480"/>
            <a:ext cx="436880" cy="368300"/>
          </a:xfrm>
          <a:prstGeom prst="rect">
            <a:avLst/>
          </a:prstGeom>
          <a:noFill/>
        </p:spPr>
        <p:txBody>
          <a:bodyPr wrap="none" rtlCol="0">
            <a:spAutoFit/>
          </a:bodyPr>
          <a:p>
            <a:r>
              <a:rPr lang="en-US" altLang="zh-CN">
                <a:solidFill>
                  <a:schemeClr val="bg1"/>
                </a:solidFill>
              </a:rPr>
              <a:t>19</a:t>
            </a:r>
            <a:endParaRPr lang="en-US" altLang="zh-CN">
              <a:solidFill>
                <a:schemeClr val="bg1"/>
              </a:solidFill>
            </a:endParaRPr>
          </a:p>
        </p:txBody>
      </p:sp>
      <p:pic>
        <p:nvPicPr>
          <p:cNvPr id="3" name="图片 2"/>
          <p:cNvPicPr>
            <a:picLocks noChangeAspect="1"/>
          </p:cNvPicPr>
          <p:nvPr/>
        </p:nvPicPr>
        <p:blipFill>
          <a:blip r:embed="rId3"/>
          <a:stretch>
            <a:fillRect/>
          </a:stretch>
        </p:blipFill>
        <p:spPr>
          <a:xfrm>
            <a:off x="2108200" y="1925320"/>
            <a:ext cx="9741535" cy="368935"/>
          </a:xfrm>
          <a:prstGeom prst="rect">
            <a:avLst/>
          </a:prstGeom>
        </p:spPr>
      </p:pic>
      <p:pic>
        <p:nvPicPr>
          <p:cNvPr id="7" name="图片 6"/>
          <p:cNvPicPr>
            <a:picLocks noChangeAspect="1"/>
          </p:cNvPicPr>
          <p:nvPr/>
        </p:nvPicPr>
        <p:blipFill>
          <a:blip r:embed="rId4"/>
          <a:stretch>
            <a:fillRect/>
          </a:stretch>
        </p:blipFill>
        <p:spPr>
          <a:xfrm>
            <a:off x="2666365" y="2272665"/>
            <a:ext cx="2756535" cy="335280"/>
          </a:xfrm>
          <a:prstGeom prst="rect">
            <a:avLst/>
          </a:prstGeom>
        </p:spPr>
      </p:pic>
      <p:pic>
        <p:nvPicPr>
          <p:cNvPr id="20" name="图片 19"/>
          <p:cNvPicPr>
            <a:picLocks noChangeAspect="1"/>
          </p:cNvPicPr>
          <p:nvPr/>
        </p:nvPicPr>
        <p:blipFill>
          <a:blip r:embed="rId5"/>
          <a:stretch>
            <a:fillRect/>
          </a:stretch>
        </p:blipFill>
        <p:spPr>
          <a:xfrm>
            <a:off x="2755265" y="2560320"/>
            <a:ext cx="5769610" cy="466090"/>
          </a:xfrm>
          <a:prstGeom prst="rect">
            <a:avLst/>
          </a:prstGeom>
        </p:spPr>
      </p:pic>
      <p:pic>
        <p:nvPicPr>
          <p:cNvPr id="13" name="图片 12"/>
          <p:cNvPicPr>
            <a:picLocks noChangeAspect="1"/>
          </p:cNvPicPr>
          <p:nvPr/>
        </p:nvPicPr>
        <p:blipFill>
          <a:blip r:embed="rId6"/>
          <a:stretch>
            <a:fillRect/>
          </a:stretch>
        </p:blipFill>
        <p:spPr>
          <a:xfrm>
            <a:off x="3155315" y="2955290"/>
            <a:ext cx="8694420" cy="3831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a:xfrm>
            <a:off x="838200" y="476250"/>
            <a:ext cx="10515600" cy="552450"/>
          </a:xfrm>
        </p:spPr>
        <p:txBody>
          <a:bodyPr/>
          <a:lstStyle/>
          <a:p>
            <a:r>
              <a:rPr lang="zh-CN" altLang="en-US"/>
              <a:t>目录</a:t>
            </a:r>
            <a:endParaRPr lang="en-US" altLang="zh-CN" dirty="0"/>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7" name="圆角矩形 16"/>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7" name="组合 46"/>
          <p:cNvGrpSpPr/>
          <p:nvPr/>
        </p:nvGrpSpPr>
        <p:grpSpPr>
          <a:xfrm>
            <a:off x="3068736" y="2409044"/>
            <a:ext cx="5376094" cy="2823276"/>
            <a:chOff x="2836697" y="2206560"/>
            <a:chExt cx="5376094" cy="2823276"/>
          </a:xfrm>
        </p:grpSpPr>
        <p:sp>
          <p:nvSpPr>
            <p:cNvPr id="57" name="文本框 10"/>
            <p:cNvSpPr txBox="1"/>
            <p:nvPr/>
          </p:nvSpPr>
          <p:spPr>
            <a:xfrm>
              <a:off x="2960801" y="305314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nvGrpSpPr>
            <p:cNvPr id="58" name="组合 57"/>
            <p:cNvGrpSpPr/>
            <p:nvPr/>
          </p:nvGrpSpPr>
          <p:grpSpPr>
            <a:xfrm>
              <a:off x="2836697" y="2206560"/>
              <a:ext cx="5376094" cy="621161"/>
              <a:chOff x="2855747" y="5197410"/>
              <a:chExt cx="5376094" cy="621161"/>
            </a:xfrm>
          </p:grpSpPr>
          <p:grpSp>
            <p:nvGrpSpPr>
              <p:cNvPr id="62" name="组合 61"/>
              <p:cNvGrpSpPr/>
              <p:nvPr/>
            </p:nvGrpSpPr>
            <p:grpSpPr>
              <a:xfrm>
                <a:off x="3155849" y="5197410"/>
                <a:ext cx="5075992" cy="583061"/>
                <a:chOff x="1410624" y="1451230"/>
                <a:chExt cx="5075992" cy="583061"/>
              </a:xfrm>
            </p:grpSpPr>
            <p:sp>
              <p:nvSpPr>
                <p:cNvPr id="65" name="五边形 64"/>
                <p:cNvSpPr/>
                <p:nvPr/>
              </p:nvSpPr>
              <p:spPr>
                <a:xfrm rot="10800000">
                  <a:off x="1410624" y="1451230"/>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66" name="五边形 10"/>
                <p:cNvSpPr/>
                <p:nvPr/>
              </p:nvSpPr>
              <p:spPr>
                <a:xfrm rot="21600000">
                  <a:off x="1571081" y="1453136"/>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spc="-10" dirty="0">
                      <a:solidFill>
                        <a:srgbClr val="FF0000"/>
                      </a:solidFill>
                      <a:sym typeface="+mn-ea"/>
                    </a:rPr>
                    <a:t>背景介绍</a:t>
                  </a:r>
                  <a:endParaRPr lang="zh-CN" altLang="en-US" sz="2500" b="1" spc="-10" dirty="0">
                    <a:solidFill>
                      <a:srgbClr val="FF0000"/>
                    </a:solidFill>
                    <a:sym typeface="+mn-ea"/>
                  </a:endParaRPr>
                </a:p>
              </p:txBody>
            </p:sp>
          </p:grpSp>
          <p:sp>
            <p:nvSpPr>
              <p:cNvPr id="63" name="椭圆 62"/>
              <p:cNvSpPr/>
              <p:nvPr/>
            </p:nvSpPr>
            <p:spPr>
              <a:xfrm>
                <a:off x="2855747" y="5237416"/>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64" name="文本框 10"/>
              <p:cNvSpPr txBox="1"/>
              <p:nvPr/>
            </p:nvSpPr>
            <p:spPr>
              <a:xfrm>
                <a:off x="2979852" y="529780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1</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27" name="文本框 10"/>
            <p:cNvSpPr txBox="1"/>
            <p:nvPr/>
          </p:nvSpPr>
          <p:spPr>
            <a:xfrm>
              <a:off x="2979852" y="4569461"/>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5" name="矩形 4"/>
          <p:cNvSpPr/>
          <p:nvPr/>
        </p:nvSpPr>
        <p:spPr>
          <a:xfrm>
            <a:off x="11640530" y="6290797"/>
            <a:ext cx="533695" cy="533695"/>
          </a:xfrm>
          <a:prstGeom prst="rect">
            <a:avLst/>
          </a:prstGeom>
          <a:solidFill>
            <a:srgbClr val="C03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640530" y="6369909"/>
            <a:ext cx="442877" cy="365125"/>
          </a:xfrm>
        </p:spPr>
        <p:txBody>
          <a:bodyPr/>
          <a:lstStyle/>
          <a:p>
            <a:fld id="{565CE74E-AB26-4998-AD42-012C4C1AD076}" type="slidenum">
              <a:rPr lang="zh-CN" altLang="en-US" sz="1800" smtClean="0">
                <a:solidFill>
                  <a:schemeClr val="bg1"/>
                </a:solidFill>
              </a:rPr>
            </a:fld>
            <a:endParaRPr lang="zh-CN" altLang="en-US" sz="1800" dirty="0" smtClean="0">
              <a:solidFill>
                <a:schemeClr val="bg1"/>
              </a:solidFill>
            </a:endParaRPr>
          </a:p>
        </p:txBody>
      </p:sp>
      <p:sp>
        <p:nvSpPr>
          <p:cNvPr id="28" name="五边形 66"/>
          <p:cNvSpPr/>
          <p:nvPr/>
        </p:nvSpPr>
        <p:spPr>
          <a:xfrm rot="10800000">
            <a:off x="3368837" y="4971229"/>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ltLang="zh-CN"/>
          </a:p>
        </p:txBody>
      </p:sp>
      <p:sp>
        <p:nvSpPr>
          <p:cNvPr id="29" name="五边形 10"/>
          <p:cNvSpPr/>
          <p:nvPr/>
        </p:nvSpPr>
        <p:spPr>
          <a:xfrm>
            <a:off x="3520476" y="4971229"/>
            <a:ext cx="4916099"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dirty="0">
                <a:solidFill>
                  <a:schemeClr val="tx1"/>
                </a:solidFill>
                <a:sym typeface="+mn-ea"/>
              </a:rPr>
              <a:t>总结</a:t>
            </a:r>
            <a:endParaRPr lang="zh-CN" altLang="en-US" sz="2500" b="1" dirty="0">
              <a:solidFill>
                <a:schemeClr val="tx1"/>
              </a:solidFill>
              <a:sym typeface="+mn-ea"/>
            </a:endParaRPr>
          </a:p>
        </p:txBody>
      </p:sp>
      <p:sp>
        <p:nvSpPr>
          <p:cNvPr id="30" name="椭圆 29"/>
          <p:cNvSpPr/>
          <p:nvPr/>
        </p:nvSpPr>
        <p:spPr>
          <a:xfrm>
            <a:off x="3052176" y="4971229"/>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31" name="文本框 10"/>
          <p:cNvSpPr txBox="1"/>
          <p:nvPr/>
        </p:nvSpPr>
        <p:spPr>
          <a:xfrm>
            <a:off x="3178972" y="5031618"/>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rPr>
              <a:t>4</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sp>
        <p:nvSpPr>
          <p:cNvPr id="3" name="五边形 66"/>
          <p:cNvSpPr/>
          <p:nvPr/>
        </p:nvSpPr>
        <p:spPr>
          <a:xfrm rot="10800000">
            <a:off x="3383280" y="3232150"/>
            <a:ext cx="5061585" cy="58102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p>
            <a:pPr algn="ctr"/>
            <a:endParaRPr lang="en-US" altLang="zh-CN"/>
          </a:p>
        </p:txBody>
      </p:sp>
      <p:sp>
        <p:nvSpPr>
          <p:cNvPr id="7" name="椭圆 6"/>
          <p:cNvSpPr/>
          <p:nvPr/>
        </p:nvSpPr>
        <p:spPr>
          <a:xfrm>
            <a:off x="3066781" y="3231964"/>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p>
            <a:endParaRPr lang="zh-CN" altLang="en-US"/>
          </a:p>
        </p:txBody>
      </p:sp>
      <p:sp>
        <p:nvSpPr>
          <p:cNvPr id="8" name="文本框 10"/>
          <p:cNvSpPr txBox="1"/>
          <p:nvPr/>
        </p:nvSpPr>
        <p:spPr>
          <a:xfrm>
            <a:off x="3193577" y="3292353"/>
            <a:ext cx="341631" cy="46037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2</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sp>
        <p:nvSpPr>
          <p:cNvPr id="11" name="五边形 10"/>
          <p:cNvSpPr/>
          <p:nvPr/>
        </p:nvSpPr>
        <p:spPr>
          <a:xfrm rot="21600000">
            <a:off x="3553425" y="3232005"/>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p>
            <a:pPr lvl="0" algn="ctr" defTabSz="1022350">
              <a:lnSpc>
                <a:spcPct val="100000"/>
              </a:lnSpc>
              <a:spcBef>
                <a:spcPct val="0"/>
              </a:spcBef>
              <a:spcAft>
                <a:spcPct val="35000"/>
              </a:spcAft>
            </a:pPr>
            <a:r>
              <a:rPr lang="zh-CN" altLang="en-US" sz="2500" b="1" spc="-10" dirty="0">
                <a:solidFill>
                  <a:schemeClr val="tx1"/>
                </a:solidFill>
                <a:sym typeface="+mn-ea"/>
              </a:rPr>
              <a:t>框架分析</a:t>
            </a:r>
            <a:endParaRPr lang="zh-CN" altLang="en-US" sz="2500" b="1" spc="-10" dirty="0">
              <a:solidFill>
                <a:schemeClr val="tx1"/>
              </a:solidFill>
              <a:sym typeface="+mn-ea"/>
            </a:endParaRPr>
          </a:p>
        </p:txBody>
      </p:sp>
      <p:sp>
        <p:nvSpPr>
          <p:cNvPr id="13" name="五边形 66"/>
          <p:cNvSpPr/>
          <p:nvPr/>
        </p:nvSpPr>
        <p:spPr>
          <a:xfrm rot="10800000">
            <a:off x="3383280" y="4053205"/>
            <a:ext cx="5061585" cy="58102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p>
            <a:pPr algn="ctr"/>
            <a:endParaRPr lang="en-US" altLang="zh-CN"/>
          </a:p>
        </p:txBody>
      </p:sp>
      <p:sp>
        <p:nvSpPr>
          <p:cNvPr id="16" name="椭圆 15"/>
          <p:cNvSpPr/>
          <p:nvPr/>
        </p:nvSpPr>
        <p:spPr>
          <a:xfrm>
            <a:off x="3066781" y="4053019"/>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p>
            <a:endParaRPr lang="zh-CN" altLang="en-US"/>
          </a:p>
        </p:txBody>
      </p:sp>
      <p:sp>
        <p:nvSpPr>
          <p:cNvPr id="18" name="文本框 10"/>
          <p:cNvSpPr txBox="1"/>
          <p:nvPr/>
        </p:nvSpPr>
        <p:spPr>
          <a:xfrm>
            <a:off x="3193577" y="4113408"/>
            <a:ext cx="341631" cy="46037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rPr>
              <a:t>3</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sp>
        <p:nvSpPr>
          <p:cNvPr id="19" name="五边形 10"/>
          <p:cNvSpPr/>
          <p:nvPr/>
        </p:nvSpPr>
        <p:spPr>
          <a:xfrm rot="21600000">
            <a:off x="3553425" y="4053060"/>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p>
            <a:pPr lvl="0" algn="ctr" defTabSz="1022350">
              <a:lnSpc>
                <a:spcPct val="100000"/>
              </a:lnSpc>
              <a:spcBef>
                <a:spcPct val="0"/>
              </a:spcBef>
              <a:spcAft>
                <a:spcPct val="35000"/>
              </a:spcAft>
            </a:pPr>
            <a:r>
              <a:rPr lang="zh-CN" altLang="en-US" sz="2500" b="1" spc="-10" dirty="0">
                <a:solidFill>
                  <a:schemeClr val="tx1"/>
                </a:solidFill>
                <a:sym typeface="+mn-ea"/>
              </a:rPr>
              <a:t>代码分析</a:t>
            </a:r>
            <a:endParaRPr lang="zh-CN" altLang="en-US" sz="2500" b="1" spc="-10" dirty="0">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419340" cy="1120775"/>
          </a:xfrm>
        </p:spPr>
        <p:txBody>
          <a:bodyPr>
            <a:normAutofit/>
          </a:bodyPr>
          <a:lstStyle/>
          <a:p>
            <a:r>
              <a:rPr lang="en-US" altLang="zh-CN" sz="4000" b="1" dirty="0">
                <a:sym typeface="+mn-ea"/>
              </a:rPr>
              <a:t>3.4 </a:t>
            </a:r>
            <a:r>
              <a:rPr lang="zh-CN" altLang="en-US" sz="4000" b="1" dirty="0">
                <a:sym typeface="+mn-ea"/>
              </a:rPr>
              <a:t>数据流</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流程图: 过程 3"/>
          <p:cNvSpPr/>
          <p:nvPr/>
        </p:nvSpPr>
        <p:spPr>
          <a:xfrm>
            <a:off x="885825" y="115316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选择训练集</a:t>
            </a:r>
            <a:endParaRPr lang="zh-CN" altLang="en-US">
              <a:solidFill>
                <a:schemeClr val="tx1"/>
              </a:solidFill>
            </a:endParaRPr>
          </a:p>
        </p:txBody>
      </p:sp>
      <p:cxnSp>
        <p:nvCxnSpPr>
          <p:cNvPr id="5" name="直接箭头连接符 4"/>
          <p:cNvCxnSpPr>
            <a:stCxn id="4" idx="3"/>
            <a:endCxn id="10" idx="1"/>
          </p:cNvCxnSpPr>
          <p:nvPr/>
        </p:nvCxnSpPr>
        <p:spPr>
          <a:xfrm>
            <a:off x="2237105" y="1539240"/>
            <a:ext cx="12153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流程图: 过程 9"/>
          <p:cNvSpPr/>
          <p:nvPr/>
        </p:nvSpPr>
        <p:spPr>
          <a:xfrm>
            <a:off x="3452495" y="115316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参数</a:t>
            </a:r>
            <a:endParaRPr lang="zh-CN" altLang="en-US">
              <a:solidFill>
                <a:schemeClr val="tx1"/>
              </a:solidFill>
            </a:endParaRPr>
          </a:p>
        </p:txBody>
      </p:sp>
      <p:sp>
        <p:nvSpPr>
          <p:cNvPr id="23" name="流程图: 过程 22"/>
          <p:cNvSpPr/>
          <p:nvPr/>
        </p:nvSpPr>
        <p:spPr>
          <a:xfrm>
            <a:off x="6089015" y="1153160"/>
            <a:ext cx="1351280" cy="77216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rPr>
              <a:t>加噪</a:t>
            </a:r>
            <a:endParaRPr lang="zh-CN" altLang="en-US">
              <a:solidFill>
                <a:schemeClr val="bg1"/>
              </a:solidFill>
            </a:endParaRPr>
          </a:p>
        </p:txBody>
      </p:sp>
      <p:cxnSp>
        <p:nvCxnSpPr>
          <p:cNvPr id="25" name="直接箭头连接符 24"/>
          <p:cNvCxnSpPr>
            <a:stCxn id="10" idx="3"/>
            <a:endCxn id="23" idx="1"/>
          </p:cNvCxnSpPr>
          <p:nvPr/>
        </p:nvCxnSpPr>
        <p:spPr>
          <a:xfrm>
            <a:off x="4803775" y="1539240"/>
            <a:ext cx="12852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流程图: 过程 28"/>
          <p:cNvSpPr/>
          <p:nvPr/>
        </p:nvSpPr>
        <p:spPr>
          <a:xfrm>
            <a:off x="8655685" y="115316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模型返回</a:t>
            </a:r>
            <a:endParaRPr lang="zh-CN" altLang="en-US">
              <a:solidFill>
                <a:schemeClr val="tx1"/>
              </a:solidFill>
            </a:endParaRPr>
          </a:p>
        </p:txBody>
      </p:sp>
      <p:cxnSp>
        <p:nvCxnSpPr>
          <p:cNvPr id="30" name="直接箭头连接符 29"/>
          <p:cNvCxnSpPr>
            <a:stCxn id="23" idx="3"/>
            <a:endCxn id="29" idx="1"/>
          </p:cNvCxnSpPr>
          <p:nvPr/>
        </p:nvCxnSpPr>
        <p:spPr>
          <a:xfrm>
            <a:off x="7440295" y="1539240"/>
            <a:ext cx="12153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755120" y="6483350"/>
            <a:ext cx="436880" cy="368300"/>
          </a:xfrm>
          <a:prstGeom prst="rect">
            <a:avLst/>
          </a:prstGeom>
          <a:noFill/>
        </p:spPr>
        <p:txBody>
          <a:bodyPr wrap="none" rtlCol="0">
            <a:spAutoFit/>
          </a:bodyPr>
          <a:p>
            <a:r>
              <a:rPr lang="en-US" altLang="zh-CN">
                <a:solidFill>
                  <a:schemeClr val="bg1"/>
                </a:solidFill>
              </a:rPr>
              <a:t>20</a:t>
            </a:r>
            <a:endParaRPr lang="en-US" altLang="zh-CN">
              <a:solidFill>
                <a:schemeClr val="bg1"/>
              </a:solidFill>
            </a:endParaRPr>
          </a:p>
        </p:txBody>
      </p:sp>
      <p:pic>
        <p:nvPicPr>
          <p:cNvPr id="3" name="图片 2"/>
          <p:cNvPicPr>
            <a:picLocks noChangeAspect="1"/>
          </p:cNvPicPr>
          <p:nvPr/>
        </p:nvPicPr>
        <p:blipFill>
          <a:blip r:embed="rId3"/>
          <a:stretch>
            <a:fillRect/>
          </a:stretch>
        </p:blipFill>
        <p:spPr>
          <a:xfrm>
            <a:off x="2108200" y="1925320"/>
            <a:ext cx="9741535" cy="368935"/>
          </a:xfrm>
          <a:prstGeom prst="rect">
            <a:avLst/>
          </a:prstGeom>
        </p:spPr>
      </p:pic>
      <p:pic>
        <p:nvPicPr>
          <p:cNvPr id="7" name="图片 6"/>
          <p:cNvPicPr>
            <a:picLocks noChangeAspect="1"/>
          </p:cNvPicPr>
          <p:nvPr/>
        </p:nvPicPr>
        <p:blipFill>
          <a:blip r:embed="rId4"/>
          <a:stretch>
            <a:fillRect/>
          </a:stretch>
        </p:blipFill>
        <p:spPr>
          <a:xfrm>
            <a:off x="2275205" y="2292350"/>
            <a:ext cx="2756535" cy="335280"/>
          </a:xfrm>
          <a:prstGeom prst="rect">
            <a:avLst/>
          </a:prstGeom>
        </p:spPr>
      </p:pic>
      <p:pic>
        <p:nvPicPr>
          <p:cNvPr id="20" name="图片 19"/>
          <p:cNvPicPr>
            <a:picLocks noChangeAspect="1"/>
          </p:cNvPicPr>
          <p:nvPr/>
        </p:nvPicPr>
        <p:blipFill>
          <a:blip r:embed="rId5"/>
          <a:stretch>
            <a:fillRect/>
          </a:stretch>
        </p:blipFill>
        <p:spPr>
          <a:xfrm>
            <a:off x="2364105" y="2580005"/>
            <a:ext cx="5769610" cy="466090"/>
          </a:xfrm>
          <a:prstGeom prst="rect">
            <a:avLst/>
          </a:prstGeom>
        </p:spPr>
      </p:pic>
      <p:pic>
        <p:nvPicPr>
          <p:cNvPr id="34" name="图片 33"/>
          <p:cNvPicPr>
            <a:picLocks noChangeAspect="1"/>
          </p:cNvPicPr>
          <p:nvPr/>
        </p:nvPicPr>
        <p:blipFill>
          <a:blip r:embed="rId6"/>
          <a:stretch>
            <a:fillRect/>
          </a:stretch>
        </p:blipFill>
        <p:spPr>
          <a:xfrm>
            <a:off x="2461260" y="3794760"/>
            <a:ext cx="8252460" cy="1093470"/>
          </a:xfrm>
          <a:prstGeom prst="rect">
            <a:avLst/>
          </a:prstGeom>
        </p:spPr>
      </p:pic>
      <p:pic>
        <p:nvPicPr>
          <p:cNvPr id="35" name="图片 34"/>
          <p:cNvPicPr>
            <a:picLocks noChangeAspect="1"/>
          </p:cNvPicPr>
          <p:nvPr/>
        </p:nvPicPr>
        <p:blipFill>
          <a:blip r:embed="rId7"/>
          <a:stretch>
            <a:fillRect/>
          </a:stretch>
        </p:blipFill>
        <p:spPr>
          <a:xfrm>
            <a:off x="2984500" y="4787900"/>
            <a:ext cx="9337040" cy="1695450"/>
          </a:xfrm>
          <a:prstGeom prst="rect">
            <a:avLst/>
          </a:prstGeom>
        </p:spPr>
      </p:pic>
      <p:sp>
        <p:nvSpPr>
          <p:cNvPr id="45" name="矩形 44"/>
          <p:cNvSpPr/>
          <p:nvPr/>
        </p:nvSpPr>
        <p:spPr>
          <a:xfrm>
            <a:off x="498475" y="2112645"/>
            <a:ext cx="1329690" cy="8235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预处理</a:t>
            </a:r>
            <a:endParaRPr lang="zh-CN" altLang="en-US">
              <a:solidFill>
                <a:schemeClr val="tx1"/>
              </a:solidFill>
            </a:endParaRPr>
          </a:p>
        </p:txBody>
      </p:sp>
      <p:sp>
        <p:nvSpPr>
          <p:cNvPr id="46" name="矩形 45"/>
          <p:cNvSpPr/>
          <p:nvPr/>
        </p:nvSpPr>
        <p:spPr>
          <a:xfrm>
            <a:off x="497205" y="3267075"/>
            <a:ext cx="1331595" cy="8255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rPr>
              <a:t>更新损失函数</a:t>
            </a:r>
            <a:endParaRPr lang="zh-CN" altLang="en-US">
              <a:solidFill>
                <a:schemeClr val="bg1"/>
              </a:solidFill>
            </a:endParaRPr>
          </a:p>
        </p:txBody>
      </p:sp>
      <p:cxnSp>
        <p:nvCxnSpPr>
          <p:cNvPr id="47" name="直接箭头连接符 46"/>
          <p:cNvCxnSpPr>
            <a:stCxn id="45" idx="2"/>
            <a:endCxn id="46" idx="0"/>
          </p:cNvCxnSpPr>
          <p:nvPr/>
        </p:nvCxnSpPr>
        <p:spPr>
          <a:xfrm>
            <a:off x="1163320" y="2936240"/>
            <a:ext cx="0" cy="3308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48" name="矩形 47"/>
          <p:cNvSpPr/>
          <p:nvPr/>
        </p:nvSpPr>
        <p:spPr>
          <a:xfrm>
            <a:off x="520065" y="4591050"/>
            <a:ext cx="1301115" cy="7073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将</a:t>
            </a:r>
            <a:r>
              <a:rPr lang="en-US" altLang="zh-CN">
                <a:solidFill>
                  <a:schemeClr val="tx1"/>
                </a:solidFill>
              </a:rPr>
              <a:t>loss</a:t>
            </a:r>
            <a:r>
              <a:rPr lang="zh-CN" altLang="en-US">
                <a:solidFill>
                  <a:schemeClr val="tx1"/>
                </a:solidFill>
              </a:rPr>
              <a:t>传入</a:t>
            </a:r>
            <a:r>
              <a:rPr lang="en-US" altLang="zh-CN">
                <a:solidFill>
                  <a:schemeClr val="tx1"/>
                </a:solidFill>
              </a:rPr>
              <a:t>lbfgs</a:t>
            </a:r>
            <a:r>
              <a:rPr lang="zh-CN" altLang="en-US">
                <a:solidFill>
                  <a:schemeClr val="tx1"/>
                </a:solidFill>
              </a:rPr>
              <a:t>中</a:t>
            </a:r>
            <a:endParaRPr lang="zh-CN" altLang="en-US">
              <a:solidFill>
                <a:schemeClr val="tx1"/>
              </a:solidFill>
            </a:endParaRPr>
          </a:p>
        </p:txBody>
      </p:sp>
      <p:sp>
        <p:nvSpPr>
          <p:cNvPr id="49" name="矩形 48"/>
          <p:cNvSpPr/>
          <p:nvPr/>
        </p:nvSpPr>
        <p:spPr>
          <a:xfrm>
            <a:off x="516890" y="5667375"/>
            <a:ext cx="1300480" cy="6965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solidFill>
                  <a:schemeClr val="tx1"/>
                </a:solidFill>
              </a:rPr>
              <a:t>返回权重</a:t>
            </a:r>
            <a:endParaRPr lang="zh-CN">
              <a:solidFill>
                <a:schemeClr val="tx1"/>
              </a:solidFill>
            </a:endParaRPr>
          </a:p>
        </p:txBody>
      </p:sp>
      <p:cxnSp>
        <p:nvCxnSpPr>
          <p:cNvPr id="50" name="直接箭头连接符 49"/>
          <p:cNvCxnSpPr>
            <a:stCxn id="46" idx="2"/>
            <a:endCxn id="48" idx="0"/>
          </p:cNvCxnSpPr>
          <p:nvPr/>
        </p:nvCxnSpPr>
        <p:spPr>
          <a:xfrm>
            <a:off x="1163320" y="4092575"/>
            <a:ext cx="7620" cy="49847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51" name="直接箭头连接符 50"/>
          <p:cNvCxnSpPr>
            <a:stCxn id="48" idx="2"/>
            <a:endCxn id="49" idx="0"/>
          </p:cNvCxnSpPr>
          <p:nvPr/>
        </p:nvCxnSpPr>
        <p:spPr>
          <a:xfrm flipH="1">
            <a:off x="1167130" y="5298440"/>
            <a:ext cx="3810" cy="3689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pic>
        <p:nvPicPr>
          <p:cNvPr id="100" name="图片 99"/>
          <p:cNvPicPr/>
          <p:nvPr/>
        </p:nvPicPr>
        <p:blipFill>
          <a:blip r:embed="rId8"/>
          <a:stretch>
            <a:fillRect/>
          </a:stretch>
        </p:blipFill>
        <p:spPr>
          <a:xfrm>
            <a:off x="2800350" y="3104515"/>
            <a:ext cx="6164580" cy="518160"/>
          </a:xfrm>
          <a:prstGeom prst="rect">
            <a:avLst/>
          </a:prstGeom>
          <a:noFill/>
          <a:ln w="9525">
            <a:noFill/>
          </a:ln>
        </p:spPr>
      </p:pic>
      <p:pic>
        <p:nvPicPr>
          <p:cNvPr id="8" name="图片 7"/>
          <p:cNvPicPr>
            <a:picLocks noChangeAspect="1"/>
          </p:cNvPicPr>
          <p:nvPr/>
        </p:nvPicPr>
        <p:blipFill>
          <a:blip r:embed="rId9"/>
          <a:stretch>
            <a:fillRect/>
          </a:stretch>
        </p:blipFill>
        <p:spPr>
          <a:xfrm>
            <a:off x="1909445" y="3517265"/>
            <a:ext cx="10175875" cy="314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wipe(down)">
                                      <p:cBhvr>
                                        <p:cTn id="18" dur="500"/>
                                        <p:tgtEl>
                                          <p:spTgt spid="100"/>
                                        </p:tgtEl>
                                      </p:cBhvr>
                                    </p:animEffect>
                                  </p:childTnLst>
                                </p:cTn>
                              </p:par>
                              <p:par>
                                <p:cTn id="19" presetID="22" presetClass="entr" presetSubtype="4"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par>
                                <p:cTn id="25" presetID="2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down)">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419340" cy="1120775"/>
          </a:xfrm>
        </p:spPr>
        <p:txBody>
          <a:bodyPr>
            <a:normAutofit/>
          </a:bodyPr>
          <a:lstStyle/>
          <a:p>
            <a:r>
              <a:rPr lang="en-US" altLang="zh-CN" sz="4000" b="1" dirty="0">
                <a:sym typeface="+mn-ea"/>
              </a:rPr>
              <a:t>3.4 </a:t>
            </a:r>
            <a:r>
              <a:rPr lang="zh-CN" altLang="en-US" sz="4000" b="1" dirty="0">
                <a:sym typeface="+mn-ea"/>
              </a:rPr>
              <a:t>数据流</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流程图: 过程 3"/>
          <p:cNvSpPr/>
          <p:nvPr/>
        </p:nvSpPr>
        <p:spPr>
          <a:xfrm>
            <a:off x="885825" y="115316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选择训练集</a:t>
            </a:r>
            <a:endParaRPr lang="zh-CN" altLang="en-US">
              <a:solidFill>
                <a:schemeClr val="tx1"/>
              </a:solidFill>
            </a:endParaRPr>
          </a:p>
        </p:txBody>
      </p:sp>
      <p:cxnSp>
        <p:nvCxnSpPr>
          <p:cNvPr id="5" name="直接箭头连接符 4"/>
          <p:cNvCxnSpPr>
            <a:stCxn id="4" idx="3"/>
            <a:endCxn id="10" idx="1"/>
          </p:cNvCxnSpPr>
          <p:nvPr/>
        </p:nvCxnSpPr>
        <p:spPr>
          <a:xfrm>
            <a:off x="2237105" y="1539240"/>
            <a:ext cx="12153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流程图: 过程 9"/>
          <p:cNvSpPr/>
          <p:nvPr/>
        </p:nvSpPr>
        <p:spPr>
          <a:xfrm>
            <a:off x="3452495" y="115316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参数</a:t>
            </a:r>
            <a:endParaRPr lang="zh-CN" altLang="en-US">
              <a:solidFill>
                <a:schemeClr val="tx1"/>
              </a:solidFill>
            </a:endParaRPr>
          </a:p>
        </p:txBody>
      </p:sp>
      <p:sp>
        <p:nvSpPr>
          <p:cNvPr id="23" name="流程图: 过程 22"/>
          <p:cNvSpPr/>
          <p:nvPr/>
        </p:nvSpPr>
        <p:spPr>
          <a:xfrm>
            <a:off x="6089015" y="1153160"/>
            <a:ext cx="1351280" cy="77216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rPr>
              <a:t>加噪</a:t>
            </a:r>
            <a:endParaRPr lang="zh-CN" altLang="en-US">
              <a:solidFill>
                <a:schemeClr val="bg1"/>
              </a:solidFill>
            </a:endParaRPr>
          </a:p>
        </p:txBody>
      </p:sp>
      <p:cxnSp>
        <p:nvCxnSpPr>
          <p:cNvPr id="25" name="直接箭头连接符 24"/>
          <p:cNvCxnSpPr>
            <a:stCxn id="10" idx="3"/>
            <a:endCxn id="23" idx="1"/>
          </p:cNvCxnSpPr>
          <p:nvPr/>
        </p:nvCxnSpPr>
        <p:spPr>
          <a:xfrm>
            <a:off x="4803775" y="1539240"/>
            <a:ext cx="12852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流程图: 过程 28"/>
          <p:cNvSpPr/>
          <p:nvPr/>
        </p:nvSpPr>
        <p:spPr>
          <a:xfrm>
            <a:off x="8655685" y="115316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模型返回</a:t>
            </a:r>
            <a:endParaRPr lang="zh-CN" altLang="en-US">
              <a:solidFill>
                <a:schemeClr val="tx1"/>
              </a:solidFill>
            </a:endParaRPr>
          </a:p>
        </p:txBody>
      </p:sp>
      <p:cxnSp>
        <p:nvCxnSpPr>
          <p:cNvPr id="30" name="直接箭头连接符 29"/>
          <p:cNvCxnSpPr>
            <a:stCxn id="23" idx="3"/>
            <a:endCxn id="29" idx="1"/>
          </p:cNvCxnSpPr>
          <p:nvPr/>
        </p:nvCxnSpPr>
        <p:spPr>
          <a:xfrm>
            <a:off x="7440295" y="1539240"/>
            <a:ext cx="12153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755120" y="6380480"/>
            <a:ext cx="436880" cy="368300"/>
          </a:xfrm>
          <a:prstGeom prst="rect">
            <a:avLst/>
          </a:prstGeom>
          <a:noFill/>
        </p:spPr>
        <p:txBody>
          <a:bodyPr wrap="none" rtlCol="0">
            <a:spAutoFit/>
          </a:bodyPr>
          <a:p>
            <a:r>
              <a:rPr lang="en-US" altLang="zh-CN">
                <a:solidFill>
                  <a:schemeClr val="bg1"/>
                </a:solidFill>
              </a:rPr>
              <a:t>21</a:t>
            </a:r>
            <a:endParaRPr lang="en-US" altLang="zh-CN">
              <a:solidFill>
                <a:schemeClr val="bg1"/>
              </a:solidFill>
            </a:endParaRPr>
          </a:p>
        </p:txBody>
      </p:sp>
      <p:pic>
        <p:nvPicPr>
          <p:cNvPr id="3" name="图片 2"/>
          <p:cNvPicPr>
            <a:picLocks noChangeAspect="1"/>
          </p:cNvPicPr>
          <p:nvPr/>
        </p:nvPicPr>
        <p:blipFill>
          <a:blip r:embed="rId3"/>
          <a:stretch>
            <a:fillRect/>
          </a:stretch>
        </p:blipFill>
        <p:spPr>
          <a:xfrm>
            <a:off x="2108200" y="1925320"/>
            <a:ext cx="9741535" cy="368935"/>
          </a:xfrm>
          <a:prstGeom prst="rect">
            <a:avLst/>
          </a:prstGeom>
        </p:spPr>
      </p:pic>
      <p:pic>
        <p:nvPicPr>
          <p:cNvPr id="7" name="图片 6"/>
          <p:cNvPicPr>
            <a:picLocks noChangeAspect="1"/>
          </p:cNvPicPr>
          <p:nvPr/>
        </p:nvPicPr>
        <p:blipFill>
          <a:blip r:embed="rId4"/>
          <a:stretch>
            <a:fillRect/>
          </a:stretch>
        </p:blipFill>
        <p:spPr>
          <a:xfrm>
            <a:off x="2275205" y="2292350"/>
            <a:ext cx="2756535" cy="335280"/>
          </a:xfrm>
          <a:prstGeom prst="rect">
            <a:avLst/>
          </a:prstGeom>
        </p:spPr>
      </p:pic>
      <p:pic>
        <p:nvPicPr>
          <p:cNvPr id="20" name="图片 19"/>
          <p:cNvPicPr>
            <a:picLocks noChangeAspect="1"/>
          </p:cNvPicPr>
          <p:nvPr/>
        </p:nvPicPr>
        <p:blipFill>
          <a:blip r:embed="rId5"/>
          <a:stretch>
            <a:fillRect/>
          </a:stretch>
        </p:blipFill>
        <p:spPr>
          <a:xfrm>
            <a:off x="2364105" y="2580005"/>
            <a:ext cx="5769610" cy="466090"/>
          </a:xfrm>
          <a:prstGeom prst="rect">
            <a:avLst/>
          </a:prstGeom>
        </p:spPr>
      </p:pic>
      <p:pic>
        <p:nvPicPr>
          <p:cNvPr id="28" name="图片 27"/>
          <p:cNvPicPr>
            <a:picLocks noChangeAspect="1"/>
          </p:cNvPicPr>
          <p:nvPr/>
        </p:nvPicPr>
        <p:blipFill>
          <a:blip r:embed="rId6"/>
          <a:stretch>
            <a:fillRect/>
          </a:stretch>
        </p:blipFill>
        <p:spPr>
          <a:xfrm>
            <a:off x="2774950" y="3046095"/>
            <a:ext cx="6159500" cy="514985"/>
          </a:xfrm>
          <a:prstGeom prst="rect">
            <a:avLst/>
          </a:prstGeom>
        </p:spPr>
      </p:pic>
      <p:pic>
        <p:nvPicPr>
          <p:cNvPr id="34" name="图片 33"/>
          <p:cNvPicPr>
            <a:picLocks noChangeAspect="1"/>
          </p:cNvPicPr>
          <p:nvPr/>
        </p:nvPicPr>
        <p:blipFill>
          <a:blip r:embed="rId7"/>
          <a:stretch>
            <a:fillRect/>
          </a:stretch>
        </p:blipFill>
        <p:spPr>
          <a:xfrm>
            <a:off x="2461260" y="3681095"/>
            <a:ext cx="8252460" cy="1093470"/>
          </a:xfrm>
          <a:prstGeom prst="rect">
            <a:avLst/>
          </a:prstGeom>
        </p:spPr>
      </p:pic>
      <p:pic>
        <p:nvPicPr>
          <p:cNvPr id="9" name="图片 8"/>
          <p:cNvPicPr>
            <a:picLocks noChangeAspect="1"/>
          </p:cNvPicPr>
          <p:nvPr/>
        </p:nvPicPr>
        <p:blipFill>
          <a:blip r:embed="rId8"/>
          <a:stretch>
            <a:fillRect/>
          </a:stretch>
        </p:blipFill>
        <p:spPr>
          <a:xfrm>
            <a:off x="2774950" y="4921885"/>
            <a:ext cx="9417050" cy="320675"/>
          </a:xfrm>
          <a:prstGeom prst="rect">
            <a:avLst/>
          </a:prstGeom>
        </p:spPr>
      </p:pic>
      <p:sp>
        <p:nvSpPr>
          <p:cNvPr id="36" name="矩形 35"/>
          <p:cNvSpPr/>
          <p:nvPr/>
        </p:nvSpPr>
        <p:spPr>
          <a:xfrm>
            <a:off x="498475" y="2112645"/>
            <a:ext cx="1329690" cy="8235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预处理</a:t>
            </a:r>
            <a:endParaRPr lang="zh-CN" altLang="en-US">
              <a:solidFill>
                <a:schemeClr val="tx1"/>
              </a:solidFill>
            </a:endParaRPr>
          </a:p>
        </p:txBody>
      </p:sp>
      <p:sp>
        <p:nvSpPr>
          <p:cNvPr id="37" name="矩形 36"/>
          <p:cNvSpPr/>
          <p:nvPr/>
        </p:nvSpPr>
        <p:spPr>
          <a:xfrm>
            <a:off x="497205" y="3267075"/>
            <a:ext cx="1331595" cy="825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更新损失函数</a:t>
            </a:r>
            <a:endParaRPr lang="zh-CN" altLang="en-US">
              <a:solidFill>
                <a:schemeClr val="tx1"/>
              </a:solidFill>
            </a:endParaRPr>
          </a:p>
        </p:txBody>
      </p:sp>
      <p:cxnSp>
        <p:nvCxnSpPr>
          <p:cNvPr id="38" name="直接箭头连接符 37"/>
          <p:cNvCxnSpPr>
            <a:stCxn id="36" idx="2"/>
            <a:endCxn id="37" idx="0"/>
          </p:cNvCxnSpPr>
          <p:nvPr/>
        </p:nvCxnSpPr>
        <p:spPr>
          <a:xfrm>
            <a:off x="1163320" y="2936240"/>
            <a:ext cx="0" cy="3308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9" name="矩形 38"/>
          <p:cNvSpPr/>
          <p:nvPr/>
        </p:nvSpPr>
        <p:spPr>
          <a:xfrm>
            <a:off x="520065" y="4591050"/>
            <a:ext cx="1301115" cy="70739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rPr>
              <a:t>将</a:t>
            </a:r>
            <a:r>
              <a:rPr lang="en-US" altLang="zh-CN">
                <a:solidFill>
                  <a:schemeClr val="bg1"/>
                </a:solidFill>
              </a:rPr>
              <a:t>loss</a:t>
            </a:r>
            <a:r>
              <a:rPr lang="zh-CN" altLang="en-US">
                <a:solidFill>
                  <a:schemeClr val="bg1"/>
                </a:solidFill>
              </a:rPr>
              <a:t>传入</a:t>
            </a:r>
            <a:r>
              <a:rPr lang="en-US" altLang="zh-CN">
                <a:solidFill>
                  <a:schemeClr val="bg1"/>
                </a:solidFill>
              </a:rPr>
              <a:t>lbfgs</a:t>
            </a:r>
            <a:r>
              <a:rPr lang="zh-CN" altLang="en-US">
                <a:solidFill>
                  <a:schemeClr val="bg1"/>
                </a:solidFill>
              </a:rPr>
              <a:t>中</a:t>
            </a:r>
            <a:endParaRPr lang="zh-CN" altLang="en-US">
              <a:solidFill>
                <a:schemeClr val="bg1"/>
              </a:solidFill>
            </a:endParaRPr>
          </a:p>
        </p:txBody>
      </p:sp>
      <p:sp>
        <p:nvSpPr>
          <p:cNvPr id="40" name="矩形 39"/>
          <p:cNvSpPr/>
          <p:nvPr/>
        </p:nvSpPr>
        <p:spPr>
          <a:xfrm>
            <a:off x="516890" y="5667375"/>
            <a:ext cx="1300480" cy="6965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solidFill>
                  <a:schemeClr val="tx1"/>
                </a:solidFill>
              </a:rPr>
              <a:t>返回权重</a:t>
            </a:r>
            <a:endParaRPr lang="zh-CN">
              <a:solidFill>
                <a:schemeClr val="tx1"/>
              </a:solidFill>
            </a:endParaRPr>
          </a:p>
        </p:txBody>
      </p:sp>
      <p:cxnSp>
        <p:nvCxnSpPr>
          <p:cNvPr id="41" name="直接箭头连接符 40"/>
          <p:cNvCxnSpPr>
            <a:stCxn id="37" idx="2"/>
            <a:endCxn id="39" idx="0"/>
          </p:cNvCxnSpPr>
          <p:nvPr/>
        </p:nvCxnSpPr>
        <p:spPr>
          <a:xfrm>
            <a:off x="1163320" y="4092575"/>
            <a:ext cx="7620" cy="49847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42" name="直接箭头连接符 41"/>
          <p:cNvCxnSpPr>
            <a:stCxn id="39" idx="2"/>
            <a:endCxn id="40" idx="0"/>
          </p:cNvCxnSpPr>
          <p:nvPr/>
        </p:nvCxnSpPr>
        <p:spPr>
          <a:xfrm flipH="1">
            <a:off x="1167130" y="5298440"/>
            <a:ext cx="3810" cy="3689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419340" cy="1120775"/>
          </a:xfrm>
        </p:spPr>
        <p:txBody>
          <a:bodyPr>
            <a:normAutofit/>
          </a:bodyPr>
          <a:lstStyle/>
          <a:p>
            <a:r>
              <a:rPr lang="en-US" altLang="zh-CN" sz="4000" b="1" dirty="0">
                <a:sym typeface="+mn-ea"/>
              </a:rPr>
              <a:t>3.4 </a:t>
            </a:r>
            <a:r>
              <a:rPr lang="zh-CN" altLang="en-US" sz="4000" b="1" dirty="0">
                <a:sym typeface="+mn-ea"/>
              </a:rPr>
              <a:t>数据流</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流程图: 过程 3"/>
          <p:cNvSpPr/>
          <p:nvPr/>
        </p:nvSpPr>
        <p:spPr>
          <a:xfrm>
            <a:off x="885825" y="115316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选择训练集</a:t>
            </a:r>
            <a:endParaRPr lang="zh-CN" altLang="en-US">
              <a:solidFill>
                <a:schemeClr val="tx1"/>
              </a:solidFill>
            </a:endParaRPr>
          </a:p>
        </p:txBody>
      </p:sp>
      <p:cxnSp>
        <p:nvCxnSpPr>
          <p:cNvPr id="5" name="直接箭头连接符 4"/>
          <p:cNvCxnSpPr>
            <a:stCxn id="4" idx="3"/>
            <a:endCxn id="10" idx="1"/>
          </p:cNvCxnSpPr>
          <p:nvPr/>
        </p:nvCxnSpPr>
        <p:spPr>
          <a:xfrm>
            <a:off x="2237105" y="1539240"/>
            <a:ext cx="12153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流程图: 过程 9"/>
          <p:cNvSpPr/>
          <p:nvPr/>
        </p:nvSpPr>
        <p:spPr>
          <a:xfrm>
            <a:off x="3452495" y="115316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参数</a:t>
            </a:r>
            <a:endParaRPr lang="zh-CN" altLang="en-US">
              <a:solidFill>
                <a:schemeClr val="tx1"/>
              </a:solidFill>
            </a:endParaRPr>
          </a:p>
        </p:txBody>
      </p:sp>
      <p:sp>
        <p:nvSpPr>
          <p:cNvPr id="23" name="流程图: 过程 22"/>
          <p:cNvSpPr/>
          <p:nvPr/>
        </p:nvSpPr>
        <p:spPr>
          <a:xfrm>
            <a:off x="6089015" y="1153160"/>
            <a:ext cx="1351280" cy="77216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rPr>
              <a:t>加噪</a:t>
            </a:r>
            <a:endParaRPr lang="zh-CN" altLang="en-US">
              <a:solidFill>
                <a:schemeClr val="bg1"/>
              </a:solidFill>
            </a:endParaRPr>
          </a:p>
        </p:txBody>
      </p:sp>
      <p:cxnSp>
        <p:nvCxnSpPr>
          <p:cNvPr id="25" name="直接箭头连接符 24"/>
          <p:cNvCxnSpPr>
            <a:stCxn id="10" idx="3"/>
            <a:endCxn id="23" idx="1"/>
          </p:cNvCxnSpPr>
          <p:nvPr/>
        </p:nvCxnSpPr>
        <p:spPr>
          <a:xfrm>
            <a:off x="4803775" y="1539240"/>
            <a:ext cx="12852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流程图: 过程 28"/>
          <p:cNvSpPr/>
          <p:nvPr/>
        </p:nvSpPr>
        <p:spPr>
          <a:xfrm>
            <a:off x="8655685" y="115316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模型返回</a:t>
            </a:r>
            <a:endParaRPr lang="zh-CN" altLang="en-US">
              <a:solidFill>
                <a:schemeClr val="tx1"/>
              </a:solidFill>
            </a:endParaRPr>
          </a:p>
        </p:txBody>
      </p:sp>
      <p:cxnSp>
        <p:nvCxnSpPr>
          <p:cNvPr id="30" name="直接箭头连接符 29"/>
          <p:cNvCxnSpPr>
            <a:stCxn id="23" idx="3"/>
            <a:endCxn id="29" idx="1"/>
          </p:cNvCxnSpPr>
          <p:nvPr/>
        </p:nvCxnSpPr>
        <p:spPr>
          <a:xfrm>
            <a:off x="7440295" y="1539240"/>
            <a:ext cx="12153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755120" y="6380480"/>
            <a:ext cx="436880" cy="368300"/>
          </a:xfrm>
          <a:prstGeom prst="rect">
            <a:avLst/>
          </a:prstGeom>
          <a:noFill/>
        </p:spPr>
        <p:txBody>
          <a:bodyPr wrap="none" rtlCol="0">
            <a:spAutoFit/>
          </a:bodyPr>
          <a:p>
            <a:r>
              <a:rPr lang="en-US" altLang="zh-CN">
                <a:solidFill>
                  <a:schemeClr val="bg1"/>
                </a:solidFill>
              </a:rPr>
              <a:t>22</a:t>
            </a:r>
            <a:endParaRPr lang="en-US" altLang="zh-CN">
              <a:solidFill>
                <a:schemeClr val="bg1"/>
              </a:solidFill>
            </a:endParaRPr>
          </a:p>
        </p:txBody>
      </p:sp>
      <p:pic>
        <p:nvPicPr>
          <p:cNvPr id="3" name="图片 2"/>
          <p:cNvPicPr>
            <a:picLocks noChangeAspect="1"/>
          </p:cNvPicPr>
          <p:nvPr/>
        </p:nvPicPr>
        <p:blipFill>
          <a:blip r:embed="rId3"/>
          <a:stretch>
            <a:fillRect/>
          </a:stretch>
        </p:blipFill>
        <p:spPr>
          <a:xfrm>
            <a:off x="2108200" y="1925320"/>
            <a:ext cx="9741535" cy="368935"/>
          </a:xfrm>
          <a:prstGeom prst="rect">
            <a:avLst/>
          </a:prstGeom>
        </p:spPr>
      </p:pic>
      <p:pic>
        <p:nvPicPr>
          <p:cNvPr id="7" name="图片 6"/>
          <p:cNvPicPr>
            <a:picLocks noChangeAspect="1"/>
          </p:cNvPicPr>
          <p:nvPr/>
        </p:nvPicPr>
        <p:blipFill>
          <a:blip r:embed="rId4"/>
          <a:stretch>
            <a:fillRect/>
          </a:stretch>
        </p:blipFill>
        <p:spPr>
          <a:xfrm>
            <a:off x="2275205" y="2292350"/>
            <a:ext cx="2756535" cy="335280"/>
          </a:xfrm>
          <a:prstGeom prst="rect">
            <a:avLst/>
          </a:prstGeom>
        </p:spPr>
      </p:pic>
      <p:pic>
        <p:nvPicPr>
          <p:cNvPr id="20" name="图片 19"/>
          <p:cNvPicPr>
            <a:picLocks noChangeAspect="1"/>
          </p:cNvPicPr>
          <p:nvPr/>
        </p:nvPicPr>
        <p:blipFill>
          <a:blip r:embed="rId5"/>
          <a:stretch>
            <a:fillRect/>
          </a:stretch>
        </p:blipFill>
        <p:spPr>
          <a:xfrm>
            <a:off x="2364105" y="2580005"/>
            <a:ext cx="5769610" cy="466090"/>
          </a:xfrm>
          <a:prstGeom prst="rect">
            <a:avLst/>
          </a:prstGeom>
        </p:spPr>
      </p:pic>
      <p:pic>
        <p:nvPicPr>
          <p:cNvPr id="28" name="图片 27"/>
          <p:cNvPicPr>
            <a:picLocks noChangeAspect="1"/>
          </p:cNvPicPr>
          <p:nvPr/>
        </p:nvPicPr>
        <p:blipFill>
          <a:blip r:embed="rId6"/>
          <a:stretch>
            <a:fillRect/>
          </a:stretch>
        </p:blipFill>
        <p:spPr>
          <a:xfrm>
            <a:off x="2774950" y="3046095"/>
            <a:ext cx="6159500" cy="514985"/>
          </a:xfrm>
          <a:prstGeom prst="rect">
            <a:avLst/>
          </a:prstGeom>
        </p:spPr>
      </p:pic>
      <p:pic>
        <p:nvPicPr>
          <p:cNvPr id="34" name="图片 33"/>
          <p:cNvPicPr>
            <a:picLocks noChangeAspect="1"/>
          </p:cNvPicPr>
          <p:nvPr/>
        </p:nvPicPr>
        <p:blipFill>
          <a:blip r:embed="rId7"/>
          <a:stretch>
            <a:fillRect/>
          </a:stretch>
        </p:blipFill>
        <p:spPr>
          <a:xfrm>
            <a:off x="2461260" y="3681095"/>
            <a:ext cx="8252460" cy="1093470"/>
          </a:xfrm>
          <a:prstGeom prst="rect">
            <a:avLst/>
          </a:prstGeom>
        </p:spPr>
      </p:pic>
      <p:pic>
        <p:nvPicPr>
          <p:cNvPr id="11" name="图片 10"/>
          <p:cNvPicPr>
            <a:picLocks noChangeAspect="1"/>
          </p:cNvPicPr>
          <p:nvPr/>
        </p:nvPicPr>
        <p:blipFill>
          <a:blip r:embed="rId8"/>
          <a:stretch>
            <a:fillRect/>
          </a:stretch>
        </p:blipFill>
        <p:spPr>
          <a:xfrm>
            <a:off x="3056255" y="4866005"/>
            <a:ext cx="6662420" cy="819785"/>
          </a:xfrm>
          <a:prstGeom prst="rect">
            <a:avLst/>
          </a:prstGeom>
        </p:spPr>
      </p:pic>
      <p:pic>
        <p:nvPicPr>
          <p:cNvPr id="13" name="图片 12"/>
          <p:cNvPicPr>
            <a:picLocks noChangeAspect="1"/>
          </p:cNvPicPr>
          <p:nvPr/>
        </p:nvPicPr>
        <p:blipFill>
          <a:blip r:embed="rId9"/>
          <a:stretch>
            <a:fillRect/>
          </a:stretch>
        </p:blipFill>
        <p:spPr>
          <a:xfrm>
            <a:off x="3056255" y="5777230"/>
            <a:ext cx="2150110" cy="748030"/>
          </a:xfrm>
          <a:prstGeom prst="rect">
            <a:avLst/>
          </a:prstGeom>
        </p:spPr>
      </p:pic>
      <p:sp>
        <p:nvSpPr>
          <p:cNvPr id="26" name="矩形 25"/>
          <p:cNvSpPr/>
          <p:nvPr/>
        </p:nvSpPr>
        <p:spPr>
          <a:xfrm>
            <a:off x="498475" y="2112645"/>
            <a:ext cx="1329690" cy="8235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预处理</a:t>
            </a:r>
            <a:endParaRPr lang="zh-CN" altLang="en-US">
              <a:solidFill>
                <a:schemeClr val="tx1"/>
              </a:solidFill>
            </a:endParaRPr>
          </a:p>
        </p:txBody>
      </p:sp>
      <p:sp>
        <p:nvSpPr>
          <p:cNvPr id="27" name="矩形 26"/>
          <p:cNvSpPr/>
          <p:nvPr/>
        </p:nvSpPr>
        <p:spPr>
          <a:xfrm>
            <a:off x="497205" y="3267075"/>
            <a:ext cx="1331595" cy="825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更新损失函数</a:t>
            </a:r>
            <a:endParaRPr lang="zh-CN" altLang="en-US">
              <a:solidFill>
                <a:schemeClr val="tx1"/>
              </a:solidFill>
            </a:endParaRPr>
          </a:p>
        </p:txBody>
      </p:sp>
      <p:cxnSp>
        <p:nvCxnSpPr>
          <p:cNvPr id="31" name="直接箭头连接符 30"/>
          <p:cNvCxnSpPr>
            <a:stCxn id="26" idx="2"/>
            <a:endCxn id="27" idx="0"/>
          </p:cNvCxnSpPr>
          <p:nvPr/>
        </p:nvCxnSpPr>
        <p:spPr>
          <a:xfrm>
            <a:off x="1163320" y="2936240"/>
            <a:ext cx="0" cy="3308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2" name="矩形 31"/>
          <p:cNvSpPr/>
          <p:nvPr/>
        </p:nvSpPr>
        <p:spPr>
          <a:xfrm>
            <a:off x="520065" y="4591050"/>
            <a:ext cx="1301115" cy="7073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将</a:t>
            </a:r>
            <a:r>
              <a:rPr lang="en-US" altLang="zh-CN">
                <a:solidFill>
                  <a:schemeClr val="tx1"/>
                </a:solidFill>
              </a:rPr>
              <a:t>loss</a:t>
            </a:r>
            <a:r>
              <a:rPr lang="zh-CN" altLang="en-US">
                <a:solidFill>
                  <a:schemeClr val="tx1"/>
                </a:solidFill>
              </a:rPr>
              <a:t>传入</a:t>
            </a:r>
            <a:r>
              <a:rPr lang="en-US" altLang="zh-CN">
                <a:solidFill>
                  <a:schemeClr val="tx1"/>
                </a:solidFill>
              </a:rPr>
              <a:t>lbfgs</a:t>
            </a:r>
            <a:r>
              <a:rPr lang="zh-CN" altLang="en-US">
                <a:solidFill>
                  <a:schemeClr val="tx1"/>
                </a:solidFill>
              </a:rPr>
              <a:t>中</a:t>
            </a:r>
            <a:endParaRPr lang="zh-CN" altLang="en-US">
              <a:solidFill>
                <a:schemeClr val="tx1"/>
              </a:solidFill>
            </a:endParaRPr>
          </a:p>
        </p:txBody>
      </p:sp>
      <p:sp>
        <p:nvSpPr>
          <p:cNvPr id="33" name="矩形 32"/>
          <p:cNvSpPr/>
          <p:nvPr/>
        </p:nvSpPr>
        <p:spPr>
          <a:xfrm>
            <a:off x="516890" y="5667375"/>
            <a:ext cx="1300480" cy="6965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solidFill>
                  <a:schemeClr val="bg1"/>
                </a:solidFill>
              </a:rPr>
              <a:t>返回权重</a:t>
            </a:r>
            <a:endParaRPr lang="zh-CN">
              <a:solidFill>
                <a:schemeClr val="bg1"/>
              </a:solidFill>
            </a:endParaRPr>
          </a:p>
        </p:txBody>
      </p:sp>
      <p:cxnSp>
        <p:nvCxnSpPr>
          <p:cNvPr id="35" name="直接箭头连接符 34"/>
          <p:cNvCxnSpPr>
            <a:stCxn id="27" idx="2"/>
            <a:endCxn id="32" idx="0"/>
          </p:cNvCxnSpPr>
          <p:nvPr/>
        </p:nvCxnSpPr>
        <p:spPr>
          <a:xfrm>
            <a:off x="1163320" y="4092575"/>
            <a:ext cx="7620" cy="49847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36" name="直接箭头连接符 35"/>
          <p:cNvCxnSpPr>
            <a:stCxn id="32" idx="2"/>
            <a:endCxn id="33" idx="0"/>
          </p:cNvCxnSpPr>
          <p:nvPr/>
        </p:nvCxnSpPr>
        <p:spPr>
          <a:xfrm flipH="1">
            <a:off x="1167130" y="5298440"/>
            <a:ext cx="3810" cy="3689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8"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9364980" y="2879725"/>
            <a:ext cx="340995" cy="61404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ctrTitle" idx="4294967295"/>
          </p:nvPr>
        </p:nvSpPr>
        <p:spPr>
          <a:xfrm>
            <a:off x="601345" y="238125"/>
            <a:ext cx="7419340" cy="1120775"/>
          </a:xfrm>
        </p:spPr>
        <p:txBody>
          <a:bodyPr>
            <a:normAutofit/>
          </a:bodyPr>
          <a:lstStyle/>
          <a:p>
            <a:r>
              <a:rPr lang="en-US" altLang="zh-CN" sz="4000" b="1" dirty="0">
                <a:sym typeface="+mn-ea"/>
              </a:rPr>
              <a:t>3.4 </a:t>
            </a:r>
            <a:r>
              <a:rPr lang="zh-CN" altLang="en-US" sz="4000" b="1" dirty="0">
                <a:sym typeface="+mn-ea"/>
              </a:rPr>
              <a:t>目标扰动算法改进（</a:t>
            </a:r>
            <a:r>
              <a:rPr lang="en-US" altLang="zh-CN" sz="4000" b="1" dirty="0">
                <a:sym typeface="+mn-ea"/>
              </a:rPr>
              <a:t>FM</a:t>
            </a:r>
            <a:r>
              <a:rPr lang="zh-CN" altLang="en-US" sz="4000" b="1" dirty="0">
                <a:sym typeface="+mn-ea"/>
              </a:rPr>
              <a:t>）</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926465" y="3393440"/>
            <a:ext cx="309880" cy="368300"/>
          </a:xfrm>
          <a:prstGeom prst="rect">
            <a:avLst/>
          </a:prstGeom>
          <a:noFill/>
        </p:spPr>
        <p:txBody>
          <a:bodyPr wrap="none" rtlCol="0">
            <a:spAutoFit/>
          </a:bodyPr>
          <a:p>
            <a:endParaRPr lang="zh-CN" altLang="en-US"/>
          </a:p>
        </p:txBody>
      </p:sp>
      <p:sp>
        <p:nvSpPr>
          <p:cNvPr id="10" name="文本框 9"/>
          <p:cNvSpPr txBox="1"/>
          <p:nvPr/>
        </p:nvSpPr>
        <p:spPr>
          <a:xfrm>
            <a:off x="610235" y="1358900"/>
            <a:ext cx="11041380" cy="922020"/>
          </a:xfrm>
          <a:prstGeom prst="rect">
            <a:avLst/>
          </a:prstGeom>
          <a:noFill/>
        </p:spPr>
        <p:txBody>
          <a:bodyPr wrap="none" rtlCol="0">
            <a:spAutoFit/>
          </a:bodyPr>
          <a:p>
            <a:r>
              <a:rPr lang="en-US" altLang="zh-CN"/>
              <a:t>       </a:t>
            </a:r>
            <a:r>
              <a:rPr lang="zh-CN" altLang="en-US"/>
              <a:t>此方法不同于上一个方法将噪声加到正则项中，它将噪声加入到损失函数</a:t>
            </a:r>
            <a:r>
              <a:rPr lang="en-US" altLang="zh-CN"/>
              <a:t>                    </a:t>
            </a:r>
            <a:r>
              <a:rPr lang="zh-CN" altLang="en-US"/>
              <a:t>的</a:t>
            </a:r>
            <a:r>
              <a:rPr lang="zh-CN" altLang="en-US">
                <a:solidFill>
                  <a:srgbClr val="FF0000"/>
                </a:solidFill>
              </a:rPr>
              <a:t>系数</a:t>
            </a:r>
            <a:r>
              <a:rPr lang="zh-CN" altLang="en-US"/>
              <a:t>中，在求解</a:t>
            </a:r>
            <a:endParaRPr lang="zh-CN" altLang="en-US"/>
          </a:p>
          <a:p>
            <a:endParaRPr lang="zh-CN" altLang="en-US"/>
          </a:p>
          <a:p>
            <a:r>
              <a:rPr lang="en-US" altLang="zh-CN"/>
              <a:t>       argmin J(w)</a:t>
            </a:r>
            <a:r>
              <a:rPr lang="zh-CN" altLang="en-US"/>
              <a:t>的过程中产生</a:t>
            </a:r>
            <a:r>
              <a:rPr lang="zh-CN" altLang="en-US">
                <a:latin typeface="微软雅黑" panose="020B0503020204020204" charset="-122"/>
                <a:ea typeface="微软雅黑" panose="020B0503020204020204" charset="-122"/>
              </a:rPr>
              <a:t>新权值参数</a:t>
            </a:r>
            <a:r>
              <a:rPr lang="en-US" altLang="zh-CN">
                <a:latin typeface="微软雅黑" panose="020B0503020204020204" charset="-122"/>
                <a:ea typeface="微软雅黑" panose="020B0503020204020204" charset="-122"/>
              </a:rPr>
              <a:t>w</a:t>
            </a:r>
            <a:r>
              <a:rPr lang="zh-CN" altLang="en-US">
                <a:latin typeface="微软雅黑" panose="020B0503020204020204" charset="-122"/>
                <a:ea typeface="微软雅黑" panose="020B0503020204020204" charset="-122"/>
              </a:rPr>
              <a:t>以满足</a:t>
            </a:r>
            <a:r>
              <a:rPr lang="zh-CN" altLang="en-US">
                <a:latin typeface="宋体" panose="02010600030101010101" pitchFamily="2" charset="-122"/>
                <a:ea typeface="宋体" panose="02010600030101010101" pitchFamily="2" charset="-122"/>
              </a:rPr>
              <a:t>ε</a:t>
            </a:r>
            <a:r>
              <a:rPr lang="zh-CN" altLang="en-US">
                <a:latin typeface="微软雅黑" panose="020B0503020204020204" charset="-122"/>
                <a:ea typeface="微软雅黑" panose="020B0503020204020204" charset="-122"/>
              </a:rPr>
              <a:t>-差分隐私。</a:t>
            </a:r>
            <a:endParaRPr lang="zh-CN" altLang="en-US">
              <a:latin typeface="宋体" panose="02010600030101010101" pitchFamily="2" charset="-122"/>
              <a:ea typeface="宋体" panose="02010600030101010101" pitchFamily="2" charset="-122"/>
            </a:endParaRPr>
          </a:p>
        </p:txBody>
      </p:sp>
      <p:graphicFrame>
        <p:nvGraphicFramePr>
          <p:cNvPr id="11" name="对象 10">
            <a:hlinkClick r:id="" action="ppaction://ole?verb="/>
          </p:cNvPr>
          <p:cNvGraphicFramePr>
            <a:graphicFrameLocks noChangeAspect="1"/>
          </p:cNvGraphicFramePr>
          <p:nvPr/>
        </p:nvGraphicFramePr>
        <p:xfrm>
          <a:off x="8505190" y="1210945"/>
          <a:ext cx="1204595" cy="688340"/>
        </p:xfrm>
        <a:graphic>
          <a:graphicData uri="http://schemas.openxmlformats.org/presentationml/2006/ole">
            <mc:AlternateContent xmlns:mc="http://schemas.openxmlformats.org/markup-compatibility/2006">
              <mc:Choice xmlns:v="urn:schemas-microsoft-com:vml" Requires="v">
                <p:oleObj spid="_x0000_s6145" name="" r:id="rId3" imgW="355600" imgH="203200" progId="Equation.KSEE3">
                  <p:embed/>
                </p:oleObj>
              </mc:Choice>
              <mc:Fallback>
                <p:oleObj name="" r:id="rId3" imgW="355600" imgH="203200" progId="Equation.KSEE3">
                  <p:embed/>
                  <p:pic>
                    <p:nvPicPr>
                      <p:cNvPr id="0" name="图片 6144"/>
                      <p:cNvPicPr/>
                      <p:nvPr/>
                    </p:nvPicPr>
                    <p:blipFill>
                      <a:blip r:embed="rId4"/>
                      <a:stretch>
                        <a:fillRect/>
                      </a:stretch>
                    </p:blipFill>
                    <p:spPr>
                      <a:xfrm>
                        <a:off x="8505190" y="1210945"/>
                        <a:ext cx="1204595" cy="688340"/>
                      </a:xfrm>
                      <a:prstGeom prst="rect">
                        <a:avLst/>
                      </a:prstGeom>
                    </p:spPr>
                  </p:pic>
                </p:oleObj>
              </mc:Fallback>
            </mc:AlternateContent>
          </a:graphicData>
        </a:graphic>
      </p:graphicFrame>
      <p:sp>
        <p:nvSpPr>
          <p:cNvPr id="13" name="文本框 12"/>
          <p:cNvSpPr txBox="1"/>
          <p:nvPr/>
        </p:nvSpPr>
        <p:spPr>
          <a:xfrm>
            <a:off x="1077595" y="2971165"/>
            <a:ext cx="3434080" cy="645160"/>
          </a:xfrm>
          <a:prstGeom prst="rect">
            <a:avLst/>
          </a:prstGeom>
          <a:noFill/>
        </p:spPr>
        <p:txBody>
          <a:bodyPr wrap="none" rtlCol="0">
            <a:spAutoFit/>
          </a:bodyPr>
          <a:p>
            <a:pPr algn="l"/>
            <a:r>
              <a:rPr lang="zh-CN" altLang="en-US"/>
              <a:t>给出最优模型参数 </a:t>
            </a:r>
            <a:r>
              <a:rPr lang="en-US" altLang="zh-CN"/>
              <a:t>       </a:t>
            </a:r>
            <a:r>
              <a:rPr lang="zh-CN" altLang="en-US"/>
              <a:t>的公式：</a:t>
            </a:r>
            <a:endParaRPr lang="zh-CN" altLang="en-US"/>
          </a:p>
          <a:p>
            <a:pPr algn="l"/>
            <a:endParaRPr lang="zh-CN" altLang="en-US"/>
          </a:p>
        </p:txBody>
      </p:sp>
      <p:graphicFrame>
        <p:nvGraphicFramePr>
          <p:cNvPr id="16" name="对象 15">
            <a:hlinkClick r:id="" action="ppaction://ole?verb="/>
          </p:cNvPr>
          <p:cNvGraphicFramePr>
            <a:graphicFrameLocks noChangeAspect="1"/>
          </p:cNvGraphicFramePr>
          <p:nvPr/>
        </p:nvGraphicFramePr>
        <p:xfrm>
          <a:off x="3170555" y="2900045"/>
          <a:ext cx="413385" cy="440690"/>
        </p:xfrm>
        <a:graphic>
          <a:graphicData uri="http://schemas.openxmlformats.org/presentationml/2006/ole">
            <mc:AlternateContent xmlns:mc="http://schemas.openxmlformats.org/markup-compatibility/2006">
              <mc:Choice xmlns:v="urn:schemas-microsoft-com:vml" Requires="v">
                <p:oleObj spid="_x0000_s6146" name="" r:id="rId5" imgW="190500" imgH="203200" progId="Equation.KSEE3">
                  <p:embed/>
                </p:oleObj>
              </mc:Choice>
              <mc:Fallback>
                <p:oleObj name="" r:id="rId5" imgW="190500" imgH="203200" progId="Equation.KSEE3">
                  <p:embed/>
                  <p:pic>
                    <p:nvPicPr>
                      <p:cNvPr id="0" name="图片 6145"/>
                      <p:cNvPicPr/>
                      <p:nvPr/>
                    </p:nvPicPr>
                    <p:blipFill>
                      <a:blip r:embed="rId6"/>
                      <a:stretch>
                        <a:fillRect/>
                      </a:stretch>
                    </p:blipFill>
                    <p:spPr>
                      <a:xfrm>
                        <a:off x="3170555" y="2900045"/>
                        <a:ext cx="413385" cy="440690"/>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4582478" y="2800350"/>
          <a:ext cx="5760085" cy="815975"/>
        </p:xfrm>
        <a:graphic>
          <a:graphicData uri="http://schemas.openxmlformats.org/presentationml/2006/ole">
            <mc:AlternateContent xmlns:mc="http://schemas.openxmlformats.org/markup-compatibility/2006">
              <mc:Choice xmlns:v="urn:schemas-microsoft-com:vml" Requires="v">
                <p:oleObj spid="_x0000_s6147" name="" r:id="rId7" imgW="3048000" imgH="431800" progId="Equation.KSEE3">
                  <p:embed/>
                </p:oleObj>
              </mc:Choice>
              <mc:Fallback>
                <p:oleObj name="" r:id="rId7" imgW="3048000" imgH="431800" progId="Equation.KSEE3">
                  <p:embed/>
                  <p:pic>
                    <p:nvPicPr>
                      <p:cNvPr id="0" name="图片 6146"/>
                      <p:cNvPicPr/>
                      <p:nvPr/>
                    </p:nvPicPr>
                    <p:blipFill>
                      <a:blip r:embed="rId8"/>
                      <a:stretch>
                        <a:fillRect/>
                      </a:stretch>
                    </p:blipFill>
                    <p:spPr>
                      <a:xfrm>
                        <a:off x="4582478" y="2800350"/>
                        <a:ext cx="5760085" cy="815975"/>
                      </a:xfrm>
                      <a:prstGeom prst="rect">
                        <a:avLst/>
                      </a:prstGeom>
                    </p:spPr>
                  </p:pic>
                </p:oleObj>
              </mc:Fallback>
            </mc:AlternateContent>
          </a:graphicData>
        </a:graphic>
      </p:graphicFrame>
      <p:sp>
        <p:nvSpPr>
          <p:cNvPr id="2" name="文本框 1"/>
          <p:cNvSpPr txBox="1"/>
          <p:nvPr/>
        </p:nvSpPr>
        <p:spPr>
          <a:xfrm>
            <a:off x="11755120" y="6380480"/>
            <a:ext cx="436880" cy="368300"/>
          </a:xfrm>
          <a:prstGeom prst="rect">
            <a:avLst/>
          </a:prstGeom>
          <a:noFill/>
        </p:spPr>
        <p:txBody>
          <a:bodyPr wrap="none" rtlCol="0">
            <a:spAutoFit/>
          </a:bodyPr>
          <a:p>
            <a:r>
              <a:rPr lang="en-US" altLang="zh-CN">
                <a:solidFill>
                  <a:schemeClr val="bg1"/>
                </a:solidFill>
              </a:rPr>
              <a:t>23</a:t>
            </a:r>
            <a:endParaRPr lang="en-US" altLang="zh-CN">
              <a:solidFill>
                <a:schemeClr val="bg1"/>
              </a:solidFill>
            </a:endParaRPr>
          </a:p>
        </p:txBody>
      </p:sp>
      <p:sp>
        <p:nvSpPr>
          <p:cNvPr id="3" name="圆角矩形 2"/>
          <p:cNvSpPr/>
          <p:nvPr/>
        </p:nvSpPr>
        <p:spPr>
          <a:xfrm>
            <a:off x="1092835" y="4881880"/>
            <a:ext cx="10662285" cy="9048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endParaRPr lang="zh-CN" altLang="en-US">
              <a:solidFill>
                <a:schemeClr val="tx1"/>
              </a:solidFill>
              <a:sym typeface="+mn-ea"/>
            </a:endParaRPr>
          </a:p>
        </p:txBody>
      </p:sp>
      <p:sp>
        <p:nvSpPr>
          <p:cNvPr id="47" name="文本框 46"/>
          <p:cNvSpPr txBox="1"/>
          <p:nvPr/>
        </p:nvSpPr>
        <p:spPr>
          <a:xfrm>
            <a:off x="1092835" y="5002530"/>
            <a:ext cx="10542270" cy="645160"/>
          </a:xfrm>
          <a:prstGeom prst="rect">
            <a:avLst/>
          </a:prstGeom>
          <a:noFill/>
        </p:spPr>
        <p:txBody>
          <a:bodyPr wrap="square" rtlCol="0">
            <a:spAutoFit/>
          </a:bodyPr>
          <a:p>
            <a:pPr algn="l"/>
            <a:r>
              <a:rPr lang="en-US" altLang="zh-CN"/>
              <a:t>        </a:t>
            </a:r>
            <a:r>
              <a:rPr lang="zh-CN" altLang="en-US"/>
              <a:t>改进算法的优点：</a:t>
            </a:r>
            <a:r>
              <a:rPr lang="en-US" altLang="zh-CN"/>
              <a:t>FM</a:t>
            </a:r>
            <a:r>
              <a:rPr lang="zh-CN" altLang="en-US"/>
              <a:t>在应用到线性分类器上时不再像之前那样需要严格的条件约束才能实现</a:t>
            </a:r>
            <a:r>
              <a:rPr lang="zh-CN" altLang="en-US">
                <a:latin typeface="宋体" panose="02010600030101010101" pitchFamily="2" charset="-122"/>
                <a:ea typeface="宋体" panose="02010600030101010101" pitchFamily="2" charset="-122"/>
                <a:sym typeface="+mn-ea"/>
              </a:rPr>
              <a:t>ε</a:t>
            </a:r>
            <a:r>
              <a:rPr lang="zh-CN" altLang="en-US">
                <a:sym typeface="+mn-ea"/>
              </a:rPr>
              <a:t>-差分隐私，</a:t>
            </a:r>
            <a:r>
              <a:rPr lang="en-US" altLang="zh-CN">
                <a:sym typeface="+mn-ea"/>
              </a:rPr>
              <a:t> </a:t>
            </a:r>
            <a:r>
              <a:rPr lang="zh-CN" altLang="en-US"/>
              <a:t>更加具有普遍性。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par>
                                <p:cTn id="19" presetID="22" presetClass="entr" presetSubtype="4"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down)">
                                      <p:cBhvr>
                                        <p:cTn id="21" dur="500"/>
                                        <p:tgtEl>
                                          <p:spTgt spid="1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00"/>
                                        <p:tgtEl>
                                          <p:spTgt spid="3"/>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down)">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3" grpId="0"/>
      <p:bldP spid="13" grpId="1"/>
      <p:bldP spid="17" grpId="0" bldLvl="0" animBg="1"/>
      <p:bldP spid="17" grpId="1" animBg="1"/>
      <p:bldP spid="3" grpId="0" bldLvl="0" animBg="1"/>
      <p:bldP spid="3" grpId="1" animBg="1"/>
      <p:bldP spid="47" grpId="0"/>
      <p:bldP spid="47"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2408555" y="3387725"/>
            <a:ext cx="993775" cy="57785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矩形 48"/>
          <p:cNvSpPr/>
          <p:nvPr/>
        </p:nvSpPr>
        <p:spPr>
          <a:xfrm>
            <a:off x="1248410" y="3387725"/>
            <a:ext cx="628650" cy="54229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矩形 47"/>
          <p:cNvSpPr/>
          <p:nvPr/>
        </p:nvSpPr>
        <p:spPr>
          <a:xfrm>
            <a:off x="4879340" y="3359785"/>
            <a:ext cx="628650" cy="59753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标题 5"/>
          <p:cNvSpPr>
            <a:spLocks noGrp="1"/>
          </p:cNvSpPr>
          <p:nvPr>
            <p:ph type="ctrTitle" idx="4294967295"/>
          </p:nvPr>
        </p:nvSpPr>
        <p:spPr>
          <a:xfrm>
            <a:off x="601345" y="238125"/>
            <a:ext cx="7419340" cy="1120775"/>
          </a:xfrm>
        </p:spPr>
        <p:txBody>
          <a:bodyPr>
            <a:normAutofit/>
          </a:bodyPr>
          <a:lstStyle/>
          <a:p>
            <a:r>
              <a:rPr lang="en-US" altLang="zh-CN" sz="4000" b="1" dirty="0">
                <a:sym typeface="+mn-ea"/>
              </a:rPr>
              <a:t>3.5 </a:t>
            </a:r>
            <a:r>
              <a:rPr lang="zh-CN" altLang="en-US" sz="4000" b="1" dirty="0">
                <a:sym typeface="+mn-ea"/>
              </a:rPr>
              <a:t>目标扰动算法改进（</a:t>
            </a:r>
            <a:r>
              <a:rPr lang="en-US" altLang="zh-CN" sz="4000" b="1" dirty="0">
                <a:sym typeface="+mn-ea"/>
              </a:rPr>
              <a:t>FM</a:t>
            </a:r>
            <a:r>
              <a:rPr lang="zh-CN" altLang="en-US" sz="4000" b="1" dirty="0">
                <a:sym typeface="+mn-ea"/>
              </a:rPr>
              <a:t>）</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601345" y="1159510"/>
            <a:ext cx="9156065" cy="860425"/>
          </a:xfrm>
          <a:prstGeom prst="rect">
            <a:avLst/>
          </a:prstGeom>
          <a:noFill/>
        </p:spPr>
        <p:txBody>
          <a:bodyPr wrap="none" rtlCol="0">
            <a:spAutoFit/>
          </a:bodyPr>
          <a:p>
            <a:pPr algn="l" fontAlgn="auto">
              <a:lnSpc>
                <a:spcPts val="3000"/>
              </a:lnSpc>
            </a:pPr>
            <a:r>
              <a:rPr lang="zh-CN" altLang="en-US" sz="2000"/>
              <a:t>Jun Zhang等人证明了通过向以</a:t>
            </a:r>
            <a:r>
              <a:rPr lang="en-US" altLang="zh-CN" sz="2000"/>
              <a:t>w</a:t>
            </a:r>
            <a:r>
              <a:rPr lang="zh-CN" altLang="en-US" sz="2000"/>
              <a:t>为自变量的函数</a:t>
            </a:r>
            <a:r>
              <a:rPr lang="en-US" altLang="zh-CN" sz="2000"/>
              <a:t>J(w)</a:t>
            </a:r>
            <a:r>
              <a:rPr lang="zh-CN" altLang="en-US" sz="2000"/>
              <a:t>中的</a:t>
            </a:r>
            <a:r>
              <a:rPr lang="zh-CN" altLang="en-US" sz="2000">
                <a:solidFill>
                  <a:srgbClr val="FF0000"/>
                </a:solidFill>
              </a:rPr>
              <a:t>系数</a:t>
            </a:r>
            <a:r>
              <a:rPr lang="zh-CN" altLang="en-US" sz="2000"/>
              <a:t>添加扰动</a:t>
            </a:r>
            <a:r>
              <a:rPr lang="zh-CN" sz="2000"/>
              <a:t>也能实现</a:t>
            </a:r>
            <a:endParaRPr lang="zh-CN" sz="2000"/>
          </a:p>
          <a:p>
            <a:pPr algn="l" fontAlgn="auto">
              <a:lnSpc>
                <a:spcPts val="3000"/>
              </a:lnSpc>
            </a:pPr>
            <a:r>
              <a:rPr lang="zh-CN" altLang="en-US" sz="2000">
                <a:latin typeface="宋体" panose="02010600030101010101" pitchFamily="2" charset="-122"/>
                <a:ea typeface="宋体" panose="02010600030101010101" pitchFamily="2" charset="-122"/>
              </a:rPr>
              <a:t>ε</a:t>
            </a:r>
            <a:r>
              <a:rPr lang="zh-CN" altLang="en-US" sz="2000"/>
              <a:t>-差分隐私。</a:t>
            </a:r>
            <a:endParaRPr lang="zh-CN" altLang="en-US" sz="2000">
              <a:latin typeface="宋体" panose="02010600030101010101" pitchFamily="2" charset="-122"/>
              <a:ea typeface="宋体" panose="02010600030101010101" pitchFamily="2" charset="-122"/>
            </a:endParaRPr>
          </a:p>
        </p:txBody>
      </p:sp>
      <p:graphicFrame>
        <p:nvGraphicFramePr>
          <p:cNvPr id="4" name="对象 3">
            <a:hlinkClick r:id="" action="ppaction://ole?verb="/>
          </p:cNvPr>
          <p:cNvGraphicFramePr>
            <a:graphicFrameLocks noChangeAspect="1"/>
          </p:cNvGraphicFramePr>
          <p:nvPr/>
        </p:nvGraphicFramePr>
        <p:xfrm>
          <a:off x="810895" y="2730183"/>
          <a:ext cx="5227320" cy="1592580"/>
        </p:xfrm>
        <a:graphic>
          <a:graphicData uri="http://schemas.openxmlformats.org/presentationml/2006/ole">
            <mc:AlternateContent xmlns:mc="http://schemas.openxmlformats.org/markup-compatibility/2006">
              <mc:Choice xmlns:v="urn:schemas-microsoft-com:vml" Requires="v">
                <p:oleObj spid="_x0000_s1025" name="" r:id="rId3" imgW="3086100" imgH="939800" progId="Equation.KSEE3">
                  <p:embed/>
                </p:oleObj>
              </mc:Choice>
              <mc:Fallback>
                <p:oleObj name="" r:id="rId3" imgW="3086100" imgH="939800" progId="Equation.KSEE3">
                  <p:embed/>
                  <p:pic>
                    <p:nvPicPr>
                      <p:cNvPr id="0" name="图片 1024"/>
                      <p:cNvPicPr/>
                      <p:nvPr/>
                    </p:nvPicPr>
                    <p:blipFill>
                      <a:blip r:embed="rId4"/>
                      <a:stretch>
                        <a:fillRect/>
                      </a:stretch>
                    </p:blipFill>
                    <p:spPr>
                      <a:xfrm>
                        <a:off x="810895" y="2730183"/>
                        <a:ext cx="5227320" cy="1592580"/>
                      </a:xfrm>
                      <a:prstGeom prst="rect">
                        <a:avLst/>
                      </a:prstGeom>
                    </p:spPr>
                  </p:pic>
                </p:oleObj>
              </mc:Fallback>
            </mc:AlternateContent>
          </a:graphicData>
        </a:graphic>
      </p:graphicFrame>
      <p:sp>
        <p:nvSpPr>
          <p:cNvPr id="7" name="文本框 6"/>
          <p:cNvSpPr txBox="1"/>
          <p:nvPr/>
        </p:nvSpPr>
        <p:spPr>
          <a:xfrm>
            <a:off x="601345" y="2270125"/>
            <a:ext cx="5570220" cy="475615"/>
          </a:xfrm>
          <a:prstGeom prst="rect">
            <a:avLst/>
          </a:prstGeom>
          <a:noFill/>
        </p:spPr>
        <p:txBody>
          <a:bodyPr wrap="square" rtlCol="0">
            <a:spAutoFit/>
          </a:bodyPr>
          <a:p>
            <a:pPr algn="l">
              <a:lnSpc>
                <a:spcPts val="3000"/>
              </a:lnSpc>
              <a:buClrTx/>
              <a:buSzTx/>
              <a:buNone/>
            </a:pPr>
            <a:r>
              <a:rPr lang="zh-CN" altLang="en-US" sz="2000"/>
              <a:t>将损失函数J(w)展开来看系数是什么:</a:t>
            </a:r>
            <a:endParaRPr lang="zh-CN" altLang="en-US" sz="2000"/>
          </a:p>
        </p:txBody>
      </p:sp>
      <p:pic>
        <p:nvPicPr>
          <p:cNvPr id="29" name="图片 28"/>
          <p:cNvPicPr>
            <a:picLocks noChangeAspect="1"/>
          </p:cNvPicPr>
          <p:nvPr/>
        </p:nvPicPr>
        <p:blipFill>
          <a:blip r:embed="rId5"/>
          <a:stretch>
            <a:fillRect/>
          </a:stretch>
        </p:blipFill>
        <p:spPr>
          <a:xfrm>
            <a:off x="8489315" y="2143760"/>
            <a:ext cx="3162300" cy="2298700"/>
          </a:xfrm>
          <a:prstGeom prst="rect">
            <a:avLst/>
          </a:prstGeom>
        </p:spPr>
      </p:pic>
      <p:sp>
        <p:nvSpPr>
          <p:cNvPr id="2" name="文本框 1"/>
          <p:cNvSpPr txBox="1"/>
          <p:nvPr/>
        </p:nvSpPr>
        <p:spPr>
          <a:xfrm>
            <a:off x="11755120" y="6400800"/>
            <a:ext cx="436880" cy="368300"/>
          </a:xfrm>
          <a:prstGeom prst="rect">
            <a:avLst/>
          </a:prstGeom>
          <a:noFill/>
        </p:spPr>
        <p:txBody>
          <a:bodyPr wrap="none" rtlCol="0">
            <a:spAutoFit/>
          </a:bodyPr>
          <a:p>
            <a:r>
              <a:rPr lang="en-US" altLang="zh-CN">
                <a:solidFill>
                  <a:schemeClr val="bg1"/>
                </a:solidFill>
              </a:rPr>
              <a:t>24</a:t>
            </a:r>
            <a:endParaRPr lang="en-US" altLang="zh-CN">
              <a:solidFill>
                <a:schemeClr val="bg1"/>
              </a:solidFill>
            </a:endParaRPr>
          </a:p>
        </p:txBody>
      </p:sp>
      <p:graphicFrame>
        <p:nvGraphicFramePr>
          <p:cNvPr id="52" name="对象 51">
            <a:hlinkClick r:id="" action="ppaction://ole?verb="/>
          </p:cNvPr>
          <p:cNvGraphicFramePr>
            <a:graphicFrameLocks noChangeAspect="1"/>
          </p:cNvGraphicFramePr>
          <p:nvPr/>
        </p:nvGraphicFramePr>
        <p:xfrm>
          <a:off x="3922395" y="4323080"/>
          <a:ext cx="3325495" cy="610870"/>
        </p:xfrm>
        <a:graphic>
          <a:graphicData uri="http://schemas.openxmlformats.org/presentationml/2006/ole">
            <mc:AlternateContent xmlns:mc="http://schemas.openxmlformats.org/markup-compatibility/2006">
              <mc:Choice xmlns:v="urn:schemas-microsoft-com:vml" Requires="v">
                <p:oleObj spid="_x0000_s2049" name="" r:id="rId6" imgW="1244600" imgH="228600" progId="Equation.KSEE3">
                  <p:embed/>
                </p:oleObj>
              </mc:Choice>
              <mc:Fallback>
                <p:oleObj name="" r:id="rId6" imgW="1244600" imgH="228600" progId="Equation.KSEE3">
                  <p:embed/>
                  <p:pic>
                    <p:nvPicPr>
                      <p:cNvPr id="0" name="图片 2048"/>
                      <p:cNvPicPr/>
                      <p:nvPr/>
                    </p:nvPicPr>
                    <p:blipFill>
                      <a:blip r:embed="rId7"/>
                      <a:stretch>
                        <a:fillRect/>
                      </a:stretch>
                    </p:blipFill>
                    <p:spPr>
                      <a:xfrm>
                        <a:off x="3922395" y="4323080"/>
                        <a:ext cx="3325495" cy="610870"/>
                      </a:xfrm>
                      <a:prstGeom prst="rect">
                        <a:avLst/>
                      </a:prstGeom>
                    </p:spPr>
                  </p:pic>
                </p:oleObj>
              </mc:Fallback>
            </mc:AlternateContent>
          </a:graphicData>
        </a:graphic>
      </p:graphicFrame>
      <p:sp>
        <p:nvSpPr>
          <p:cNvPr id="5" name="圆角矩形 4"/>
          <p:cNvSpPr/>
          <p:nvPr/>
        </p:nvSpPr>
        <p:spPr>
          <a:xfrm>
            <a:off x="892810" y="5327650"/>
            <a:ext cx="10662285" cy="9048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endParaRPr lang="zh-CN" altLang="en-US">
              <a:solidFill>
                <a:schemeClr val="tx1"/>
              </a:solidFill>
              <a:sym typeface="+mn-ea"/>
            </a:endParaRPr>
          </a:p>
        </p:txBody>
      </p:sp>
      <p:sp>
        <p:nvSpPr>
          <p:cNvPr id="32" name="文本框 31"/>
          <p:cNvSpPr txBox="1"/>
          <p:nvPr/>
        </p:nvSpPr>
        <p:spPr>
          <a:xfrm>
            <a:off x="1764665" y="5372100"/>
            <a:ext cx="8107680" cy="860425"/>
          </a:xfrm>
          <a:prstGeom prst="rect">
            <a:avLst/>
          </a:prstGeom>
          <a:noFill/>
        </p:spPr>
        <p:txBody>
          <a:bodyPr wrap="none" rtlCol="0">
            <a:spAutoFit/>
          </a:bodyPr>
          <a:p>
            <a:pPr algn="l" fontAlgn="auto">
              <a:lnSpc>
                <a:spcPts val="3000"/>
              </a:lnSpc>
            </a:pPr>
            <a:r>
              <a:rPr lang="zh-CN" altLang="en-US"/>
              <a:t>结论：粗略的说，FM是拉普拉斯机制的扩展，(</a:t>
            </a:r>
            <a:r>
              <a:rPr lang="en-US" altLang="zh-CN"/>
              <a:t>1</a:t>
            </a:r>
            <a:r>
              <a:rPr lang="zh-CN" altLang="en-US"/>
              <a:t>)不直接向回归结果注入噪声，</a:t>
            </a:r>
            <a:endParaRPr lang="zh-CN" altLang="en-US"/>
          </a:p>
          <a:p>
            <a:pPr algn="l" fontAlgn="auto">
              <a:lnSpc>
                <a:spcPts val="3000"/>
              </a:lnSpc>
            </a:pPr>
            <a:r>
              <a:rPr lang="en-US" altLang="zh-CN"/>
              <a:t>         </a:t>
            </a:r>
            <a:r>
              <a:rPr lang="zh-CN" altLang="en-US"/>
              <a:t>（</a:t>
            </a:r>
            <a:r>
              <a:rPr lang="en-US" altLang="zh-CN"/>
              <a:t>2</a:t>
            </a:r>
            <a:r>
              <a:rPr lang="zh-CN" altLang="en-US"/>
              <a:t>）也是通过</a:t>
            </a:r>
            <a:r>
              <a:rPr lang="zh-CN" altLang="en-US">
                <a:sym typeface="+mn-ea"/>
              </a:rPr>
              <a:t>扰动</a:t>
            </a:r>
            <a:r>
              <a:rPr lang="zh-CN" altLang="en-US">
                <a:solidFill>
                  <a:srgbClr val="FF0000"/>
                </a:solidFill>
                <a:sym typeface="+mn-ea"/>
              </a:rPr>
              <a:t>优化问题的目标函数</a:t>
            </a:r>
            <a:r>
              <a:rPr lang="zh-CN" altLang="en-US">
                <a:sym typeface="+mn-ea"/>
              </a:rPr>
              <a:t>，而不是其结果</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down)">
                                      <p:cBhvr>
                                        <p:cTn id="18" dur="500"/>
                                        <p:tgtEl>
                                          <p:spTgt spid="29"/>
                                        </p:tgtEl>
                                      </p:cBhvr>
                                    </p:animEffect>
                                  </p:childTnLst>
                                </p:cTn>
                              </p:par>
                              <p:par>
                                <p:cTn id="19" presetID="22" presetClass="entr" presetSubtype="4"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down)">
                                      <p:cBhvr>
                                        <p:cTn id="21" dur="500"/>
                                        <p:tgtEl>
                                          <p:spTgt spid="5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down)">
                                      <p:cBhvr>
                                        <p:cTn id="26" dur="500"/>
                                        <p:tgtEl>
                                          <p:spTgt spid="4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down)">
                                      <p:cBhvr>
                                        <p:cTn id="29" dur="500"/>
                                        <p:tgtEl>
                                          <p:spTgt spid="4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wipe(down)">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down)">
                                      <p:cBhvr>
                                        <p:cTn id="37" dur="500"/>
                                        <p:tgtEl>
                                          <p:spTgt spid="3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8" grpId="1" animBg="1"/>
      <p:bldP spid="49" grpId="0" bldLvl="0" animBg="1"/>
      <p:bldP spid="49" grpId="1" animBg="1"/>
      <p:bldP spid="50" grpId="0" bldLvl="0" animBg="1"/>
      <p:bldP spid="50" grpId="1" animBg="1"/>
      <p:bldP spid="3" grpId="0"/>
      <p:bldP spid="3" grpId="1"/>
      <p:bldP spid="7" grpId="0"/>
      <p:bldP spid="7" grpId="1"/>
      <p:bldP spid="32" grpId="0"/>
      <p:bldP spid="5" grpId="0" bldLvl="0" animBg="1"/>
      <p:bldP spid="32" grpId="1"/>
      <p:bldP spid="5"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419340" cy="1120775"/>
          </a:xfrm>
        </p:spPr>
        <p:txBody>
          <a:bodyPr>
            <a:normAutofit/>
          </a:bodyPr>
          <a:lstStyle/>
          <a:p>
            <a:r>
              <a:rPr lang="en-US" altLang="zh-CN" sz="4000" b="1" dirty="0">
                <a:sym typeface="+mn-ea"/>
              </a:rPr>
              <a:t>3.5 </a:t>
            </a:r>
            <a:r>
              <a:rPr lang="zh-CN" altLang="en-US" sz="4000" b="1" dirty="0">
                <a:sym typeface="+mn-ea"/>
              </a:rPr>
              <a:t>数据流</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9" name="表格 8"/>
          <p:cNvGraphicFramePr/>
          <p:nvPr>
            <p:custDataLst>
              <p:tags r:id="rId3"/>
            </p:custDataLst>
          </p:nvPr>
        </p:nvGraphicFramePr>
        <p:xfrm>
          <a:off x="12192000" y="2954020"/>
          <a:ext cx="3225800" cy="2570480"/>
        </p:xfrm>
        <a:graphic>
          <a:graphicData uri="http://schemas.openxmlformats.org/drawingml/2006/table">
            <a:tbl>
              <a:tblPr firstRow="1" bandRow="1">
                <a:tableStyleId>{5C22544A-7EE6-4342-B048-85BDC9FD1C3A}</a:tableStyleId>
              </a:tblPr>
              <a:tblGrid>
                <a:gridCol w="1612900"/>
                <a:gridCol w="1612900"/>
              </a:tblGrid>
              <a:tr h="642620">
                <a:tc>
                  <a:txBody>
                    <a:bodyPr/>
                    <a:p>
                      <a:pPr>
                        <a:buNone/>
                      </a:pPr>
                      <a:endParaRPr lang="zh-CN" altLang="en-US"/>
                    </a:p>
                  </a:txBody>
                  <a:tcPr/>
                </a:tc>
                <a:tc>
                  <a:txBody>
                    <a:bodyPr/>
                    <a:p>
                      <a:pPr>
                        <a:buNone/>
                      </a:pPr>
                      <a:endParaRPr lang="zh-CN" altLang="en-US"/>
                    </a:p>
                  </a:txBody>
                  <a:tcPr/>
                </a:tc>
              </a:tr>
              <a:tr h="642620">
                <a:tc>
                  <a:txBody>
                    <a:bodyPr/>
                    <a:p>
                      <a:pPr>
                        <a:buNone/>
                      </a:pPr>
                      <a:endParaRPr lang="zh-CN" altLang="en-US"/>
                    </a:p>
                  </a:txBody>
                  <a:tcPr/>
                </a:tc>
                <a:tc>
                  <a:txBody>
                    <a:bodyPr/>
                    <a:p>
                      <a:pPr>
                        <a:buNone/>
                      </a:pPr>
                      <a:endParaRPr lang="zh-CN" altLang="en-US"/>
                    </a:p>
                  </a:txBody>
                  <a:tcPr/>
                </a:tc>
              </a:tr>
              <a:tr h="642620">
                <a:tc>
                  <a:txBody>
                    <a:bodyPr/>
                    <a:p>
                      <a:pPr>
                        <a:buNone/>
                      </a:pPr>
                      <a:endParaRPr lang="zh-CN" altLang="en-US"/>
                    </a:p>
                  </a:txBody>
                  <a:tcPr/>
                </a:tc>
                <a:tc>
                  <a:txBody>
                    <a:bodyPr/>
                    <a:p>
                      <a:pPr>
                        <a:buNone/>
                      </a:pPr>
                      <a:endParaRPr lang="zh-CN" altLang="en-US"/>
                    </a:p>
                  </a:txBody>
                  <a:tcPr/>
                </a:tc>
              </a:tr>
              <a:tr h="642620">
                <a:tc>
                  <a:txBody>
                    <a:bodyPr/>
                    <a:p>
                      <a:pPr>
                        <a:buNone/>
                      </a:pPr>
                      <a:endParaRPr lang="zh-CN" altLang="en-US"/>
                    </a:p>
                  </a:txBody>
                  <a:tcPr/>
                </a:tc>
                <a:tc>
                  <a:txBody>
                    <a:bodyPr/>
                    <a:p>
                      <a:pPr>
                        <a:buNone/>
                      </a:pPr>
                      <a:endParaRPr lang="zh-CN" altLang="en-US"/>
                    </a:p>
                  </a:txBody>
                  <a:tcPr/>
                </a:tc>
              </a:tr>
            </a:tbl>
          </a:graphicData>
        </a:graphic>
      </p:graphicFrame>
      <p:sp>
        <p:nvSpPr>
          <p:cNvPr id="4" name="流程图: 过程 3"/>
          <p:cNvSpPr/>
          <p:nvPr/>
        </p:nvSpPr>
        <p:spPr>
          <a:xfrm>
            <a:off x="840105" y="1358900"/>
            <a:ext cx="1351280" cy="77216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选择训练集</a:t>
            </a:r>
            <a:endParaRPr lang="zh-CN" altLang="en-US"/>
          </a:p>
        </p:txBody>
      </p:sp>
      <p:cxnSp>
        <p:nvCxnSpPr>
          <p:cNvPr id="5" name="直接箭头连接符 4"/>
          <p:cNvCxnSpPr>
            <a:stCxn id="4" idx="3"/>
            <a:endCxn id="10" idx="1"/>
          </p:cNvCxnSpPr>
          <p:nvPr/>
        </p:nvCxnSpPr>
        <p:spPr>
          <a:xfrm>
            <a:off x="2191385" y="1744980"/>
            <a:ext cx="12153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流程图: 过程 9"/>
          <p:cNvSpPr/>
          <p:nvPr/>
        </p:nvSpPr>
        <p:spPr>
          <a:xfrm>
            <a:off x="3406775" y="135890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参数</a:t>
            </a:r>
            <a:endParaRPr lang="zh-CN" altLang="en-US">
              <a:solidFill>
                <a:schemeClr val="tx1"/>
              </a:solidFill>
            </a:endParaRPr>
          </a:p>
        </p:txBody>
      </p:sp>
      <p:sp>
        <p:nvSpPr>
          <p:cNvPr id="23" name="流程图: 过程 22"/>
          <p:cNvSpPr/>
          <p:nvPr/>
        </p:nvSpPr>
        <p:spPr>
          <a:xfrm>
            <a:off x="6043295" y="135890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加噪</a:t>
            </a:r>
            <a:endParaRPr lang="zh-CN" altLang="en-US">
              <a:solidFill>
                <a:schemeClr val="tx1"/>
              </a:solidFill>
            </a:endParaRPr>
          </a:p>
        </p:txBody>
      </p:sp>
      <p:cxnSp>
        <p:nvCxnSpPr>
          <p:cNvPr id="25" name="直接箭头连接符 24"/>
          <p:cNvCxnSpPr>
            <a:stCxn id="10" idx="3"/>
            <a:endCxn id="23" idx="1"/>
          </p:cNvCxnSpPr>
          <p:nvPr/>
        </p:nvCxnSpPr>
        <p:spPr>
          <a:xfrm>
            <a:off x="4758055" y="1744980"/>
            <a:ext cx="12852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流程图: 过程 28"/>
          <p:cNvSpPr/>
          <p:nvPr/>
        </p:nvSpPr>
        <p:spPr>
          <a:xfrm>
            <a:off x="8609965" y="135890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模型返回</a:t>
            </a:r>
            <a:endParaRPr lang="zh-CN" altLang="en-US">
              <a:solidFill>
                <a:schemeClr val="tx1"/>
              </a:solidFill>
            </a:endParaRPr>
          </a:p>
        </p:txBody>
      </p:sp>
      <p:cxnSp>
        <p:nvCxnSpPr>
          <p:cNvPr id="30" name="直接箭头连接符 29"/>
          <p:cNvCxnSpPr>
            <a:stCxn id="23" idx="3"/>
            <a:endCxn id="29" idx="1"/>
          </p:cNvCxnSpPr>
          <p:nvPr/>
        </p:nvCxnSpPr>
        <p:spPr>
          <a:xfrm>
            <a:off x="7394575" y="1744980"/>
            <a:ext cx="12153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755120" y="6380480"/>
            <a:ext cx="436880" cy="368300"/>
          </a:xfrm>
          <a:prstGeom prst="rect">
            <a:avLst/>
          </a:prstGeom>
          <a:noFill/>
        </p:spPr>
        <p:txBody>
          <a:bodyPr wrap="none" rtlCol="0">
            <a:spAutoFit/>
          </a:bodyPr>
          <a:p>
            <a:r>
              <a:rPr lang="en-US" altLang="zh-CN">
                <a:solidFill>
                  <a:schemeClr val="bg1"/>
                </a:solidFill>
              </a:rPr>
              <a:t>25</a:t>
            </a:r>
            <a:endParaRPr lang="en-US" altLang="zh-CN">
              <a:solidFill>
                <a:schemeClr val="bg1"/>
              </a:solidFill>
            </a:endParaRPr>
          </a:p>
        </p:txBody>
      </p:sp>
      <p:pic>
        <p:nvPicPr>
          <p:cNvPr id="7" name="图片 6"/>
          <p:cNvPicPr>
            <a:picLocks noChangeAspect="1"/>
          </p:cNvPicPr>
          <p:nvPr/>
        </p:nvPicPr>
        <p:blipFill>
          <a:blip r:embed="rId4"/>
          <a:stretch>
            <a:fillRect/>
          </a:stretch>
        </p:blipFill>
        <p:spPr>
          <a:xfrm>
            <a:off x="840105" y="2355215"/>
            <a:ext cx="9349105" cy="4393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8"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419340" cy="1120775"/>
          </a:xfrm>
        </p:spPr>
        <p:txBody>
          <a:bodyPr>
            <a:normAutofit/>
          </a:bodyPr>
          <a:lstStyle/>
          <a:p>
            <a:r>
              <a:rPr lang="en-US" altLang="zh-CN" sz="4000" b="1" dirty="0">
                <a:sym typeface="+mn-ea"/>
              </a:rPr>
              <a:t>3.5 </a:t>
            </a:r>
            <a:r>
              <a:rPr lang="zh-CN" altLang="en-US" sz="4000" b="1" dirty="0">
                <a:sym typeface="+mn-ea"/>
              </a:rPr>
              <a:t>数据流</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流程图: 过程 3"/>
          <p:cNvSpPr/>
          <p:nvPr/>
        </p:nvSpPr>
        <p:spPr>
          <a:xfrm>
            <a:off x="840105" y="135890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选择训练集</a:t>
            </a:r>
            <a:endParaRPr lang="zh-CN" altLang="en-US">
              <a:solidFill>
                <a:schemeClr val="tx1"/>
              </a:solidFill>
            </a:endParaRPr>
          </a:p>
        </p:txBody>
      </p:sp>
      <p:cxnSp>
        <p:nvCxnSpPr>
          <p:cNvPr id="5" name="直接箭头连接符 4"/>
          <p:cNvCxnSpPr>
            <a:stCxn id="4" idx="3"/>
            <a:endCxn id="10" idx="1"/>
          </p:cNvCxnSpPr>
          <p:nvPr/>
        </p:nvCxnSpPr>
        <p:spPr>
          <a:xfrm>
            <a:off x="2191385" y="1744980"/>
            <a:ext cx="12153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流程图: 过程 9"/>
          <p:cNvSpPr/>
          <p:nvPr/>
        </p:nvSpPr>
        <p:spPr>
          <a:xfrm>
            <a:off x="3406775" y="1358900"/>
            <a:ext cx="1351280" cy="77216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rPr>
              <a:t>参数</a:t>
            </a:r>
            <a:endParaRPr lang="zh-CN" altLang="en-US">
              <a:solidFill>
                <a:schemeClr val="bg1"/>
              </a:solidFill>
            </a:endParaRPr>
          </a:p>
        </p:txBody>
      </p:sp>
      <p:sp>
        <p:nvSpPr>
          <p:cNvPr id="23" name="流程图: 过程 22"/>
          <p:cNvSpPr/>
          <p:nvPr/>
        </p:nvSpPr>
        <p:spPr>
          <a:xfrm>
            <a:off x="6043295" y="135890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加噪</a:t>
            </a:r>
            <a:endParaRPr lang="zh-CN" altLang="en-US">
              <a:solidFill>
                <a:schemeClr val="tx1"/>
              </a:solidFill>
            </a:endParaRPr>
          </a:p>
        </p:txBody>
      </p:sp>
      <p:cxnSp>
        <p:nvCxnSpPr>
          <p:cNvPr id="25" name="直接箭头连接符 24"/>
          <p:cNvCxnSpPr>
            <a:stCxn id="10" idx="3"/>
            <a:endCxn id="23" idx="1"/>
          </p:cNvCxnSpPr>
          <p:nvPr/>
        </p:nvCxnSpPr>
        <p:spPr>
          <a:xfrm>
            <a:off x="4758055" y="1744980"/>
            <a:ext cx="12852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流程图: 过程 28"/>
          <p:cNvSpPr/>
          <p:nvPr/>
        </p:nvSpPr>
        <p:spPr>
          <a:xfrm>
            <a:off x="8609965" y="135890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模型返回</a:t>
            </a:r>
            <a:endParaRPr lang="zh-CN" altLang="en-US">
              <a:solidFill>
                <a:schemeClr val="tx1"/>
              </a:solidFill>
            </a:endParaRPr>
          </a:p>
        </p:txBody>
      </p:sp>
      <p:cxnSp>
        <p:nvCxnSpPr>
          <p:cNvPr id="30" name="直接箭头连接符 29"/>
          <p:cNvCxnSpPr>
            <a:stCxn id="23" idx="3"/>
            <a:endCxn id="29" idx="1"/>
          </p:cNvCxnSpPr>
          <p:nvPr/>
        </p:nvCxnSpPr>
        <p:spPr>
          <a:xfrm>
            <a:off x="7394575" y="1744980"/>
            <a:ext cx="12153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7" name="表格 6"/>
          <p:cNvGraphicFramePr/>
          <p:nvPr>
            <p:custDataLst>
              <p:tags r:id="rId3"/>
            </p:custDataLst>
          </p:nvPr>
        </p:nvGraphicFramePr>
        <p:xfrm>
          <a:off x="285115" y="2416175"/>
          <a:ext cx="5758180" cy="2865755"/>
        </p:xfrm>
        <a:graphic>
          <a:graphicData uri="http://schemas.openxmlformats.org/drawingml/2006/table">
            <a:tbl>
              <a:tblPr firstRow="1" bandRow="1">
                <a:tableStyleId>{5C22544A-7EE6-4342-B048-85BDC9FD1C3A}</a:tableStyleId>
              </a:tblPr>
              <a:tblGrid>
                <a:gridCol w="2879090"/>
                <a:gridCol w="2879090"/>
              </a:tblGrid>
              <a:tr h="365760">
                <a:tc>
                  <a:txBody>
                    <a:bodyPr/>
                    <a:p>
                      <a:pPr>
                        <a:buNone/>
                      </a:pPr>
                      <a:r>
                        <a:rPr lang="en-US" altLang="zh-CN"/>
                        <a:t>epsilon</a:t>
                      </a:r>
                      <a:endParaRPr lang="en-US" altLang="zh-CN"/>
                    </a:p>
                  </a:txBody>
                  <a:tcPr/>
                </a:tc>
                <a:tc>
                  <a:txBody>
                    <a:bodyPr/>
                    <a:p>
                      <a:pPr>
                        <a:buNone/>
                      </a:pPr>
                      <a:r>
                        <a:rPr lang="zh-CN" altLang="en-US"/>
                        <a:t>隐私预算</a:t>
                      </a:r>
                      <a:endParaRPr lang="zh-CN" altLang="en-US"/>
                    </a:p>
                  </a:txBody>
                  <a:tcPr/>
                </a:tc>
              </a:tr>
              <a:tr h="711200">
                <a:tc>
                  <a:txBody>
                    <a:bodyPr/>
                    <a:p>
                      <a:pPr>
                        <a:buNone/>
                      </a:pPr>
                      <a:r>
                        <a:rPr lang="en-US" altLang="zh-CN"/>
                        <a:t>bounds_X</a:t>
                      </a:r>
                      <a:endParaRPr lang="en-US" altLang="zh-CN"/>
                    </a:p>
                  </a:txBody>
                  <a:tcPr/>
                </a:tc>
                <a:tc>
                  <a:txBody>
                    <a:bodyPr/>
                    <a:p>
                      <a:pPr>
                        <a:buNone/>
                      </a:pPr>
                      <a:r>
                        <a:rPr lang="zh-CN"/>
                        <a:t>指定每个特征值的范围</a:t>
                      </a:r>
                      <a:endParaRPr lang="zh-CN"/>
                    </a:p>
                  </a:txBody>
                  <a:tcPr/>
                </a:tc>
              </a:tr>
              <a:tr h="640080">
                <a:tc>
                  <a:txBody>
                    <a:bodyPr/>
                    <a:p>
                      <a:pPr>
                        <a:buNone/>
                      </a:pPr>
                      <a:r>
                        <a:rPr lang="en-US" altLang="zh-CN" sz="1800">
                          <a:sym typeface="+mn-ea"/>
                        </a:rPr>
                        <a:t>bounds_Y</a:t>
                      </a:r>
                      <a:endParaRPr lang="en-US" altLang="zh-CN"/>
                    </a:p>
                  </a:txBody>
                  <a:tcPr/>
                </a:tc>
                <a:tc>
                  <a:txBody>
                    <a:bodyPr/>
                    <a:p>
                      <a:pPr>
                        <a:buNone/>
                      </a:pPr>
                      <a:r>
                        <a:rPr lang="zh-CN" altLang="en-US"/>
                        <a:t>指定</a:t>
                      </a:r>
                      <a:r>
                        <a:rPr lang="en-US" altLang="zh-CN"/>
                        <a:t>Y</a:t>
                      </a:r>
                      <a:r>
                        <a:rPr lang="zh-CN" altLang="en-US"/>
                        <a:t>的范围</a:t>
                      </a:r>
                      <a:endParaRPr lang="zh-CN" altLang="en-US"/>
                    </a:p>
                  </a:txBody>
                  <a:tcPr/>
                </a:tc>
              </a:tr>
              <a:tr h="382905">
                <a:tc>
                  <a:txBody>
                    <a:bodyPr/>
                    <a:p>
                      <a:pPr>
                        <a:buNone/>
                      </a:pPr>
                      <a:r>
                        <a:rPr lang="en-US" altLang="zh-CN"/>
                        <a:t>copy_X</a:t>
                      </a:r>
                      <a:endParaRPr lang="en-US" altLang="zh-CN"/>
                    </a:p>
                  </a:txBody>
                  <a:tcPr/>
                </a:tc>
                <a:tc>
                  <a:txBody>
                    <a:bodyPr/>
                    <a:p>
                      <a:pPr>
                        <a:buNone/>
                      </a:pPr>
                      <a:r>
                        <a:rPr lang="zh-CN" altLang="en-US"/>
                        <a:t>为真时代表着</a:t>
                      </a:r>
                      <a:r>
                        <a:rPr lang="en-US" altLang="zh-CN"/>
                        <a:t>X</a:t>
                      </a:r>
                      <a:r>
                        <a:rPr lang="zh-CN" altLang="en-US"/>
                        <a:t>会被重写覆盖</a:t>
                      </a:r>
                      <a:endParaRPr lang="zh-CN" altLang="en-US"/>
                    </a:p>
                  </a:txBody>
                  <a:tcPr/>
                </a:tc>
              </a:tr>
              <a:tr h="382905">
                <a:tc>
                  <a:txBody>
                    <a:bodyPr/>
                    <a:p>
                      <a:pPr>
                        <a:buNone/>
                      </a:pPr>
                      <a:r>
                        <a:rPr lang="zh-CN" altLang="en-US"/>
                        <a:t>fit_intercept</a:t>
                      </a:r>
                      <a:endParaRPr lang="zh-CN" altLang="en-US"/>
                    </a:p>
                  </a:txBody>
                  <a:tcPr/>
                </a:tc>
                <a:tc>
                  <a:txBody>
                    <a:bodyPr/>
                    <a:p>
                      <a:pPr>
                        <a:buNone/>
                      </a:pPr>
                      <a:r>
                        <a:rPr lang="zh-CN" altLang="en-US"/>
                        <a:t>线性函数偏移</a:t>
                      </a:r>
                      <a:r>
                        <a:rPr lang="en-US" altLang="zh-CN"/>
                        <a:t>bias</a:t>
                      </a:r>
                      <a:endParaRPr lang="en-US" altLang="zh-CN"/>
                    </a:p>
                  </a:txBody>
                  <a:tcPr/>
                </a:tc>
              </a:tr>
              <a:tr h="382905">
                <a:tc>
                  <a:txBody>
                    <a:bodyPr/>
                    <a:p>
                      <a:pPr>
                        <a:buNone/>
                      </a:pPr>
                      <a:r>
                        <a:rPr lang="zh-CN" altLang="en-US"/>
                        <a:t>accountant</a:t>
                      </a:r>
                      <a:endParaRPr lang="zh-CN" altLang="en-US"/>
                    </a:p>
                  </a:txBody>
                  <a:tcPr/>
                </a:tc>
                <a:tc>
                  <a:txBody>
                    <a:bodyPr/>
                    <a:p>
                      <a:pPr>
                        <a:buNone/>
                      </a:pPr>
                      <a:r>
                        <a:rPr lang="zh-CN" altLang="en-US"/>
                        <a:t>用来追踪隐私预算的消耗</a:t>
                      </a:r>
                      <a:endParaRPr lang="zh-CN" altLang="en-US"/>
                    </a:p>
                  </a:txBody>
                  <a:tcPr/>
                </a:tc>
              </a:tr>
            </a:tbl>
          </a:graphicData>
        </a:graphic>
      </p:graphicFrame>
      <p:sp>
        <p:nvSpPr>
          <p:cNvPr id="3" name="文本框 2"/>
          <p:cNvSpPr txBox="1"/>
          <p:nvPr/>
        </p:nvSpPr>
        <p:spPr>
          <a:xfrm>
            <a:off x="11755120" y="6380480"/>
            <a:ext cx="436880" cy="368300"/>
          </a:xfrm>
          <a:prstGeom prst="rect">
            <a:avLst/>
          </a:prstGeom>
          <a:noFill/>
        </p:spPr>
        <p:txBody>
          <a:bodyPr wrap="none" rtlCol="0">
            <a:spAutoFit/>
          </a:bodyPr>
          <a:p>
            <a:r>
              <a:rPr lang="en-US" altLang="zh-CN">
                <a:solidFill>
                  <a:schemeClr val="bg1"/>
                </a:solidFill>
              </a:rPr>
              <a:t>26</a:t>
            </a:r>
            <a:endParaRPr lang="en-US" altLang="zh-CN">
              <a:solidFill>
                <a:schemeClr val="bg1"/>
              </a:solidFill>
            </a:endParaRPr>
          </a:p>
        </p:txBody>
      </p:sp>
      <p:graphicFrame>
        <p:nvGraphicFramePr>
          <p:cNvPr id="2" name="表格 1"/>
          <p:cNvGraphicFramePr/>
          <p:nvPr>
            <p:custDataLst>
              <p:tags r:id="rId4"/>
            </p:custDataLst>
          </p:nvPr>
        </p:nvGraphicFramePr>
        <p:xfrm>
          <a:off x="6238875" y="2319020"/>
          <a:ext cx="5758180" cy="3963035"/>
        </p:xfrm>
        <a:graphic>
          <a:graphicData uri="http://schemas.openxmlformats.org/drawingml/2006/table">
            <a:tbl>
              <a:tblPr firstRow="1" bandRow="1">
                <a:tableStyleId>{5C22544A-7EE6-4342-B048-85BDC9FD1C3A}</a:tableStyleId>
              </a:tblPr>
              <a:tblGrid>
                <a:gridCol w="2879090"/>
                <a:gridCol w="2879090"/>
              </a:tblGrid>
              <a:tr h="365760">
                <a:tc>
                  <a:txBody>
                    <a:bodyPr/>
                    <a:p>
                      <a:pPr>
                        <a:buNone/>
                      </a:pPr>
                      <a:r>
                        <a:rPr lang="en-US" altLang="zh-CN"/>
                        <a:t>epsilon</a:t>
                      </a:r>
                      <a:endParaRPr lang="en-US" altLang="zh-CN"/>
                    </a:p>
                  </a:txBody>
                  <a:tcPr/>
                </a:tc>
                <a:tc>
                  <a:txBody>
                    <a:bodyPr/>
                    <a:p>
                      <a:pPr>
                        <a:buNone/>
                      </a:pPr>
                      <a:r>
                        <a:rPr lang="zh-CN" altLang="en-US"/>
                        <a:t>隐私预算</a:t>
                      </a:r>
                      <a:endParaRPr lang="zh-CN" altLang="en-US"/>
                    </a:p>
                  </a:txBody>
                  <a:tcPr/>
                </a:tc>
              </a:tr>
              <a:tr h="711200">
                <a:tc>
                  <a:txBody>
                    <a:bodyPr/>
                    <a:p>
                      <a:pPr>
                        <a:buNone/>
                      </a:pPr>
                      <a:r>
                        <a:rPr lang="en-US" altLang="zh-CN"/>
                        <a:t>data_norm</a:t>
                      </a:r>
                      <a:endParaRPr lang="en-US" altLang="zh-CN"/>
                    </a:p>
                  </a:txBody>
                  <a:tcPr/>
                </a:tc>
                <a:tc>
                  <a:txBody>
                    <a:bodyPr/>
                    <a:p>
                      <a:pPr>
                        <a:buNone/>
                      </a:pPr>
                      <a:r>
                        <a:rPr lang="zh-CN" altLang="en-US"/>
                        <a:t>指定范数规定，每行数据都必须采用</a:t>
                      </a:r>
                      <a:r>
                        <a:rPr lang="en-US" altLang="zh-CN"/>
                        <a:t>L2</a:t>
                      </a:r>
                      <a:r>
                        <a:rPr lang="zh-CN" altLang="en-US"/>
                        <a:t>正则</a:t>
                      </a:r>
                      <a:endParaRPr lang="zh-CN" altLang="en-US"/>
                    </a:p>
                  </a:txBody>
                  <a:tcPr/>
                </a:tc>
              </a:tr>
              <a:tr h="640080">
                <a:tc>
                  <a:txBody>
                    <a:bodyPr/>
                    <a:p>
                      <a:pPr>
                        <a:buNone/>
                      </a:pPr>
                      <a:r>
                        <a:rPr lang="en-US" altLang="zh-CN"/>
                        <a:t>tol</a:t>
                      </a:r>
                      <a:endParaRPr lang="en-US" altLang="zh-CN"/>
                    </a:p>
                  </a:txBody>
                  <a:tcPr/>
                </a:tc>
                <a:tc>
                  <a:txBody>
                    <a:bodyPr/>
                    <a:p>
                      <a:pPr>
                        <a:buNone/>
                      </a:pPr>
                      <a:r>
                        <a:rPr lang="zh-CN" altLang="en-US"/>
                        <a:t>决定解算器停止迭代的阈值</a:t>
                      </a:r>
                      <a:endParaRPr lang="zh-CN" altLang="en-US"/>
                    </a:p>
                  </a:txBody>
                  <a:tcPr/>
                </a:tc>
              </a:tr>
              <a:tr h="382905">
                <a:tc>
                  <a:txBody>
                    <a:bodyPr/>
                    <a:p>
                      <a:pPr>
                        <a:buNone/>
                      </a:pPr>
                      <a:r>
                        <a:rPr lang="en-US" altLang="zh-CN"/>
                        <a:t>C</a:t>
                      </a:r>
                      <a:endParaRPr lang="en-US" altLang="zh-CN"/>
                    </a:p>
                  </a:txBody>
                  <a:tcPr/>
                </a:tc>
                <a:tc>
                  <a:txBody>
                    <a:bodyPr/>
                    <a:p>
                      <a:pPr>
                        <a:buNone/>
                      </a:pPr>
                      <a:r>
                        <a:rPr lang="zh-CN" altLang="en-US"/>
                        <a:t>正则范围，</a:t>
                      </a:r>
                      <a:r>
                        <a:rPr lang="en-US" altLang="zh-CN"/>
                        <a:t>C=1-&gt;[-1,1]</a:t>
                      </a:r>
                      <a:endParaRPr lang="en-US" altLang="zh-CN"/>
                    </a:p>
                  </a:txBody>
                  <a:tcPr/>
                </a:tc>
              </a:tr>
              <a:tr h="382905">
                <a:tc>
                  <a:txBody>
                    <a:bodyPr/>
                    <a:p>
                      <a:pPr>
                        <a:buNone/>
                      </a:pPr>
                      <a:r>
                        <a:rPr lang="zh-CN" altLang="en-US"/>
                        <a:t>fit_intercept</a:t>
                      </a:r>
                      <a:endParaRPr lang="zh-CN" altLang="en-US"/>
                    </a:p>
                  </a:txBody>
                  <a:tcPr/>
                </a:tc>
                <a:tc>
                  <a:txBody>
                    <a:bodyPr/>
                    <a:p>
                      <a:pPr>
                        <a:buNone/>
                      </a:pPr>
                      <a:r>
                        <a:rPr lang="zh-CN" altLang="en-US"/>
                        <a:t>线性函数偏移</a:t>
                      </a:r>
                      <a:r>
                        <a:rPr lang="en-US" altLang="zh-CN"/>
                        <a:t>bias</a:t>
                      </a:r>
                      <a:endParaRPr lang="en-US" altLang="zh-CN"/>
                    </a:p>
                  </a:txBody>
                  <a:tcPr/>
                </a:tc>
              </a:tr>
              <a:tr h="382905">
                <a:tc>
                  <a:txBody>
                    <a:bodyPr/>
                    <a:p>
                      <a:pPr>
                        <a:buNone/>
                      </a:pPr>
                      <a:r>
                        <a:rPr lang="zh-CN" altLang="en-US"/>
                        <a:t>max_iter</a:t>
                      </a:r>
                      <a:endParaRPr lang="zh-CN" altLang="en-US"/>
                    </a:p>
                  </a:txBody>
                  <a:tcPr/>
                </a:tc>
                <a:tc>
                  <a:txBody>
                    <a:bodyPr/>
                    <a:p>
                      <a:pPr>
                        <a:buNone/>
                      </a:pPr>
                      <a:r>
                        <a:rPr lang="zh-CN" altLang="en-US"/>
                        <a:t>最大迭代次数</a:t>
                      </a:r>
                      <a:endParaRPr lang="zh-CN" altLang="en-US"/>
                    </a:p>
                  </a:txBody>
                  <a:tcPr/>
                </a:tc>
              </a:tr>
              <a:tr h="365760">
                <a:tc>
                  <a:txBody>
                    <a:bodyPr/>
                    <a:p>
                      <a:pPr>
                        <a:buNone/>
                      </a:pPr>
                      <a:r>
                        <a:rPr lang="en-US" altLang="zh-CN"/>
                        <a:t>verbose</a:t>
                      </a:r>
                      <a:endParaRPr lang="en-US" altLang="zh-CN"/>
                    </a:p>
                  </a:txBody>
                  <a:tcPr/>
                </a:tc>
                <a:tc>
                  <a:txBody>
                    <a:bodyPr/>
                    <a:p>
                      <a:pPr>
                        <a:buNone/>
                      </a:pPr>
                      <a:r>
                        <a:rPr lang="zh-CN" altLang="en-US"/>
                        <a:t>日志显示</a:t>
                      </a:r>
                      <a:endParaRPr lang="zh-CN" altLang="en-US"/>
                    </a:p>
                  </a:txBody>
                  <a:tcPr/>
                </a:tc>
              </a:tr>
              <a:tr h="365760">
                <a:tc>
                  <a:txBody>
                    <a:bodyPr/>
                    <a:p>
                      <a:pPr>
                        <a:buNone/>
                      </a:pPr>
                      <a:r>
                        <a:rPr lang="en-US" altLang="zh-CN"/>
                        <a:t>warm_start</a:t>
                      </a:r>
                      <a:endParaRPr lang="en-US" altLang="zh-CN"/>
                    </a:p>
                  </a:txBody>
                  <a:tcPr/>
                </a:tc>
                <a:tc>
                  <a:txBody>
                    <a:bodyPr/>
                    <a:p>
                      <a:pPr>
                        <a:buNone/>
                      </a:pPr>
                      <a:r>
                        <a:rPr lang="zh-CN" altLang="en-US"/>
                        <a:t>每次重新训练</a:t>
                      </a:r>
                      <a:endParaRPr lang="zh-CN" altLang="en-US"/>
                    </a:p>
                  </a:txBody>
                  <a:tcPr/>
                </a:tc>
              </a:tr>
              <a:tr h="365760">
                <a:tc>
                  <a:txBody>
                    <a:bodyPr/>
                    <a:p>
                      <a:pPr>
                        <a:buNone/>
                      </a:pPr>
                      <a:r>
                        <a:rPr lang="en-US" altLang="zh-CN"/>
                        <a:t>accountant</a:t>
                      </a:r>
                      <a:endParaRPr lang="en-US" altLang="zh-CN"/>
                    </a:p>
                  </a:txBody>
                  <a:tcPr/>
                </a:tc>
                <a:tc>
                  <a:txBody>
                    <a:bodyPr/>
                    <a:p>
                      <a:pPr>
                        <a:buNone/>
                      </a:pPr>
                      <a:r>
                        <a:rPr lang="zh-CN" altLang="en-US"/>
                        <a:t>追踪隐私预算的消耗</a:t>
                      </a:r>
                      <a:endParaRPr lang="zh-CN" altLang="en-US"/>
                    </a:p>
                  </a:txBody>
                  <a:tcPr/>
                </a:tc>
              </a:tr>
            </a:tbl>
          </a:graphicData>
        </a:graphic>
      </p:graphicFrame>
      <p:sp>
        <p:nvSpPr>
          <p:cNvPr id="8" name="文本框 7"/>
          <p:cNvSpPr txBox="1"/>
          <p:nvPr/>
        </p:nvSpPr>
        <p:spPr>
          <a:xfrm>
            <a:off x="2893695" y="5761355"/>
            <a:ext cx="513080" cy="368300"/>
          </a:xfrm>
          <a:prstGeom prst="rect">
            <a:avLst/>
          </a:prstGeom>
          <a:noFill/>
        </p:spPr>
        <p:txBody>
          <a:bodyPr wrap="none" rtlCol="0">
            <a:spAutoFit/>
          </a:bodyPr>
          <a:p>
            <a:r>
              <a:rPr lang="en-US" altLang="zh-CN"/>
              <a:t>FM</a:t>
            </a:r>
            <a:endParaRPr lang="en-US" altLang="zh-CN"/>
          </a:p>
        </p:txBody>
      </p:sp>
      <p:sp>
        <p:nvSpPr>
          <p:cNvPr id="11" name="文本框 10"/>
          <p:cNvSpPr txBox="1"/>
          <p:nvPr/>
        </p:nvSpPr>
        <p:spPr>
          <a:xfrm>
            <a:off x="8609965" y="6380480"/>
            <a:ext cx="2049780" cy="368300"/>
          </a:xfrm>
          <a:prstGeom prst="rect">
            <a:avLst/>
          </a:prstGeom>
          <a:noFill/>
        </p:spPr>
        <p:txBody>
          <a:bodyPr wrap="none" rtlCol="0">
            <a:spAutoFit/>
          </a:bodyPr>
          <a:p>
            <a:r>
              <a:rPr lang="zh-CN" altLang="en-US"/>
              <a:t>多条件约束下的</a:t>
            </a:r>
            <a:r>
              <a:rPr lang="en-US" altLang="zh-CN"/>
              <a:t>FL</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8"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419340" cy="1120775"/>
          </a:xfrm>
        </p:spPr>
        <p:txBody>
          <a:bodyPr>
            <a:normAutofit/>
          </a:bodyPr>
          <a:lstStyle/>
          <a:p>
            <a:r>
              <a:rPr lang="en-US" altLang="zh-CN" sz="4000" b="1" dirty="0">
                <a:sym typeface="+mn-ea"/>
              </a:rPr>
              <a:t>3.5 </a:t>
            </a:r>
            <a:r>
              <a:rPr lang="zh-CN" altLang="en-US" sz="4000" b="1" dirty="0">
                <a:sym typeface="+mn-ea"/>
              </a:rPr>
              <a:t>数据流</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流程图: 过程 3"/>
          <p:cNvSpPr/>
          <p:nvPr/>
        </p:nvSpPr>
        <p:spPr>
          <a:xfrm>
            <a:off x="885825" y="115316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选择训练集</a:t>
            </a:r>
            <a:endParaRPr lang="zh-CN" altLang="en-US">
              <a:solidFill>
                <a:schemeClr val="tx1"/>
              </a:solidFill>
            </a:endParaRPr>
          </a:p>
        </p:txBody>
      </p:sp>
      <p:cxnSp>
        <p:nvCxnSpPr>
          <p:cNvPr id="5" name="直接箭头连接符 4"/>
          <p:cNvCxnSpPr>
            <a:stCxn id="4" idx="3"/>
            <a:endCxn id="10" idx="1"/>
          </p:cNvCxnSpPr>
          <p:nvPr/>
        </p:nvCxnSpPr>
        <p:spPr>
          <a:xfrm>
            <a:off x="2237105" y="1539240"/>
            <a:ext cx="12153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流程图: 过程 9"/>
          <p:cNvSpPr/>
          <p:nvPr/>
        </p:nvSpPr>
        <p:spPr>
          <a:xfrm>
            <a:off x="3452495" y="115316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参数</a:t>
            </a:r>
            <a:endParaRPr lang="zh-CN" altLang="en-US">
              <a:solidFill>
                <a:schemeClr val="tx1"/>
              </a:solidFill>
            </a:endParaRPr>
          </a:p>
        </p:txBody>
      </p:sp>
      <p:sp>
        <p:nvSpPr>
          <p:cNvPr id="23" name="流程图: 过程 22"/>
          <p:cNvSpPr/>
          <p:nvPr/>
        </p:nvSpPr>
        <p:spPr>
          <a:xfrm>
            <a:off x="6089015" y="1153160"/>
            <a:ext cx="1351280" cy="77216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rPr>
              <a:t>加噪</a:t>
            </a:r>
            <a:endParaRPr lang="zh-CN" altLang="en-US">
              <a:solidFill>
                <a:schemeClr val="bg1"/>
              </a:solidFill>
            </a:endParaRPr>
          </a:p>
        </p:txBody>
      </p:sp>
      <p:cxnSp>
        <p:nvCxnSpPr>
          <p:cNvPr id="25" name="直接箭头连接符 24"/>
          <p:cNvCxnSpPr>
            <a:stCxn id="10" idx="3"/>
            <a:endCxn id="23" idx="1"/>
          </p:cNvCxnSpPr>
          <p:nvPr/>
        </p:nvCxnSpPr>
        <p:spPr>
          <a:xfrm>
            <a:off x="4803775" y="1539240"/>
            <a:ext cx="12852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流程图: 过程 28"/>
          <p:cNvSpPr/>
          <p:nvPr/>
        </p:nvSpPr>
        <p:spPr>
          <a:xfrm>
            <a:off x="8655685" y="1153160"/>
            <a:ext cx="1351280" cy="77216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模型返回</a:t>
            </a:r>
            <a:endParaRPr lang="zh-CN" altLang="en-US">
              <a:solidFill>
                <a:schemeClr val="tx1"/>
              </a:solidFill>
            </a:endParaRPr>
          </a:p>
        </p:txBody>
      </p:sp>
      <p:cxnSp>
        <p:nvCxnSpPr>
          <p:cNvPr id="30" name="直接箭头连接符 29"/>
          <p:cNvCxnSpPr>
            <a:stCxn id="23" idx="3"/>
            <a:endCxn id="29" idx="1"/>
          </p:cNvCxnSpPr>
          <p:nvPr/>
        </p:nvCxnSpPr>
        <p:spPr>
          <a:xfrm>
            <a:off x="7440295" y="1539240"/>
            <a:ext cx="12153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1755120" y="6380480"/>
            <a:ext cx="436880" cy="368300"/>
          </a:xfrm>
          <a:prstGeom prst="rect">
            <a:avLst/>
          </a:prstGeom>
          <a:noFill/>
        </p:spPr>
        <p:txBody>
          <a:bodyPr wrap="none" rtlCol="0">
            <a:spAutoFit/>
          </a:bodyPr>
          <a:p>
            <a:r>
              <a:rPr lang="en-US" altLang="zh-CN">
                <a:solidFill>
                  <a:schemeClr val="bg1"/>
                </a:solidFill>
              </a:rPr>
              <a:t>27</a:t>
            </a:r>
            <a:endParaRPr lang="en-US" altLang="zh-CN">
              <a:solidFill>
                <a:schemeClr val="bg1"/>
              </a:solidFill>
            </a:endParaRPr>
          </a:p>
        </p:txBody>
      </p:sp>
      <p:pic>
        <p:nvPicPr>
          <p:cNvPr id="3" name="图片 2"/>
          <p:cNvPicPr>
            <a:picLocks noChangeAspect="1"/>
          </p:cNvPicPr>
          <p:nvPr/>
        </p:nvPicPr>
        <p:blipFill>
          <a:blip r:embed="rId3"/>
          <a:stretch>
            <a:fillRect/>
          </a:stretch>
        </p:blipFill>
        <p:spPr>
          <a:xfrm>
            <a:off x="2108200" y="1925320"/>
            <a:ext cx="9741535" cy="368935"/>
          </a:xfrm>
          <a:prstGeom prst="rect">
            <a:avLst/>
          </a:prstGeom>
        </p:spPr>
      </p:pic>
      <p:pic>
        <p:nvPicPr>
          <p:cNvPr id="7" name="图片 6"/>
          <p:cNvPicPr>
            <a:picLocks noChangeAspect="1"/>
          </p:cNvPicPr>
          <p:nvPr/>
        </p:nvPicPr>
        <p:blipFill>
          <a:blip r:embed="rId4"/>
          <a:stretch>
            <a:fillRect/>
          </a:stretch>
        </p:blipFill>
        <p:spPr>
          <a:xfrm>
            <a:off x="2275205" y="2292350"/>
            <a:ext cx="2756535" cy="335280"/>
          </a:xfrm>
          <a:prstGeom prst="rect">
            <a:avLst/>
          </a:prstGeom>
        </p:spPr>
      </p:pic>
      <p:pic>
        <p:nvPicPr>
          <p:cNvPr id="20" name="图片 19"/>
          <p:cNvPicPr>
            <a:picLocks noChangeAspect="1"/>
          </p:cNvPicPr>
          <p:nvPr/>
        </p:nvPicPr>
        <p:blipFill>
          <a:blip r:embed="rId5"/>
          <a:stretch>
            <a:fillRect/>
          </a:stretch>
        </p:blipFill>
        <p:spPr>
          <a:xfrm>
            <a:off x="2364105" y="2580005"/>
            <a:ext cx="5769610" cy="466090"/>
          </a:xfrm>
          <a:prstGeom prst="rect">
            <a:avLst/>
          </a:prstGeom>
        </p:spPr>
      </p:pic>
      <p:pic>
        <p:nvPicPr>
          <p:cNvPr id="28" name="图片 27"/>
          <p:cNvPicPr>
            <a:picLocks noChangeAspect="1"/>
          </p:cNvPicPr>
          <p:nvPr/>
        </p:nvPicPr>
        <p:blipFill>
          <a:blip r:embed="rId6"/>
          <a:stretch>
            <a:fillRect/>
          </a:stretch>
        </p:blipFill>
        <p:spPr>
          <a:xfrm>
            <a:off x="2774950" y="3046095"/>
            <a:ext cx="6159500" cy="514985"/>
          </a:xfrm>
          <a:prstGeom prst="rect">
            <a:avLst/>
          </a:prstGeom>
        </p:spPr>
      </p:pic>
      <p:pic>
        <p:nvPicPr>
          <p:cNvPr id="8" name="图片 7"/>
          <p:cNvPicPr>
            <a:picLocks noChangeAspect="1"/>
          </p:cNvPicPr>
          <p:nvPr/>
        </p:nvPicPr>
        <p:blipFill>
          <a:blip r:embed="rId7"/>
          <a:stretch>
            <a:fillRect/>
          </a:stretch>
        </p:blipFill>
        <p:spPr>
          <a:xfrm>
            <a:off x="2445385" y="3682365"/>
            <a:ext cx="9604375" cy="548005"/>
          </a:xfrm>
          <a:prstGeom prst="rect">
            <a:avLst/>
          </a:prstGeom>
        </p:spPr>
      </p:pic>
      <p:pic>
        <p:nvPicPr>
          <p:cNvPr id="16" name="图片 15"/>
          <p:cNvPicPr>
            <a:picLocks noChangeAspect="1"/>
          </p:cNvPicPr>
          <p:nvPr/>
        </p:nvPicPr>
        <p:blipFill>
          <a:blip r:embed="rId8"/>
          <a:stretch>
            <a:fillRect/>
          </a:stretch>
        </p:blipFill>
        <p:spPr>
          <a:xfrm>
            <a:off x="3006090" y="5318760"/>
            <a:ext cx="7946390" cy="556895"/>
          </a:xfrm>
          <a:prstGeom prst="rect">
            <a:avLst/>
          </a:prstGeom>
        </p:spPr>
      </p:pic>
      <p:pic>
        <p:nvPicPr>
          <p:cNvPr id="17" name="图片 16"/>
          <p:cNvPicPr>
            <a:picLocks noChangeAspect="1"/>
          </p:cNvPicPr>
          <p:nvPr/>
        </p:nvPicPr>
        <p:blipFill>
          <a:blip r:embed="rId9"/>
          <a:stretch>
            <a:fillRect/>
          </a:stretch>
        </p:blipFill>
        <p:spPr>
          <a:xfrm>
            <a:off x="3144520" y="4681855"/>
            <a:ext cx="6472555" cy="641350"/>
          </a:xfrm>
          <a:prstGeom prst="rect">
            <a:avLst/>
          </a:prstGeom>
        </p:spPr>
      </p:pic>
      <p:pic>
        <p:nvPicPr>
          <p:cNvPr id="19" name="图片 18"/>
          <p:cNvPicPr>
            <a:picLocks noChangeAspect="1"/>
          </p:cNvPicPr>
          <p:nvPr/>
        </p:nvPicPr>
        <p:blipFill>
          <a:blip r:embed="rId10"/>
          <a:stretch>
            <a:fillRect/>
          </a:stretch>
        </p:blipFill>
        <p:spPr>
          <a:xfrm>
            <a:off x="3006090" y="4312920"/>
            <a:ext cx="5079365" cy="4775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a:xfrm>
            <a:off x="838200" y="476250"/>
            <a:ext cx="10515600" cy="552450"/>
          </a:xfrm>
        </p:spPr>
        <p:txBody>
          <a:bodyPr/>
          <a:lstStyle/>
          <a:p>
            <a:r>
              <a:rPr lang="zh-CN" altLang="en-US"/>
              <a:t>目录</a:t>
            </a:r>
            <a:endParaRPr lang="en-US" altLang="zh-CN" dirty="0"/>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7" name="圆角矩形 16"/>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7" name="组合 46"/>
          <p:cNvGrpSpPr/>
          <p:nvPr/>
        </p:nvGrpSpPr>
        <p:grpSpPr>
          <a:xfrm>
            <a:off x="3068736" y="2409044"/>
            <a:ext cx="5376094" cy="2823276"/>
            <a:chOff x="2836697" y="2206560"/>
            <a:chExt cx="5376094" cy="2823276"/>
          </a:xfrm>
        </p:grpSpPr>
        <p:sp>
          <p:nvSpPr>
            <p:cNvPr id="57" name="文本框 10"/>
            <p:cNvSpPr txBox="1"/>
            <p:nvPr/>
          </p:nvSpPr>
          <p:spPr>
            <a:xfrm>
              <a:off x="2960801" y="305314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nvGrpSpPr>
            <p:cNvPr id="58" name="组合 57"/>
            <p:cNvGrpSpPr/>
            <p:nvPr/>
          </p:nvGrpSpPr>
          <p:grpSpPr>
            <a:xfrm>
              <a:off x="2836697" y="2206560"/>
              <a:ext cx="5376094" cy="621161"/>
              <a:chOff x="2855747" y="5197410"/>
              <a:chExt cx="5376094" cy="621161"/>
            </a:xfrm>
          </p:grpSpPr>
          <p:grpSp>
            <p:nvGrpSpPr>
              <p:cNvPr id="62" name="组合 61"/>
              <p:cNvGrpSpPr/>
              <p:nvPr/>
            </p:nvGrpSpPr>
            <p:grpSpPr>
              <a:xfrm>
                <a:off x="3155849" y="5197410"/>
                <a:ext cx="5075992" cy="583061"/>
                <a:chOff x="1410624" y="1451230"/>
                <a:chExt cx="5075992" cy="583061"/>
              </a:xfrm>
            </p:grpSpPr>
            <p:sp>
              <p:nvSpPr>
                <p:cNvPr id="65" name="五边形 64"/>
                <p:cNvSpPr/>
                <p:nvPr/>
              </p:nvSpPr>
              <p:spPr>
                <a:xfrm rot="10800000">
                  <a:off x="1410624" y="1451230"/>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66" name="五边形 10"/>
                <p:cNvSpPr/>
                <p:nvPr/>
              </p:nvSpPr>
              <p:spPr>
                <a:xfrm rot="21600000">
                  <a:off x="1571081" y="1453136"/>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spc="-10" dirty="0">
                      <a:solidFill>
                        <a:schemeClr val="tx1"/>
                      </a:solidFill>
                      <a:sym typeface="+mn-ea"/>
                    </a:rPr>
                    <a:t>背景介绍</a:t>
                  </a:r>
                  <a:endParaRPr lang="zh-CN" altLang="en-US" sz="2500" b="1" spc="-10" dirty="0">
                    <a:solidFill>
                      <a:schemeClr val="tx1"/>
                    </a:solidFill>
                    <a:sym typeface="+mn-ea"/>
                  </a:endParaRPr>
                </a:p>
              </p:txBody>
            </p:sp>
          </p:grpSp>
          <p:sp>
            <p:nvSpPr>
              <p:cNvPr id="63" name="椭圆 62"/>
              <p:cNvSpPr/>
              <p:nvPr/>
            </p:nvSpPr>
            <p:spPr>
              <a:xfrm>
                <a:off x="2855747" y="5237416"/>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64" name="文本框 10"/>
              <p:cNvSpPr txBox="1"/>
              <p:nvPr/>
            </p:nvSpPr>
            <p:spPr>
              <a:xfrm>
                <a:off x="2979852" y="529780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1</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27" name="文本框 10"/>
            <p:cNvSpPr txBox="1"/>
            <p:nvPr/>
          </p:nvSpPr>
          <p:spPr>
            <a:xfrm>
              <a:off x="2979852" y="4569461"/>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5" name="矩形 4"/>
          <p:cNvSpPr/>
          <p:nvPr/>
        </p:nvSpPr>
        <p:spPr>
          <a:xfrm>
            <a:off x="11640530" y="6290797"/>
            <a:ext cx="533695" cy="533695"/>
          </a:xfrm>
          <a:prstGeom prst="rect">
            <a:avLst/>
          </a:prstGeom>
          <a:solidFill>
            <a:srgbClr val="C03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640820" y="6369685"/>
            <a:ext cx="551180" cy="365125"/>
          </a:xfrm>
        </p:spPr>
        <p:txBody>
          <a:bodyPr/>
          <a:lstStyle/>
          <a:p>
            <a:fld id="{565CE74E-AB26-4998-AD42-012C4C1AD076}" type="slidenum">
              <a:rPr lang="zh-CN" altLang="en-US" sz="1800" smtClean="0">
                <a:solidFill>
                  <a:schemeClr val="bg1"/>
                </a:solidFill>
              </a:rPr>
            </a:fld>
            <a:endParaRPr lang="zh-CN" altLang="en-US" sz="1800" dirty="0" smtClean="0">
              <a:solidFill>
                <a:schemeClr val="bg1"/>
              </a:solidFill>
            </a:endParaRPr>
          </a:p>
        </p:txBody>
      </p:sp>
      <p:sp>
        <p:nvSpPr>
          <p:cNvPr id="28" name="五边形 66"/>
          <p:cNvSpPr/>
          <p:nvPr/>
        </p:nvSpPr>
        <p:spPr>
          <a:xfrm rot="10800000">
            <a:off x="3368837" y="4971229"/>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ltLang="zh-CN"/>
          </a:p>
        </p:txBody>
      </p:sp>
      <p:sp>
        <p:nvSpPr>
          <p:cNvPr id="29" name="五边形 10"/>
          <p:cNvSpPr/>
          <p:nvPr/>
        </p:nvSpPr>
        <p:spPr>
          <a:xfrm>
            <a:off x="3520476" y="4971229"/>
            <a:ext cx="4916099"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dirty="0">
                <a:solidFill>
                  <a:srgbClr val="FF0000"/>
                </a:solidFill>
                <a:sym typeface="+mn-ea"/>
              </a:rPr>
              <a:t>总结</a:t>
            </a:r>
            <a:endParaRPr lang="zh-CN" altLang="en-US" sz="2500" b="1" dirty="0">
              <a:solidFill>
                <a:srgbClr val="FF0000"/>
              </a:solidFill>
              <a:sym typeface="+mn-ea"/>
            </a:endParaRPr>
          </a:p>
        </p:txBody>
      </p:sp>
      <p:sp>
        <p:nvSpPr>
          <p:cNvPr id="30" name="椭圆 29"/>
          <p:cNvSpPr/>
          <p:nvPr/>
        </p:nvSpPr>
        <p:spPr>
          <a:xfrm>
            <a:off x="3052176" y="4971229"/>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31" name="文本框 10"/>
          <p:cNvSpPr txBox="1"/>
          <p:nvPr/>
        </p:nvSpPr>
        <p:spPr>
          <a:xfrm>
            <a:off x="3178972" y="5031618"/>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rPr>
              <a:t>4</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sp>
        <p:nvSpPr>
          <p:cNvPr id="3" name="五边形 66"/>
          <p:cNvSpPr/>
          <p:nvPr/>
        </p:nvSpPr>
        <p:spPr>
          <a:xfrm rot="10800000">
            <a:off x="3383280" y="3232150"/>
            <a:ext cx="5061585" cy="58102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p>
            <a:pPr algn="ctr"/>
            <a:endParaRPr lang="en-US" altLang="zh-CN"/>
          </a:p>
        </p:txBody>
      </p:sp>
      <p:sp>
        <p:nvSpPr>
          <p:cNvPr id="7" name="椭圆 6"/>
          <p:cNvSpPr/>
          <p:nvPr/>
        </p:nvSpPr>
        <p:spPr>
          <a:xfrm>
            <a:off x="3066781" y="3231964"/>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p>
            <a:endParaRPr lang="zh-CN" altLang="en-US"/>
          </a:p>
        </p:txBody>
      </p:sp>
      <p:sp>
        <p:nvSpPr>
          <p:cNvPr id="8" name="文本框 10"/>
          <p:cNvSpPr txBox="1"/>
          <p:nvPr/>
        </p:nvSpPr>
        <p:spPr>
          <a:xfrm>
            <a:off x="3193577" y="3292353"/>
            <a:ext cx="341631" cy="46037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2</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sp>
        <p:nvSpPr>
          <p:cNvPr id="11" name="五边形 10"/>
          <p:cNvSpPr/>
          <p:nvPr/>
        </p:nvSpPr>
        <p:spPr>
          <a:xfrm rot="21600000">
            <a:off x="3553425" y="3232005"/>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p>
            <a:pPr lvl="0" algn="ctr" defTabSz="1022350">
              <a:lnSpc>
                <a:spcPct val="100000"/>
              </a:lnSpc>
              <a:spcBef>
                <a:spcPct val="0"/>
              </a:spcBef>
              <a:spcAft>
                <a:spcPct val="35000"/>
              </a:spcAft>
            </a:pPr>
            <a:r>
              <a:rPr lang="zh-CN" altLang="en-US" sz="2500" b="1" spc="-10" dirty="0">
                <a:solidFill>
                  <a:schemeClr val="tx1"/>
                </a:solidFill>
                <a:sym typeface="+mn-ea"/>
              </a:rPr>
              <a:t>框架分析</a:t>
            </a:r>
            <a:endParaRPr lang="zh-CN" altLang="en-US" sz="2500" b="1" spc="-10" dirty="0">
              <a:solidFill>
                <a:schemeClr val="tx1"/>
              </a:solidFill>
              <a:sym typeface="+mn-ea"/>
            </a:endParaRPr>
          </a:p>
        </p:txBody>
      </p:sp>
      <p:sp>
        <p:nvSpPr>
          <p:cNvPr id="13" name="五边形 66"/>
          <p:cNvSpPr/>
          <p:nvPr/>
        </p:nvSpPr>
        <p:spPr>
          <a:xfrm rot="10800000">
            <a:off x="3383280" y="4053205"/>
            <a:ext cx="5061585" cy="58102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p>
            <a:pPr algn="ctr"/>
            <a:endParaRPr lang="en-US" altLang="zh-CN"/>
          </a:p>
        </p:txBody>
      </p:sp>
      <p:sp>
        <p:nvSpPr>
          <p:cNvPr id="16" name="椭圆 15"/>
          <p:cNvSpPr/>
          <p:nvPr/>
        </p:nvSpPr>
        <p:spPr>
          <a:xfrm>
            <a:off x="3066781" y="4053019"/>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p>
            <a:endParaRPr lang="zh-CN" altLang="en-US"/>
          </a:p>
        </p:txBody>
      </p:sp>
      <p:sp>
        <p:nvSpPr>
          <p:cNvPr id="18" name="文本框 10"/>
          <p:cNvSpPr txBox="1"/>
          <p:nvPr/>
        </p:nvSpPr>
        <p:spPr>
          <a:xfrm>
            <a:off x="3193577" y="4113408"/>
            <a:ext cx="341631" cy="46037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3</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sp>
        <p:nvSpPr>
          <p:cNvPr id="19" name="五边形 10"/>
          <p:cNvSpPr/>
          <p:nvPr/>
        </p:nvSpPr>
        <p:spPr>
          <a:xfrm rot="21600000">
            <a:off x="3553425" y="4053060"/>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p>
            <a:pPr lvl="0" algn="ctr" defTabSz="1022350">
              <a:lnSpc>
                <a:spcPct val="100000"/>
              </a:lnSpc>
              <a:spcBef>
                <a:spcPct val="0"/>
              </a:spcBef>
              <a:spcAft>
                <a:spcPct val="35000"/>
              </a:spcAft>
            </a:pPr>
            <a:r>
              <a:rPr lang="zh-CN" altLang="en-US" sz="2500" b="1" spc="-10" dirty="0">
                <a:solidFill>
                  <a:schemeClr val="tx1"/>
                </a:solidFill>
                <a:sym typeface="+mn-ea"/>
              </a:rPr>
              <a:t>代码分析</a:t>
            </a:r>
            <a:endParaRPr lang="zh-CN" altLang="en-US" sz="2500" b="1" spc="-10" dirty="0">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1505" y="207645"/>
            <a:ext cx="9004935" cy="1120775"/>
          </a:xfrm>
        </p:spPr>
        <p:txBody>
          <a:bodyPr>
            <a:normAutofit/>
          </a:bodyPr>
          <a:lstStyle/>
          <a:p>
            <a:r>
              <a:rPr lang="en-US" altLang="zh-CN" sz="3110" b="1" dirty="0">
                <a:sym typeface="+mn-ea"/>
              </a:rPr>
              <a:t>4   </a:t>
            </a:r>
            <a:r>
              <a:rPr lang="zh-CN" altLang="en-US" sz="3110" b="1" dirty="0">
                <a:sym typeface="+mn-ea"/>
              </a:rPr>
              <a:t>总结与展望</a:t>
            </a:r>
            <a:endParaRPr lang="zh-CN" altLang="en-US" sz="311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a:xfrm>
            <a:off x="11561604" y="6384135"/>
            <a:ext cx="630615" cy="424490"/>
          </a:xfrm>
        </p:spPr>
        <p:txBody>
          <a:bodyPr/>
          <a:lstStyle/>
          <a:p>
            <a:fld id="{7D9BB5D0-35E4-459D-AEF3-FE4D7C45CC19}" type="slidenum">
              <a:rPr lang="zh-CN" altLang="en-US" sz="1800" smtClean="0"/>
            </a:fld>
            <a:endParaRPr lang="zh-CN" altLang="en-US" sz="1800" dirty="0" smtClean="0"/>
          </a:p>
        </p:txBody>
      </p:sp>
      <p:sp>
        <p:nvSpPr>
          <p:cNvPr id="7" name="文本框 6"/>
          <p:cNvSpPr txBox="1"/>
          <p:nvPr/>
        </p:nvSpPr>
        <p:spPr>
          <a:xfrm>
            <a:off x="525018" y="1303670"/>
            <a:ext cx="1146468" cy="461665"/>
          </a:xfrm>
          <a:prstGeom prst="rect">
            <a:avLst/>
          </a:prstGeom>
          <a:noFill/>
        </p:spPr>
        <p:txBody>
          <a:bodyPr wrap="none" rtlCol="0">
            <a:spAutoFit/>
          </a:bodyPr>
          <a:p>
            <a:pPr marL="342900" indent="-342900">
              <a:buFont typeface="Wingdings" panose="05000000000000000000" pitchFamily="2" charset="2"/>
              <a:buChar char="Ø"/>
            </a:pPr>
            <a:r>
              <a:rPr lang="zh-CN" altLang="en-US" sz="2400" b="1" dirty="0"/>
              <a:t>总结</a:t>
            </a:r>
            <a:endParaRPr lang="zh-CN" altLang="en-US" sz="2400" b="1" dirty="0"/>
          </a:p>
        </p:txBody>
      </p:sp>
      <p:sp>
        <p:nvSpPr>
          <p:cNvPr id="16" name="文本框 15"/>
          <p:cNvSpPr txBox="1"/>
          <p:nvPr/>
        </p:nvSpPr>
        <p:spPr>
          <a:xfrm>
            <a:off x="465455" y="1698625"/>
            <a:ext cx="10100945" cy="1753235"/>
          </a:xfrm>
          <a:prstGeom prst="rect">
            <a:avLst/>
          </a:prstGeom>
          <a:noFill/>
        </p:spPr>
        <p:txBody>
          <a:bodyPr wrap="square">
            <a:spAutoFit/>
          </a:bodyPr>
          <a:p>
            <a:pPr marL="342900" indent="-342900">
              <a:lnSpc>
                <a:spcPct val="150000"/>
              </a:lnSpc>
              <a:buFont typeface="Wingdings" panose="05000000000000000000" pitchFamily="2" charset="2"/>
              <a:buChar char="p"/>
            </a:pPr>
            <a:r>
              <a:rPr lang="zh-CN" altLang="en-US" b="1">
                <a:latin typeface="宋体" panose="02010600030101010101" pitchFamily="2" charset="-122"/>
                <a:ea typeface="宋体" panose="02010600030101010101" pitchFamily="2" charset="-122"/>
                <a:cs typeface="宋体" panose="02010600030101010101" pitchFamily="2" charset="-122"/>
                <a:sym typeface="+mn-ea"/>
              </a:rPr>
              <a:t>普适性：</a:t>
            </a:r>
            <a:r>
              <a:rPr lang="en-US" altLang="zh-CN" b="1">
                <a:latin typeface="宋体" panose="02010600030101010101" pitchFamily="2" charset="-122"/>
                <a:ea typeface="宋体" panose="02010600030101010101" pitchFamily="2" charset="-122"/>
                <a:cs typeface="宋体" panose="02010600030101010101" pitchFamily="2" charset="-122"/>
                <a:sym typeface="+mn-ea"/>
              </a:rPr>
              <a:t>D</a:t>
            </a:r>
            <a:r>
              <a:rPr lang="zh-CN" altLang="en-US" b="1">
                <a:latin typeface="宋体" panose="02010600030101010101" pitchFamily="2" charset="-122"/>
                <a:ea typeface="宋体" panose="02010600030101010101" pitchFamily="2" charset="-122"/>
                <a:cs typeface="宋体" panose="02010600030101010101" pitchFamily="2" charset="-122"/>
                <a:sym typeface="+mn-ea"/>
              </a:rPr>
              <a:t>iffprivlib的库函数以及轻便接口具有普适性，提供了多种满足差分隐私的类机制，以及可修改的参数，满足不同研究者对机制细节的需求。</a:t>
            </a:r>
            <a:endParaRPr lang="zh-CN" altLang="en-US">
              <a:sym typeface="+mn-ea"/>
            </a:endParaRPr>
          </a:p>
          <a:p>
            <a:pPr marL="342900" indent="-342900">
              <a:lnSpc>
                <a:spcPct val="150000"/>
              </a:lnSpc>
              <a:buFont typeface="Wingdings" panose="05000000000000000000" pitchFamily="2" charset="2"/>
              <a:buChar char="p"/>
            </a:pPr>
            <a:endParaRPr lang="zh-CN" altLang="en-US">
              <a:solidFill>
                <a:schemeClr val="tx1"/>
              </a:solidFill>
              <a:sym typeface="+mn-ea"/>
            </a:endParaRPr>
          </a:p>
          <a:p>
            <a:pPr marL="342900" indent="-342900">
              <a:lnSpc>
                <a:spcPct val="150000"/>
              </a:lnSpc>
              <a:buFont typeface="Wingdings" panose="05000000000000000000" pitchFamily="2" charset="2"/>
              <a:buChar char="p"/>
            </a:pPr>
            <a:r>
              <a:rPr lang="zh-CN" altLang="en-US" b="1">
                <a:latin typeface="宋体" panose="02010600030101010101" pitchFamily="2" charset="-122"/>
                <a:ea typeface="宋体" panose="02010600030101010101" pitchFamily="2" charset="-122"/>
                <a:cs typeface="宋体" panose="02010600030101010101" pitchFamily="2" charset="-122"/>
                <a:sym typeface="+mn-ea"/>
              </a:rPr>
              <a:t>可变性：研究者若需改变噪声机制的应用，可以在父类的基础上做出修改</a:t>
            </a:r>
            <a:endParaRPr lang="en-US" altLang="zh-CN" b="1"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0" name="矩形: 圆角 19"/>
          <p:cNvSpPr/>
          <p:nvPr/>
        </p:nvSpPr>
        <p:spPr>
          <a:xfrm>
            <a:off x="89535" y="1350010"/>
            <a:ext cx="10296525" cy="2310130"/>
          </a:xfrm>
          <a:prstGeom prst="roundRect">
            <a:avLst/>
          </a:prstGeom>
          <a:noFill/>
          <a:ln>
            <a:solidFill>
              <a:srgbClr val="BFE2F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圆角 21"/>
          <p:cNvSpPr/>
          <p:nvPr/>
        </p:nvSpPr>
        <p:spPr>
          <a:xfrm>
            <a:off x="465743" y="1204920"/>
            <a:ext cx="1502878" cy="493495"/>
          </a:xfrm>
          <a:prstGeom prst="roundRect">
            <a:avLst/>
          </a:prstGeom>
          <a:solidFill>
            <a:srgbClr val="BF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a:solidFill>
                  <a:schemeClr val="tx1"/>
                </a:solidFill>
              </a:rPr>
              <a:t>优点</a:t>
            </a:r>
            <a:endParaRPr lang="en-US" altLang="zh-CN" sz="2000" b="1" dirty="0">
              <a:solidFill>
                <a:schemeClr val="tx1"/>
              </a:solidFill>
            </a:endParaRPr>
          </a:p>
        </p:txBody>
      </p:sp>
      <p:sp>
        <p:nvSpPr>
          <p:cNvPr id="9" name="矩形: 圆角 19"/>
          <p:cNvSpPr/>
          <p:nvPr/>
        </p:nvSpPr>
        <p:spPr>
          <a:xfrm>
            <a:off x="269875" y="4142740"/>
            <a:ext cx="10296525" cy="2310130"/>
          </a:xfrm>
          <a:prstGeom prst="roundRect">
            <a:avLst/>
          </a:prstGeom>
          <a:noFill/>
          <a:ln>
            <a:solidFill>
              <a:srgbClr val="BFE2F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圆角 21"/>
          <p:cNvSpPr/>
          <p:nvPr/>
        </p:nvSpPr>
        <p:spPr>
          <a:xfrm>
            <a:off x="465743" y="3821755"/>
            <a:ext cx="1502878" cy="493495"/>
          </a:xfrm>
          <a:prstGeom prst="roundRect">
            <a:avLst/>
          </a:prstGeom>
          <a:solidFill>
            <a:srgbClr val="BF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a:solidFill>
                  <a:schemeClr val="tx1"/>
                </a:solidFill>
              </a:rPr>
              <a:t>缺点</a:t>
            </a:r>
            <a:endParaRPr lang="zh-CN" altLang="en-US" sz="2000" b="1" dirty="0">
              <a:solidFill>
                <a:schemeClr val="tx1"/>
              </a:solidFill>
            </a:endParaRPr>
          </a:p>
        </p:txBody>
      </p:sp>
      <p:sp>
        <p:nvSpPr>
          <p:cNvPr id="10" name="文本框 9"/>
          <p:cNvSpPr txBox="1"/>
          <p:nvPr/>
        </p:nvSpPr>
        <p:spPr>
          <a:xfrm>
            <a:off x="1115060" y="4574540"/>
            <a:ext cx="309880" cy="368300"/>
          </a:xfrm>
          <a:prstGeom prst="rect">
            <a:avLst/>
          </a:prstGeom>
          <a:noFill/>
        </p:spPr>
        <p:txBody>
          <a:bodyPr wrap="none" rtlCol="0">
            <a:spAutoFit/>
          </a:bodyPr>
          <a:p>
            <a:endParaRPr lang="zh-CN" altLang="en-US"/>
          </a:p>
        </p:txBody>
      </p:sp>
      <p:sp>
        <p:nvSpPr>
          <p:cNvPr id="13" name="文本框 12"/>
          <p:cNvSpPr txBox="1"/>
          <p:nvPr/>
        </p:nvSpPr>
        <p:spPr>
          <a:xfrm>
            <a:off x="465455" y="4420870"/>
            <a:ext cx="10100945" cy="1753235"/>
          </a:xfrm>
          <a:prstGeom prst="rect">
            <a:avLst/>
          </a:prstGeom>
          <a:noFill/>
        </p:spPr>
        <p:txBody>
          <a:bodyPr wrap="square">
            <a:spAutoFit/>
          </a:bodyPr>
          <a:p>
            <a:pPr marL="342900" indent="-342900">
              <a:lnSpc>
                <a:spcPct val="150000"/>
              </a:lnSpc>
              <a:buFont typeface="Wingdings" panose="05000000000000000000" pitchFamily="2" charset="2"/>
              <a:buChar char="p"/>
            </a:pPr>
            <a:r>
              <a:rPr lang="en-US" altLang="zh-CN" b="1">
                <a:latin typeface="宋体" panose="02010600030101010101" pitchFamily="2" charset="-122"/>
                <a:ea typeface="宋体" panose="02010600030101010101" pitchFamily="2" charset="-122"/>
                <a:cs typeface="宋体" panose="02010600030101010101" pitchFamily="2" charset="-122"/>
                <a:sym typeface="+mn-ea"/>
              </a:rPr>
              <a:t>D</a:t>
            </a:r>
            <a:r>
              <a:rPr lang="zh-CN" altLang="en-US" b="1">
                <a:latin typeface="宋体" panose="02010600030101010101" pitchFamily="2" charset="-122"/>
                <a:ea typeface="宋体" panose="02010600030101010101" pitchFamily="2" charset="-122"/>
                <a:cs typeface="宋体" panose="02010600030101010101" pitchFamily="2" charset="-122"/>
                <a:sym typeface="+mn-ea"/>
              </a:rPr>
              <a:t>iffprivlib对噪声扰动之后的模型评估方法过于简单，尽管在准确性上能够体现出经过差分隐私处理的模型不失精准度，但研究者更想看到的是对抗攻击者的整体效果。</a:t>
            </a:r>
            <a:endParaRPr lang="zh-CN" altLang="en-US">
              <a:solidFill>
                <a:schemeClr val="tx1"/>
              </a:solidFill>
              <a:sym typeface="+mn-ea"/>
            </a:endParaRPr>
          </a:p>
          <a:p>
            <a:pPr marL="342900" indent="-342900">
              <a:lnSpc>
                <a:spcPct val="150000"/>
              </a:lnSpc>
              <a:buFont typeface="Wingdings" panose="05000000000000000000" pitchFamily="2" charset="2"/>
              <a:buChar char="p"/>
            </a:pPr>
            <a:endParaRPr lang="zh-CN" altLang="en-US">
              <a:solidFill>
                <a:schemeClr val="tx1"/>
              </a:solidFill>
              <a:sym typeface="+mn-ea"/>
            </a:endParaRPr>
          </a:p>
          <a:p>
            <a:pPr marL="342900" indent="-342900">
              <a:lnSpc>
                <a:spcPct val="150000"/>
              </a:lnSpc>
              <a:buFont typeface="Wingdings" panose="05000000000000000000" pitchFamily="2" charset="2"/>
              <a:buChar char="p"/>
            </a:pPr>
            <a:r>
              <a:rPr lang="en-US" altLang="zh-CN" b="1">
                <a:latin typeface="宋体" panose="02010600030101010101" pitchFamily="2" charset="-122"/>
                <a:ea typeface="宋体" panose="02010600030101010101" pitchFamily="2" charset="-122"/>
                <a:cs typeface="宋体" panose="02010600030101010101" pitchFamily="2" charset="-122"/>
                <a:sym typeface="+mn-ea"/>
              </a:rPr>
              <a:t>D</a:t>
            </a:r>
            <a:r>
              <a:rPr lang="zh-CN" altLang="en-US" b="1">
                <a:latin typeface="宋体" panose="02010600030101010101" pitchFamily="2" charset="-122"/>
                <a:ea typeface="宋体" panose="02010600030101010101" pitchFamily="2" charset="-122"/>
                <a:cs typeface="宋体" panose="02010600030101010101" pitchFamily="2" charset="-122"/>
                <a:sym typeface="+mn-ea"/>
              </a:rPr>
              <a:t>iffprivlib没有提供基于本地化差分隐私下的实验条件，只局限于中心化差分隐私的噪声机制。</a:t>
            </a:r>
            <a:endParaRPr lang="en-US" altLang="zh-CN" b="1" dirty="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055" y="238218"/>
            <a:ext cx="5580413" cy="1120672"/>
          </a:xfrm>
        </p:spPr>
        <p:txBody>
          <a:bodyPr>
            <a:normAutofit/>
          </a:bodyPr>
          <a:lstStyle/>
          <a:p>
            <a:r>
              <a:rPr lang="en-US" altLang="zh-CN" sz="4000" b="1" dirty="0">
                <a:sym typeface="+mn-ea"/>
              </a:rPr>
              <a:t>1.0 </a:t>
            </a:r>
            <a:r>
              <a:rPr lang="zh-CN" altLang="en-US" sz="4000" b="1" dirty="0">
                <a:sym typeface="+mn-ea"/>
              </a:rPr>
              <a:t>背景介绍</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30" name="文本框 29"/>
          <p:cNvSpPr txBox="1"/>
          <p:nvPr/>
        </p:nvSpPr>
        <p:spPr>
          <a:xfrm>
            <a:off x="789246" y="2094582"/>
            <a:ext cx="6675815" cy="645160"/>
          </a:xfrm>
          <a:prstGeom prst="rect">
            <a:avLst/>
          </a:prstGeom>
          <a:noFill/>
        </p:spPr>
        <p:txBody>
          <a:bodyPr wrap="square">
            <a:spAutoFit/>
          </a:bodyPr>
          <a:lstStyle/>
          <a:p>
            <a:pPr indent="0">
              <a:lnSpc>
                <a:spcPct val="150000"/>
              </a:lnSpc>
              <a:buFont typeface="Wingdings" panose="05000000000000000000" pitchFamily="2" charset="2"/>
              <a:buNone/>
            </a:pPr>
            <a:r>
              <a:rPr lang="en-US" altLang="zh-CN" sz="2400" dirty="0">
                <a:sym typeface="+mn-ea"/>
              </a:rPr>
              <a:t>1.</a:t>
            </a:r>
            <a:r>
              <a:rPr lang="zh-CN" altLang="en-US" sz="2400" dirty="0">
                <a:sym typeface="+mn-ea"/>
              </a:rPr>
              <a:t>差分隐私直方图：</a:t>
            </a:r>
            <a:endParaRPr lang="zh-CN" altLang="en-US" sz="2400" dirty="0"/>
          </a:p>
        </p:txBody>
      </p:sp>
      <p:pic>
        <p:nvPicPr>
          <p:cNvPr id="21" name="图片 20"/>
          <p:cNvPicPr>
            <a:picLocks noChangeAspect="1"/>
          </p:cNvPicPr>
          <p:nvPr/>
        </p:nvPicPr>
        <p:blipFill>
          <a:blip r:embed="rId3"/>
          <a:stretch>
            <a:fillRect/>
          </a:stretch>
        </p:blipFill>
        <p:spPr>
          <a:xfrm>
            <a:off x="7740650" y="1132840"/>
            <a:ext cx="2936875" cy="1947545"/>
          </a:xfrm>
          <a:prstGeom prst="rect">
            <a:avLst/>
          </a:prstGeom>
        </p:spPr>
      </p:pic>
      <p:sp>
        <p:nvSpPr>
          <p:cNvPr id="22" name="文本框 21"/>
          <p:cNvSpPr txBox="1"/>
          <p:nvPr/>
        </p:nvSpPr>
        <p:spPr>
          <a:xfrm>
            <a:off x="789246" y="3621757"/>
            <a:ext cx="6675815" cy="645160"/>
          </a:xfrm>
          <a:prstGeom prst="rect">
            <a:avLst/>
          </a:prstGeom>
          <a:noFill/>
        </p:spPr>
        <p:txBody>
          <a:bodyPr wrap="square">
            <a:spAutoFit/>
          </a:bodyPr>
          <a:p>
            <a:pPr indent="0">
              <a:lnSpc>
                <a:spcPct val="150000"/>
              </a:lnSpc>
              <a:buFont typeface="Wingdings" panose="05000000000000000000" pitchFamily="2" charset="2"/>
              <a:buNone/>
            </a:pPr>
            <a:r>
              <a:rPr lang="en-US" altLang="zh-CN" sz="2400" dirty="0">
                <a:sym typeface="+mn-ea"/>
              </a:rPr>
              <a:t>2.</a:t>
            </a:r>
            <a:r>
              <a:rPr lang="zh-CN" altLang="en-US" sz="2400" dirty="0">
                <a:sym typeface="+mn-ea"/>
              </a:rPr>
              <a:t>将差分隐私应用于深度学习</a:t>
            </a:r>
            <a:r>
              <a:rPr lang="zh-CN" altLang="en-US" dirty="0">
                <a:sym typeface="+mn-ea"/>
              </a:rPr>
              <a:t>：</a:t>
            </a:r>
            <a:endParaRPr lang="zh-CN" altLang="en-US" dirty="0">
              <a:sym typeface="+mn-ea"/>
            </a:endParaRPr>
          </a:p>
        </p:txBody>
      </p:sp>
      <p:sp>
        <p:nvSpPr>
          <p:cNvPr id="23" name="文本框 22"/>
          <p:cNvSpPr txBox="1"/>
          <p:nvPr/>
        </p:nvSpPr>
        <p:spPr>
          <a:xfrm>
            <a:off x="812165" y="4841240"/>
            <a:ext cx="10608310" cy="1198880"/>
          </a:xfrm>
          <a:prstGeom prst="rect">
            <a:avLst/>
          </a:prstGeom>
          <a:noFill/>
        </p:spPr>
        <p:txBody>
          <a:bodyPr wrap="square" rtlCol="0" anchor="t">
            <a:spAutoFit/>
          </a:bodyPr>
          <a:p>
            <a:pPr algn="l"/>
            <a:r>
              <a:rPr lang="zh-CN" altLang="en-US" sz="2400">
                <a:sym typeface="+mn-ea"/>
              </a:rPr>
              <a:t>其中，在机器学习领域</a:t>
            </a:r>
            <a:r>
              <a:rPr lang="zh-CN" altLang="en-US" sz="2400"/>
              <a:t>，这些应用</a:t>
            </a:r>
            <a:r>
              <a:rPr lang="zh-CN" altLang="en-US" sz="2400">
                <a:sym typeface="+mn-ea"/>
              </a:rPr>
              <a:t>存在于一个分散的开发环境中，采用不同的语言，不同的编码风格，针对特定机器学习模型而实现的。</a:t>
            </a:r>
            <a:endParaRPr lang="zh-CN" altLang="en-US" sz="2400"/>
          </a:p>
          <a:p>
            <a:endParaRPr lang="zh-CN" altLang="en-US" sz="2400"/>
          </a:p>
        </p:txBody>
      </p:sp>
      <p:sp>
        <p:nvSpPr>
          <p:cNvPr id="28" name="文本框 27"/>
          <p:cNvSpPr txBox="1"/>
          <p:nvPr/>
        </p:nvSpPr>
        <p:spPr>
          <a:xfrm>
            <a:off x="883920" y="5956300"/>
            <a:ext cx="10467975" cy="829945"/>
          </a:xfrm>
          <a:prstGeom prst="rect">
            <a:avLst/>
          </a:prstGeom>
          <a:noFill/>
        </p:spPr>
        <p:txBody>
          <a:bodyPr wrap="square" rtlCol="0">
            <a:spAutoFit/>
          </a:bodyPr>
          <a:p>
            <a:pPr algn="l"/>
            <a:r>
              <a:rPr lang="zh-CN" altLang="en-US" sz="2400"/>
              <a:t>IBM提出</a:t>
            </a:r>
            <a:r>
              <a:rPr lang="en-US" altLang="zh-CN" sz="2400">
                <a:solidFill>
                  <a:srgbClr val="FF0000"/>
                </a:solidFill>
              </a:rPr>
              <a:t>D</a:t>
            </a:r>
            <a:r>
              <a:rPr lang="zh-CN" altLang="en-US" sz="2400">
                <a:solidFill>
                  <a:srgbClr val="FF0000"/>
                </a:solidFill>
              </a:rPr>
              <a:t>iffprivlib</a:t>
            </a:r>
            <a:r>
              <a:rPr lang="zh-CN" altLang="en-US" sz="2400"/>
              <a:t>，提供了大量的机制</a:t>
            </a:r>
            <a:r>
              <a:rPr lang="en-US" altLang="zh-CN" sz="2400"/>
              <a:t>(</a:t>
            </a:r>
            <a:r>
              <a:rPr lang="zh-CN" altLang="en-US" sz="2400">
                <a:solidFill>
                  <a:srgbClr val="FF0000"/>
                </a:solidFill>
              </a:rPr>
              <a:t>mechanisms</a:t>
            </a:r>
            <a:r>
              <a:rPr lang="en-US" altLang="zh-CN" sz="2400"/>
              <a:t>)</a:t>
            </a:r>
            <a:r>
              <a:rPr lang="zh-CN" altLang="en-US" sz="2400"/>
              <a:t>集合，能够为机器学习下差分隐私机制的实现统一标准，更好地将机器学习与差分隐私相结合。</a:t>
            </a:r>
            <a:endParaRPr lang="zh-CN" altLang="en-US" sz="2400"/>
          </a:p>
        </p:txBody>
      </p:sp>
      <p:sp>
        <p:nvSpPr>
          <p:cNvPr id="3" name="文本框 2"/>
          <p:cNvSpPr txBox="1"/>
          <p:nvPr/>
        </p:nvSpPr>
        <p:spPr>
          <a:xfrm>
            <a:off x="708025" y="1254125"/>
            <a:ext cx="6612255" cy="829945"/>
          </a:xfrm>
          <a:prstGeom prst="rect">
            <a:avLst/>
          </a:prstGeom>
          <a:noFill/>
        </p:spPr>
        <p:txBody>
          <a:bodyPr wrap="square" rtlCol="0">
            <a:spAutoFit/>
          </a:bodyPr>
          <a:p>
            <a:r>
              <a:rPr lang="en-US" altLang="zh-CN" sz="2400"/>
              <a:t>  </a:t>
            </a:r>
            <a:r>
              <a:rPr lang="zh-CN" altLang="en-US" sz="2400"/>
              <a:t>差分隐私这一概念自</a:t>
            </a:r>
            <a:r>
              <a:rPr lang="en-US" altLang="zh-CN" sz="2400"/>
              <a:t>2006</a:t>
            </a:r>
            <a:r>
              <a:rPr lang="zh-CN" altLang="en-US" sz="2400"/>
              <a:t>年</a:t>
            </a:r>
            <a:r>
              <a:rPr lang="en-US" altLang="zh-CN" sz="2400"/>
              <a:t>Dwork</a:t>
            </a:r>
            <a:r>
              <a:rPr lang="zh-CN" altLang="en-US" sz="2400"/>
              <a:t>等人提出以来，产生了一批优秀的应用：</a:t>
            </a:r>
            <a:endParaRPr lang="zh-CN" altLang="en-US" sz="2400"/>
          </a:p>
        </p:txBody>
      </p:sp>
      <p:pic>
        <p:nvPicPr>
          <p:cNvPr id="4" name="图片 3"/>
          <p:cNvPicPr>
            <a:picLocks noChangeAspect="1"/>
          </p:cNvPicPr>
          <p:nvPr>
            <p:custDataLst>
              <p:tags r:id="rId4"/>
            </p:custDataLst>
          </p:nvPr>
        </p:nvPicPr>
        <p:blipFill>
          <a:blip r:embed="rId5"/>
          <a:stretch>
            <a:fillRect/>
          </a:stretch>
        </p:blipFill>
        <p:spPr>
          <a:xfrm>
            <a:off x="3355975" y="3013710"/>
            <a:ext cx="2825750" cy="829945"/>
          </a:xfrm>
          <a:prstGeom prst="rect">
            <a:avLst/>
          </a:prstGeom>
        </p:spPr>
      </p:pic>
      <p:pic>
        <p:nvPicPr>
          <p:cNvPr id="7" name="图片 6" descr="1_CykTHFiG_X0T8Q0g7veX1A"/>
          <p:cNvPicPr>
            <a:picLocks noChangeAspect="1"/>
          </p:cNvPicPr>
          <p:nvPr/>
        </p:nvPicPr>
        <p:blipFill>
          <a:blip r:embed="rId6"/>
          <a:stretch>
            <a:fillRect/>
          </a:stretch>
        </p:blipFill>
        <p:spPr>
          <a:xfrm>
            <a:off x="6414770" y="3136900"/>
            <a:ext cx="5597525" cy="1651635"/>
          </a:xfrm>
          <a:prstGeom prst="rect">
            <a:avLst/>
          </a:prstGeom>
        </p:spPr>
      </p:pic>
      <p:pic>
        <p:nvPicPr>
          <p:cNvPr id="8" name="文本框 7"/>
          <p:cNvPicPr>
            <a:picLocks noChangeAspect="1"/>
          </p:cNvPicPr>
          <p:nvPr/>
        </p:nvPicPr>
        <p:blipFill>
          <a:blip r:embed="rId7"/>
          <a:stretch>
            <a:fillRect/>
          </a:stretch>
        </p:blipFill>
        <p:spPr>
          <a:xfrm>
            <a:off x="0" y="5679440"/>
            <a:ext cx="883920" cy="922020"/>
          </a:xfrm>
          <a:prstGeom prst="rect">
            <a:avLst/>
          </a:prstGeom>
          <a:noFill/>
        </p:spPr>
      </p:pic>
      <p:pic>
        <p:nvPicPr>
          <p:cNvPr id="5" name="文本框 7"/>
          <p:cNvPicPr>
            <a:picLocks noChangeAspect="1"/>
          </p:cNvPicPr>
          <p:nvPr/>
        </p:nvPicPr>
        <p:blipFill>
          <a:blip r:embed="rId7"/>
          <a:stretch>
            <a:fillRect/>
          </a:stretch>
        </p:blipFill>
        <p:spPr>
          <a:xfrm>
            <a:off x="0" y="5679440"/>
            <a:ext cx="883920" cy="92202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par>
                                <p:cTn id="8" presetID="22" presetClass="entr" presetSubtype="4"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down)">
                                      <p:cBhvr>
                                        <p:cTn id="13" dur="500"/>
                                        <p:tgtEl>
                                          <p:spTgt spid="22"/>
                                        </p:tgtEl>
                                      </p:cBhvr>
                                    </p:animEffect>
                                  </p:childTnLst>
                                </p:cTn>
                              </p:par>
                              <p:par>
                                <p:cTn id="14" presetID="22" presetClass="entr" presetSubtype="4"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par>
                                <p:cTn id="17" presetID="2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down)">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2" grpId="0"/>
      <p:bldP spid="30" grpId="1"/>
      <p:bldP spid="22" grpId="1"/>
      <p:bldP spid="23" grpId="0"/>
      <p:bldP spid="23" grpId="1"/>
      <p:bldP spid="28" grpId="0"/>
      <p:bldP spid="28"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11505" y="207645"/>
            <a:ext cx="9004935" cy="1120775"/>
          </a:xfrm>
        </p:spPr>
        <p:txBody>
          <a:bodyPr>
            <a:normAutofit/>
          </a:bodyPr>
          <a:lstStyle/>
          <a:p>
            <a:r>
              <a:rPr lang="en-US" altLang="zh-CN" sz="3110" b="1" dirty="0">
                <a:sym typeface="+mn-ea"/>
              </a:rPr>
              <a:t>4   </a:t>
            </a:r>
            <a:r>
              <a:rPr lang="zh-CN" altLang="en-US" sz="3110" b="1" dirty="0">
                <a:sym typeface="+mn-ea"/>
              </a:rPr>
              <a:t>总结与展望</a:t>
            </a:r>
            <a:endParaRPr lang="zh-CN" altLang="en-US" sz="3110" b="1" dirty="0">
              <a:sym typeface="+mn-ea"/>
            </a:endParaRPr>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a:xfrm>
            <a:off x="11561604" y="6384135"/>
            <a:ext cx="630615" cy="424490"/>
          </a:xfrm>
        </p:spPr>
        <p:txBody>
          <a:bodyPr/>
          <a:lstStyle/>
          <a:p>
            <a:fld id="{7D9BB5D0-35E4-459D-AEF3-FE4D7C45CC19}" type="slidenum">
              <a:rPr lang="zh-CN" altLang="en-US" sz="1800" smtClean="0"/>
            </a:fld>
            <a:endParaRPr lang="zh-CN" altLang="en-US" sz="1800" dirty="0" smtClean="0"/>
          </a:p>
        </p:txBody>
      </p:sp>
      <p:sp>
        <p:nvSpPr>
          <p:cNvPr id="4" name="矩形: 圆角 19"/>
          <p:cNvSpPr/>
          <p:nvPr/>
        </p:nvSpPr>
        <p:spPr>
          <a:xfrm>
            <a:off x="143510" y="1933575"/>
            <a:ext cx="10019665" cy="3026410"/>
          </a:xfrm>
          <a:prstGeom prst="roundRect">
            <a:avLst/>
          </a:prstGeom>
          <a:noFill/>
          <a:ln>
            <a:solidFill>
              <a:srgbClr val="BFE2F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圆角 21"/>
          <p:cNvSpPr/>
          <p:nvPr/>
        </p:nvSpPr>
        <p:spPr>
          <a:xfrm>
            <a:off x="411768" y="1383990"/>
            <a:ext cx="1502878" cy="493495"/>
          </a:xfrm>
          <a:prstGeom prst="roundRect">
            <a:avLst/>
          </a:prstGeom>
          <a:solidFill>
            <a:srgbClr val="BFE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dirty="0">
                <a:solidFill>
                  <a:schemeClr val="tx1"/>
                </a:solidFill>
              </a:rPr>
              <a:t>总结</a:t>
            </a:r>
            <a:endParaRPr lang="zh-CN" altLang="en-US" sz="2000" b="1" dirty="0">
              <a:solidFill>
                <a:schemeClr val="tx1"/>
              </a:solidFill>
            </a:endParaRPr>
          </a:p>
        </p:txBody>
      </p:sp>
      <p:sp>
        <p:nvSpPr>
          <p:cNvPr id="27" name="文本框 26"/>
          <p:cNvSpPr txBox="1"/>
          <p:nvPr/>
        </p:nvSpPr>
        <p:spPr>
          <a:xfrm>
            <a:off x="411480" y="2275840"/>
            <a:ext cx="9672955" cy="3415030"/>
          </a:xfrm>
          <a:prstGeom prst="rect">
            <a:avLst/>
          </a:prstGeom>
          <a:noFill/>
        </p:spPr>
        <p:txBody>
          <a:bodyPr wrap="square">
            <a:spAutoFit/>
          </a:bodyPr>
          <a:p>
            <a:pPr marL="342900" indent="-342900">
              <a:lnSpc>
                <a:spcPct val="150000"/>
              </a:lnSpc>
              <a:buFont typeface="Wingdings" panose="05000000000000000000" pitchFamily="2" charset="2"/>
              <a:buChar char="p"/>
            </a:pPr>
            <a:r>
              <a:rPr lang="zh-CN" altLang="en-US" b="1" dirty="0">
                <a:latin typeface="宋体" panose="02010600030101010101" pitchFamily="2" charset="-122"/>
                <a:ea typeface="宋体" panose="02010600030101010101" pitchFamily="2" charset="-122"/>
                <a:cs typeface="宋体" panose="02010600030101010101" pitchFamily="2" charset="-122"/>
                <a:sym typeface="+mn-ea"/>
              </a:rPr>
              <a:t>差分隐私与机器学习的结合需要严格的数学证明，不管是从目标扰动方面、输出扰动</a:t>
            </a:r>
            <a:endParaRPr lang="zh-CN" altLang="en-US" b="1" dirty="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50000"/>
              </a:lnSpc>
              <a:buClrTx/>
              <a:buSzTx/>
              <a:buFont typeface="Wingdings" panose="05000000000000000000" pitchFamily="2" charset="2"/>
              <a:buNone/>
            </a:pPr>
            <a:r>
              <a:rPr lang="en-US" altLang="zh-CN"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b="1" dirty="0">
                <a:latin typeface="宋体" panose="02010600030101010101" pitchFamily="2" charset="-122"/>
                <a:ea typeface="宋体" panose="02010600030101010101" pitchFamily="2" charset="-122"/>
                <a:cs typeface="宋体" panose="02010600030101010101" pitchFamily="2" charset="-122"/>
                <a:sym typeface="+mn-ea"/>
              </a:rPr>
              <a:t>方面还是优化扰动方面切入，如何满足</a:t>
            </a:r>
            <a:r>
              <a:rPr lang="zh-CN" altLang="en-US">
                <a:latin typeface="宋体" panose="02010600030101010101" pitchFamily="2" charset="-122"/>
                <a:ea typeface="宋体" panose="02010600030101010101" pitchFamily="2" charset="-122"/>
                <a:cs typeface="宋体" panose="02010600030101010101" pitchFamily="2" charset="-122"/>
                <a:sym typeface="+mn-ea"/>
              </a:rPr>
              <a:t>ε-</a:t>
            </a:r>
            <a:r>
              <a:rPr lang="zh-CN" altLang="en-US" b="1" dirty="0">
                <a:latin typeface="宋体" panose="02010600030101010101" pitchFamily="2" charset="-122"/>
                <a:ea typeface="宋体" panose="02010600030101010101" pitchFamily="2" charset="-122"/>
                <a:cs typeface="宋体" panose="02010600030101010101" pitchFamily="2" charset="-122"/>
                <a:sym typeface="+mn-ea"/>
              </a:rPr>
              <a:t>差分隐私的严格要求是关键。通过某些方法</a:t>
            </a:r>
            <a:endParaRPr lang="zh-CN" altLang="en-US" b="1" dirty="0">
              <a:latin typeface="宋体" panose="02010600030101010101" pitchFamily="2" charset="-122"/>
              <a:ea typeface="宋体" panose="02010600030101010101" pitchFamily="2" charset="-122"/>
              <a:cs typeface="宋体" panose="02010600030101010101" pitchFamily="2" charset="-122"/>
              <a:sym typeface="+mn-ea"/>
            </a:endParaRPr>
          </a:p>
          <a:p>
            <a:pPr algn="l">
              <a:lnSpc>
                <a:spcPct val="150000"/>
              </a:lnSpc>
              <a:buClrTx/>
              <a:buSzTx/>
              <a:buFont typeface="Wingdings" panose="05000000000000000000" pitchFamily="2" charset="2"/>
              <a:buNone/>
            </a:pPr>
            <a:r>
              <a:rPr lang="zh-CN" altLang="en-US"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b="1" dirty="0">
                <a:latin typeface="宋体" panose="02010600030101010101" pitchFamily="2" charset="-122"/>
                <a:ea typeface="宋体" panose="02010600030101010101" pitchFamily="2" charset="-122"/>
                <a:cs typeface="宋体" panose="02010600030101010101" pitchFamily="2" charset="-122"/>
                <a:sym typeface="+mn-ea"/>
              </a:rPr>
              <a:t>巧妙的</a:t>
            </a:r>
            <a:r>
              <a:rPr b="1" dirty="0">
                <a:latin typeface="宋体" panose="02010600030101010101" pitchFamily="2" charset="-122"/>
                <a:ea typeface="宋体" panose="02010600030101010101" pitchFamily="2" charset="-122"/>
                <a:cs typeface="宋体" panose="02010600030101010101" pitchFamily="2" charset="-122"/>
                <a:sym typeface="+mn-ea"/>
              </a:rPr>
              <a:t>建立起随机噪声与输出之间的对应关系</a:t>
            </a:r>
            <a:r>
              <a:rPr lang="zh-CN" b="1" dirty="0">
                <a:latin typeface="宋体" panose="02010600030101010101" pitchFamily="2" charset="-122"/>
                <a:ea typeface="宋体" panose="02010600030101010101" pitchFamily="2" charset="-122"/>
                <a:cs typeface="宋体" panose="02010600030101010101" pitchFamily="2" charset="-122"/>
                <a:sym typeface="+mn-ea"/>
              </a:rPr>
              <a:t>是一</a:t>
            </a:r>
            <a:r>
              <a:rPr lang="zh-CN" altLang="en-US" b="1" dirty="0">
                <a:latin typeface="宋体" panose="02010600030101010101" pitchFamily="2" charset="-122"/>
                <a:ea typeface="宋体" panose="02010600030101010101" pitchFamily="2" charset="-122"/>
                <a:cs typeface="宋体" panose="02010600030101010101" pitchFamily="2" charset="-122"/>
                <a:sym typeface="+mn-ea"/>
              </a:rPr>
              <a:t>种途径。</a:t>
            </a:r>
            <a:endParaRPr lang="zh-CN" altLang="en-US" b="1" dirty="0">
              <a:latin typeface="宋体" panose="02010600030101010101" pitchFamily="2" charset="-122"/>
              <a:ea typeface="宋体" panose="02010600030101010101" pitchFamily="2" charset="-122"/>
              <a:cs typeface="宋体" panose="02010600030101010101" pitchFamily="2" charset="-122"/>
              <a:sym typeface="+mn-ea"/>
            </a:endParaRPr>
          </a:p>
          <a:p>
            <a:pPr indent="0">
              <a:lnSpc>
                <a:spcPct val="150000"/>
              </a:lnSpc>
              <a:buFont typeface="Wingdings" panose="05000000000000000000" pitchFamily="2" charset="2"/>
              <a:buNone/>
            </a:pPr>
            <a:endParaRPr lang="zh-CN" altLang="en-US" b="1" dirty="0">
              <a:latin typeface="宋体" panose="02010600030101010101" pitchFamily="2" charset="-122"/>
              <a:ea typeface="宋体" panose="02010600030101010101" pitchFamily="2" charset="-122"/>
              <a:sym typeface="+mn-ea"/>
            </a:endParaRPr>
          </a:p>
          <a:p>
            <a:pPr marL="342900" indent="-342900">
              <a:lnSpc>
                <a:spcPct val="150000"/>
              </a:lnSpc>
              <a:buFont typeface="Wingdings" panose="05000000000000000000" pitchFamily="2" charset="2"/>
              <a:buChar char="p"/>
            </a:pPr>
            <a:r>
              <a:rPr lang="zh-CN" altLang="en-US" b="1" dirty="0">
                <a:latin typeface="宋体" panose="02010600030101010101" pitchFamily="2" charset="-122"/>
                <a:ea typeface="宋体" panose="02010600030101010101" pitchFamily="2" charset="-122"/>
                <a:sym typeface="+mn-ea"/>
              </a:rPr>
              <a:t>还可以从本地差分隐私入手，将用户数据隐私在本地化解决，避免第三方泄露隐私。</a:t>
            </a:r>
            <a:endParaRPr lang="zh-CN" altLang="en-US" b="1" dirty="0">
              <a:latin typeface="宋体" panose="02010600030101010101" pitchFamily="2" charset="-122"/>
              <a:ea typeface="宋体" panose="02010600030101010101" pitchFamily="2" charset="-122"/>
              <a:sym typeface="+mn-ea"/>
            </a:endParaRPr>
          </a:p>
          <a:p>
            <a:pPr marL="342900" indent="-342900">
              <a:lnSpc>
                <a:spcPct val="150000"/>
              </a:lnSpc>
              <a:buFont typeface="Wingdings" panose="05000000000000000000" pitchFamily="2" charset="2"/>
              <a:buChar char="p"/>
            </a:pPr>
            <a:endParaRPr lang="zh-CN" altLang="en-US" b="1" dirty="0">
              <a:latin typeface="宋体" panose="02010600030101010101" pitchFamily="2" charset="-122"/>
              <a:ea typeface="宋体" panose="02010600030101010101" pitchFamily="2" charset="-122"/>
              <a:sym typeface="+mn-ea"/>
            </a:endParaRPr>
          </a:p>
          <a:p>
            <a:pPr marL="342900" indent="-342900">
              <a:lnSpc>
                <a:spcPct val="150000"/>
              </a:lnSpc>
              <a:buFont typeface="Wingdings" panose="05000000000000000000" pitchFamily="2" charset="2"/>
              <a:buChar char="p"/>
            </a:pPr>
            <a:endParaRPr lang="zh-CN" altLang="en-US" b="1" dirty="0">
              <a:latin typeface="宋体" panose="02010600030101010101" pitchFamily="2" charset="-122"/>
              <a:ea typeface="宋体" panose="02010600030101010101" pitchFamily="2" charset="-122"/>
              <a:sym typeface="+mn-ea"/>
            </a:endParaRPr>
          </a:p>
          <a:p>
            <a:pPr indent="0">
              <a:lnSpc>
                <a:spcPct val="150000"/>
              </a:lnSpc>
              <a:buFont typeface="Wingdings" panose="05000000000000000000" pitchFamily="2" charset="2"/>
              <a:buNone/>
            </a:pPr>
            <a:r>
              <a:rPr lang="en-US" altLang="zh-CN" b="1" dirty="0">
                <a:latin typeface="宋体" panose="02010600030101010101" pitchFamily="2" charset="-122"/>
                <a:ea typeface="宋体" panose="02010600030101010101" pitchFamily="2" charset="-122"/>
                <a:sym typeface="+mn-ea"/>
              </a:rPr>
              <a:t>   </a:t>
            </a:r>
            <a:endParaRPr lang="en-US" altLang="zh-CN" b="1" dirty="0">
              <a:latin typeface="宋体" panose="02010600030101010101" pitchFamily="2" charset="-122"/>
              <a:ea typeface="宋体" panose="02010600030101010101" pitchFamily="2" charset="-122"/>
              <a:sym typeface="+mn-ea"/>
            </a:endParaRPr>
          </a:p>
        </p:txBody>
      </p:sp>
    </p:spTree>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alphaModFix amt="5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351" y="0"/>
            <a:ext cx="12192000" cy="6858000"/>
          </a:xfrm>
          <a:prstGeom prst="rect">
            <a:avLst/>
          </a:prstGeom>
        </p:spPr>
      </p:pic>
      <p:sp>
        <p:nvSpPr>
          <p:cNvPr id="8" name="文本框 7"/>
          <p:cNvSpPr txBox="1"/>
          <p:nvPr/>
        </p:nvSpPr>
        <p:spPr>
          <a:xfrm>
            <a:off x="769720" y="2557790"/>
            <a:ext cx="10485521" cy="706755"/>
          </a:xfrm>
          <a:prstGeom prst="rect">
            <a:avLst/>
          </a:prstGeom>
          <a:noFill/>
        </p:spPr>
        <p:txBody>
          <a:bodyPr wrap="square" rtlCol="0">
            <a:spAutoFit/>
          </a:bodyPr>
          <a:lstStyle/>
          <a:p>
            <a:pPr marR="5080" lvl="1" algn="ctr">
              <a:spcBef>
                <a:spcPts val="105"/>
              </a:spcBef>
            </a:pPr>
            <a:r>
              <a:rPr lang="zh-CN" altLang="en-US" sz="4000" b="1" spc="-45" dirty="0">
                <a:solidFill>
                  <a:schemeClr val="tx1"/>
                </a:solidFill>
                <a:effectLst>
                  <a:outerShdw blurRad="38100" dist="38100" dir="2700000" algn="tl">
                    <a:srgbClr val="000000">
                      <a:alpha val="43137"/>
                    </a:srgbClr>
                  </a:outerShdw>
                </a:effectLst>
                <a:ea typeface="+mn-lt"/>
                <a:cs typeface="+mj-ea"/>
                <a:sym typeface="+mn-ea"/>
              </a:rPr>
              <a:t>感谢老师的批评指正！</a:t>
            </a:r>
            <a:endParaRPr lang="en-US" altLang="zh-CN" sz="4000" b="1" spc="-45" dirty="0">
              <a:solidFill>
                <a:schemeClr val="tx1"/>
              </a:solidFill>
              <a:effectLst>
                <a:outerShdw blurRad="38100" dist="38100" dir="2700000" algn="tl">
                  <a:srgbClr val="000000">
                    <a:alpha val="43137"/>
                  </a:srgbClr>
                </a:outerShdw>
              </a:effectLst>
              <a:ea typeface="+mn-lt"/>
              <a:cs typeface="+mj-ea"/>
              <a:sym typeface="+mn-ea"/>
            </a:endParaRPr>
          </a:p>
        </p:txBody>
      </p:sp>
      <p:pic>
        <p:nvPicPr>
          <p:cNvPr id="5" name="Picture 4" descr="http://zsjy.gzhu.edu.cn/images/pic_logo.png"/>
          <p:cNvPicPr>
            <a:picLocks noChangeAspect="1" noChangeArrowheads="1"/>
          </p:cNvPicPr>
          <p:nvPr/>
        </p:nvPicPr>
        <p:blipFill rotWithShape="1">
          <a:blip r:embed="rId2">
            <a:extLst>
              <a:ext uri="{28A0092B-C50C-407E-A947-70E740481C1C}">
                <a14:useLocalDpi xmlns:a14="http://schemas.microsoft.com/office/drawing/2010/main" val="0"/>
              </a:ext>
            </a:extLst>
          </a:blip>
          <a:srcRect t="-1" r="45034" b="-7143"/>
          <a:stretch>
            <a:fillRect/>
          </a:stretch>
        </p:blipFill>
        <p:spPr bwMode="auto">
          <a:xfrm>
            <a:off x="583325" y="114253"/>
            <a:ext cx="3293111" cy="978152"/>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合 10"/>
          <p:cNvGrpSpPr/>
          <p:nvPr/>
        </p:nvGrpSpPr>
        <p:grpSpPr>
          <a:xfrm>
            <a:off x="9574137" y="87034"/>
            <a:ext cx="2034540" cy="941666"/>
            <a:chOff x="9937100" y="-21252"/>
            <a:chExt cx="2386163" cy="1113116"/>
          </a:xfrm>
        </p:grpSpPr>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055" y="238218"/>
            <a:ext cx="5580413" cy="1120672"/>
          </a:xfrm>
        </p:spPr>
        <p:txBody>
          <a:bodyPr>
            <a:normAutofit/>
          </a:bodyPr>
          <a:lstStyle/>
          <a:p>
            <a:r>
              <a:rPr lang="en-US" altLang="zh-CN" sz="4000" b="1" dirty="0">
                <a:sym typeface="+mn-ea"/>
              </a:rPr>
              <a:t>1.1 </a:t>
            </a:r>
            <a:r>
              <a:rPr lang="zh-CN" altLang="en-US" sz="4000" b="1" dirty="0">
                <a:sym typeface="+mn-ea"/>
              </a:rPr>
              <a:t>中心化差分隐私</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graphicFrame>
        <p:nvGraphicFramePr>
          <p:cNvPr id="3" name="对象 -2147482624"/>
          <p:cNvGraphicFramePr>
            <a:graphicFrameLocks noChangeAspect="1"/>
          </p:cNvGraphicFramePr>
          <p:nvPr/>
        </p:nvGraphicFramePr>
        <p:xfrm>
          <a:off x="1080770" y="4946333"/>
          <a:ext cx="4022090" cy="1089025"/>
        </p:xfrm>
        <a:graphic>
          <a:graphicData uri="http://schemas.openxmlformats.org/presentationml/2006/ole">
            <mc:AlternateContent xmlns:mc="http://schemas.openxmlformats.org/markup-compatibility/2006">
              <mc:Choice xmlns:v="urn:schemas-microsoft-com:vml" Requires="v">
                <p:oleObj spid="_x0000_s3076" name="" r:id="rId3" imgW="1548765" imgH="419100" progId="Equation.KSEE3">
                  <p:embed/>
                </p:oleObj>
              </mc:Choice>
              <mc:Fallback>
                <p:oleObj name="" r:id="rId3" imgW="1548765" imgH="419100" progId="Equation.KSEE3">
                  <p:embed/>
                  <p:pic>
                    <p:nvPicPr>
                      <p:cNvPr id="0" name="图片 3075"/>
                      <p:cNvPicPr/>
                      <p:nvPr/>
                    </p:nvPicPr>
                    <p:blipFill>
                      <a:blip r:embed="rId4"/>
                      <a:stretch>
                        <a:fillRect/>
                      </a:stretch>
                    </p:blipFill>
                    <p:spPr>
                      <a:xfrm>
                        <a:off x="1080770" y="4946333"/>
                        <a:ext cx="4022090" cy="1089025"/>
                      </a:xfrm>
                      <a:prstGeom prst="rect">
                        <a:avLst/>
                      </a:prstGeom>
                      <a:noFill/>
                      <a:ln w="38100">
                        <a:noFill/>
                        <a:miter/>
                      </a:ln>
                    </p:spPr>
                  </p:pic>
                </p:oleObj>
              </mc:Fallback>
            </mc:AlternateContent>
          </a:graphicData>
        </a:graphic>
      </p:graphicFrame>
      <p:sp>
        <p:nvSpPr>
          <p:cNvPr id="141" name="文本框 140"/>
          <p:cNvSpPr txBox="1"/>
          <p:nvPr/>
        </p:nvSpPr>
        <p:spPr>
          <a:xfrm>
            <a:off x="601345" y="4349750"/>
            <a:ext cx="5701665" cy="460375"/>
          </a:xfrm>
          <a:prstGeom prst="rect">
            <a:avLst/>
          </a:prstGeom>
          <a:noFill/>
        </p:spPr>
        <p:txBody>
          <a:bodyPr wrap="square" rtlCol="0">
            <a:spAutoFit/>
          </a:bodyPr>
          <a:p>
            <a:pPr algn="l"/>
            <a:r>
              <a:rPr lang="zh-CN" altLang="en-US" sz="2400"/>
              <a:t>ε</a:t>
            </a:r>
            <a:r>
              <a:rPr lang="en-US" altLang="zh-CN" sz="2400"/>
              <a:t>-</a:t>
            </a:r>
            <a:r>
              <a:rPr lang="zh-CN" altLang="en-US" sz="2400"/>
              <a:t>差分隐私的定义：</a:t>
            </a:r>
            <a:endParaRPr lang="zh-CN" altLang="en-US" sz="2400"/>
          </a:p>
        </p:txBody>
      </p:sp>
      <p:sp>
        <p:nvSpPr>
          <p:cNvPr id="143" name="圆角矩形 142"/>
          <p:cNvSpPr/>
          <p:nvPr/>
        </p:nvSpPr>
        <p:spPr>
          <a:xfrm>
            <a:off x="6501765" y="5066665"/>
            <a:ext cx="5510530" cy="12147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2400">
                <a:solidFill>
                  <a:srgbClr val="FF0000"/>
                </a:solidFill>
                <a:sym typeface="+mn-ea"/>
              </a:rPr>
              <a:t>同时，当</a:t>
            </a:r>
            <a:r>
              <a:rPr lang="en-US" altLang="zh-CN" sz="2400">
                <a:solidFill>
                  <a:srgbClr val="FF0000"/>
                </a:solidFill>
                <a:sym typeface="+mn-ea"/>
              </a:rPr>
              <a:t>A</a:t>
            </a:r>
            <a:r>
              <a:rPr lang="zh-CN" altLang="en-US" sz="2400">
                <a:solidFill>
                  <a:srgbClr val="FF0000"/>
                </a:solidFill>
                <a:sym typeface="+mn-ea"/>
              </a:rPr>
              <a:t>在ε趋近</a:t>
            </a:r>
            <a:r>
              <a:rPr lang="en-US" altLang="zh-CN" sz="2400">
                <a:solidFill>
                  <a:srgbClr val="FF0000"/>
                </a:solidFill>
                <a:sym typeface="+mn-ea"/>
              </a:rPr>
              <a:t>0</a:t>
            </a:r>
            <a:r>
              <a:rPr lang="zh-CN" altLang="en-US" sz="2400">
                <a:solidFill>
                  <a:srgbClr val="FF0000"/>
                </a:solidFill>
                <a:sym typeface="+mn-ea"/>
              </a:rPr>
              <a:t>的情况下</a:t>
            </a:r>
            <a:r>
              <a:rPr lang="zh-CN" altLang="en-US" sz="2400">
                <a:solidFill>
                  <a:srgbClr val="FF0000"/>
                </a:solidFill>
                <a:sym typeface="+mn-ea"/>
              </a:rPr>
              <a:t>满足ε</a:t>
            </a:r>
            <a:r>
              <a:rPr lang="en-US" altLang="zh-CN" sz="2400">
                <a:solidFill>
                  <a:srgbClr val="FF0000"/>
                </a:solidFill>
                <a:sym typeface="+mn-ea"/>
              </a:rPr>
              <a:t>-</a:t>
            </a:r>
            <a:r>
              <a:rPr lang="zh-CN" altLang="en-US" sz="2400">
                <a:solidFill>
                  <a:srgbClr val="FF0000"/>
                </a:solidFill>
                <a:sym typeface="+mn-ea"/>
              </a:rPr>
              <a:t>差分隐私时，能够提供更好的隐私保护。</a:t>
            </a:r>
            <a:endParaRPr lang="zh-CN" altLang="en-US" sz="2400"/>
          </a:p>
        </p:txBody>
      </p:sp>
      <p:pic>
        <p:nvPicPr>
          <p:cNvPr id="7" name="图片 6"/>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3564275" y="1332213"/>
            <a:ext cx="5629659" cy="3017386"/>
          </a:xfrm>
          <a:prstGeom prst="rect">
            <a:avLst/>
          </a:prstGeom>
        </p:spPr>
      </p:pic>
      <p:sp>
        <p:nvSpPr>
          <p:cNvPr id="4" name="文本框 3"/>
          <p:cNvSpPr txBox="1"/>
          <p:nvPr/>
        </p:nvSpPr>
        <p:spPr>
          <a:xfrm>
            <a:off x="1080770" y="2251710"/>
            <a:ext cx="792480" cy="460375"/>
          </a:xfrm>
          <a:prstGeom prst="rect">
            <a:avLst/>
          </a:prstGeom>
          <a:noFill/>
        </p:spPr>
        <p:txBody>
          <a:bodyPr wrap="none" rtlCol="0">
            <a:spAutoFit/>
          </a:bodyPr>
          <a:p>
            <a:r>
              <a:rPr lang="zh-CN" altLang="en-US" sz="2400"/>
              <a:t>加噪</a:t>
            </a:r>
            <a:endParaRPr lang="zh-CN" altLang="en-US" sz="2400"/>
          </a:p>
        </p:txBody>
      </p:sp>
      <p:cxnSp>
        <p:nvCxnSpPr>
          <p:cNvPr id="5" name="直接箭头连接符 4"/>
          <p:cNvCxnSpPr/>
          <p:nvPr/>
        </p:nvCxnSpPr>
        <p:spPr>
          <a:xfrm flipV="1">
            <a:off x="1873250" y="2479675"/>
            <a:ext cx="3481070" cy="2159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8" name="文本框 7"/>
          <p:cNvSpPr txBox="1"/>
          <p:nvPr/>
        </p:nvSpPr>
        <p:spPr>
          <a:xfrm>
            <a:off x="708025" y="6281420"/>
            <a:ext cx="7055485" cy="338455"/>
          </a:xfrm>
          <a:prstGeom prst="rect">
            <a:avLst/>
          </a:prstGeom>
          <a:noFill/>
        </p:spPr>
        <p:txBody>
          <a:bodyPr wrap="square" rtlCol="0" anchor="t">
            <a:noAutofit/>
          </a:bodyPr>
          <a:p>
            <a:pPr algn="l">
              <a:buClrTx/>
              <a:buSzTx/>
              <a:buFontTx/>
            </a:pPr>
            <a:r>
              <a:rPr lang="zh-CN" altLang="en-US" sz="2400"/>
              <a:t>ε是我们的隐私预算</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41"/>
                                        </p:tgtEl>
                                        <p:attrNameLst>
                                          <p:attrName>style.visibility</p:attrName>
                                        </p:attrNameLst>
                                      </p:cBhvr>
                                      <p:to>
                                        <p:strVal val="visible"/>
                                      </p:to>
                                    </p:set>
                                    <p:animEffect transition="in" filter="wipe(down)">
                                      <p:cBhvr>
                                        <p:cTn id="20" dur="500"/>
                                        <p:tgtEl>
                                          <p:spTgt spid="14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43"/>
                                        </p:tgtEl>
                                        <p:attrNameLst>
                                          <p:attrName>style.visibility</p:attrName>
                                        </p:attrNameLst>
                                      </p:cBhvr>
                                      <p:to>
                                        <p:strVal val="visible"/>
                                      </p:to>
                                    </p:set>
                                    <p:animEffect transition="in" filter="wipe(down)">
                                      <p:cBhvr>
                                        <p:cTn id="35"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P spid="141" grpId="1"/>
      <p:bldP spid="143" grpId="0" bldLvl="0" animBg="1"/>
      <p:bldP spid="143" grpId="1" animBg="1"/>
      <p:bldP spid="4" grpId="0"/>
      <p:bldP spid="4" grpId="1"/>
      <p:bldP spid="8" grpId="0"/>
      <p:bldP spid="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055" y="238218"/>
            <a:ext cx="5580413" cy="1120672"/>
          </a:xfrm>
        </p:spPr>
        <p:txBody>
          <a:bodyPr>
            <a:normAutofit/>
          </a:bodyPr>
          <a:lstStyle/>
          <a:p>
            <a:r>
              <a:rPr lang="en-US" altLang="zh-CN" sz="4000" b="1" dirty="0">
                <a:sym typeface="+mn-ea"/>
              </a:rPr>
              <a:t>1.2 Laplace</a:t>
            </a:r>
            <a:r>
              <a:rPr lang="zh-CN" altLang="en-US" sz="4000" b="1" dirty="0">
                <a:sym typeface="+mn-ea"/>
              </a:rPr>
              <a:t>噪声机制</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11648261" y="6334780"/>
            <a:ext cx="364202" cy="523220"/>
          </a:xfrm>
          <a:prstGeom prst="rect">
            <a:avLst/>
          </a:prstGeom>
          <a:solidFill>
            <a:srgbClr val="C0322E"/>
          </a:solidFill>
        </p:spPr>
        <p:txBody>
          <a:bodyPr wrap="none" rtlCol="0">
            <a:spAutoFit/>
          </a:bodyPr>
          <a:lstStyle/>
          <a:p>
            <a:r>
              <a:rPr lang="en-US" altLang="zh-CN" sz="2800" dirty="0">
                <a:solidFill>
                  <a:schemeClr val="bg1"/>
                </a:solidFill>
                <a:latin typeface="Times New Roman" panose="02020603050405020304" charset="0"/>
                <a:ea typeface="宋体" panose="02010600030101010101" pitchFamily="2" charset="-122"/>
                <a:cs typeface="Times New Roman" panose="02020603050405020304" charset="0"/>
              </a:rPr>
              <a:t>  </a:t>
            </a:r>
            <a:endParaRPr lang="zh-CN" altLang="en-US" dirty="0">
              <a:solidFill>
                <a:schemeClr val="bg1"/>
              </a:solidFill>
              <a:latin typeface="Times New Roman" panose="02020603050405020304" charset="0"/>
              <a:ea typeface="宋体" panose="02010600030101010101" pitchFamily="2" charset="-122"/>
              <a:cs typeface="Times New Roman" panose="02020603050405020304" charset="0"/>
            </a:endParaRPr>
          </a:p>
        </p:txBody>
      </p:sp>
      <p:sp>
        <p:nvSpPr>
          <p:cNvPr id="2" name="灯片编号占位符 1"/>
          <p:cNvSpPr>
            <a:spLocks noGrp="1"/>
          </p:cNvSpPr>
          <p:nvPr>
            <p:ph type="sldNum" sz="quarter" idx="12"/>
          </p:nvPr>
        </p:nvSpPr>
        <p:spPr/>
        <p:txBody>
          <a:bodyPr/>
          <a:lstStyle/>
          <a:p>
            <a:fld id="{7D9BB5D0-35E4-459D-AEF3-FE4D7C45CC19}" type="slidenum">
              <a:rPr lang="zh-CN" altLang="en-US" sz="1800" smtClean="0"/>
            </a:fld>
            <a:endParaRPr lang="zh-CN" altLang="en-US" sz="1800" dirty="0" smtClean="0"/>
          </a:p>
        </p:txBody>
      </p:sp>
      <p:sp>
        <p:nvSpPr>
          <p:cNvPr id="135" name="文本框 134"/>
          <p:cNvSpPr txBox="1"/>
          <p:nvPr/>
        </p:nvSpPr>
        <p:spPr>
          <a:xfrm>
            <a:off x="6508115" y="4387850"/>
            <a:ext cx="309880" cy="368300"/>
          </a:xfrm>
          <a:prstGeom prst="rect">
            <a:avLst/>
          </a:prstGeom>
          <a:noFill/>
        </p:spPr>
        <p:txBody>
          <a:bodyPr wrap="none" rtlCol="0">
            <a:spAutoFit/>
          </a:bodyPr>
          <a:p>
            <a:endParaRPr lang="zh-CN" altLang="en-US"/>
          </a:p>
        </p:txBody>
      </p:sp>
      <p:sp>
        <p:nvSpPr>
          <p:cNvPr id="4" name="文本框 3"/>
          <p:cNvSpPr txBox="1"/>
          <p:nvPr/>
        </p:nvSpPr>
        <p:spPr>
          <a:xfrm>
            <a:off x="708025" y="1127760"/>
            <a:ext cx="10355580" cy="1198880"/>
          </a:xfrm>
          <a:prstGeom prst="rect">
            <a:avLst/>
          </a:prstGeom>
          <a:noFill/>
        </p:spPr>
        <p:txBody>
          <a:bodyPr wrap="square" rtlCol="0">
            <a:spAutoFit/>
          </a:bodyPr>
          <a:p>
            <a:r>
              <a:rPr lang="zh-CN" altLang="en-US" sz="2400" dirty="0">
                <a:sym typeface="+mn-ea"/>
              </a:rPr>
              <a:t>中心差分隐私常用</a:t>
            </a:r>
            <a:r>
              <a:rPr lang="zh-CN" altLang="en-US" sz="2400" dirty="0">
                <a:solidFill>
                  <a:schemeClr val="accent2"/>
                </a:solidFill>
                <a:sym typeface="+mn-ea"/>
              </a:rPr>
              <a:t>拉普拉斯机制</a:t>
            </a:r>
            <a:r>
              <a:rPr lang="zh-CN" altLang="en-US" sz="2400" dirty="0">
                <a:sym typeface="+mn-ea"/>
              </a:rPr>
              <a:t>和</a:t>
            </a:r>
            <a:r>
              <a:rPr lang="zh-CN" altLang="en-US" sz="2400" dirty="0">
                <a:solidFill>
                  <a:schemeClr val="accent2"/>
                </a:solidFill>
                <a:sym typeface="+mn-ea"/>
              </a:rPr>
              <a:t>指数机制</a:t>
            </a:r>
            <a:r>
              <a:rPr lang="zh-CN" altLang="en-US" sz="2400" dirty="0">
                <a:sym typeface="+mn-ea"/>
              </a:rPr>
              <a:t>添加噪声，</a:t>
            </a:r>
            <a:r>
              <a:rPr lang="zh-CN" altLang="en-US" sz="2400"/>
              <a:t>随机算法</a:t>
            </a:r>
            <a:r>
              <a:rPr lang="en-US" altLang="zh-CN" sz="2400"/>
              <a:t>A</a:t>
            </a:r>
            <a:r>
              <a:rPr lang="zh-CN" altLang="en-US" sz="2400"/>
              <a:t>解释为：</a:t>
            </a:r>
            <a:r>
              <a:rPr lang="en-US" altLang="zh-CN" sz="2400"/>
              <a:t>A(D) = f(D) + noise</a:t>
            </a:r>
            <a:endParaRPr lang="en-US" altLang="zh-CN" sz="2400"/>
          </a:p>
          <a:p>
            <a:endParaRPr lang="zh-CN" altLang="en-US" sz="2400"/>
          </a:p>
        </p:txBody>
      </p:sp>
      <p:graphicFrame>
        <p:nvGraphicFramePr>
          <p:cNvPr id="8" name="对象 7"/>
          <p:cNvGraphicFramePr>
            <a:graphicFrameLocks noChangeAspect="1"/>
          </p:cNvGraphicFramePr>
          <p:nvPr/>
        </p:nvGraphicFramePr>
        <p:xfrm>
          <a:off x="708025" y="1772920"/>
          <a:ext cx="7839710" cy="920750"/>
        </p:xfrm>
        <a:graphic>
          <a:graphicData uri="http://schemas.openxmlformats.org/presentationml/2006/ole">
            <mc:AlternateContent xmlns:mc="http://schemas.openxmlformats.org/markup-compatibility/2006">
              <mc:Choice xmlns:v="urn:schemas-microsoft-com:vml" Requires="v">
                <p:oleObj spid="_x0000_s9" name="" r:id="rId3" imgW="3352800" imgH="393700" progId="Equation.KSEE3">
                  <p:embed/>
                </p:oleObj>
              </mc:Choice>
              <mc:Fallback>
                <p:oleObj name="" r:id="rId3" imgW="3352800" imgH="393700" progId="Equation.KSEE3">
                  <p:embed/>
                  <p:pic>
                    <p:nvPicPr>
                      <p:cNvPr id="0" name="图片 8"/>
                      <p:cNvPicPr/>
                      <p:nvPr/>
                    </p:nvPicPr>
                    <p:blipFill>
                      <a:blip r:embed="rId4"/>
                      <a:stretch>
                        <a:fillRect/>
                      </a:stretch>
                    </p:blipFill>
                    <p:spPr>
                      <a:xfrm>
                        <a:off x="708025" y="1772920"/>
                        <a:ext cx="7839710" cy="920750"/>
                      </a:xfrm>
                      <a:prstGeom prst="rect">
                        <a:avLst/>
                      </a:prstGeom>
                      <a:noFill/>
                      <a:ln w="38100">
                        <a:noFill/>
                        <a:miter/>
                      </a:ln>
                    </p:spPr>
                  </p:pic>
                </p:oleObj>
              </mc:Fallback>
            </mc:AlternateContent>
          </a:graphicData>
        </a:graphic>
      </p:graphicFrame>
      <p:graphicFrame>
        <p:nvGraphicFramePr>
          <p:cNvPr id="7" name="对象 -2147482621"/>
          <p:cNvGraphicFramePr>
            <a:graphicFrameLocks noChangeAspect="1"/>
          </p:cNvGraphicFramePr>
          <p:nvPr/>
        </p:nvGraphicFramePr>
        <p:xfrm>
          <a:off x="784860" y="3284855"/>
          <a:ext cx="621030" cy="584200"/>
        </p:xfrm>
        <a:graphic>
          <a:graphicData uri="http://schemas.openxmlformats.org/presentationml/2006/ole">
            <mc:AlternateContent xmlns:mc="http://schemas.openxmlformats.org/markup-compatibility/2006">
              <mc:Choice xmlns:v="urn:schemas-microsoft-com:vml" Requires="v">
                <p:oleObj spid="_x0000_s11" name="" r:id="rId5" imgW="215900" imgH="203200" progId="Equation.KSEE3">
                  <p:embed/>
                </p:oleObj>
              </mc:Choice>
              <mc:Fallback>
                <p:oleObj name="" r:id="rId5" imgW="215900" imgH="203200" progId="Equation.KSEE3">
                  <p:embed/>
                  <p:pic>
                    <p:nvPicPr>
                      <p:cNvPr id="0" name="图片 10"/>
                      <p:cNvPicPr/>
                      <p:nvPr/>
                    </p:nvPicPr>
                    <p:blipFill>
                      <a:blip r:embed="rId6"/>
                      <a:stretch>
                        <a:fillRect/>
                      </a:stretch>
                    </p:blipFill>
                    <p:spPr>
                      <a:xfrm>
                        <a:off x="784860" y="3284855"/>
                        <a:ext cx="621030" cy="584200"/>
                      </a:xfrm>
                      <a:prstGeom prst="rect">
                        <a:avLst/>
                      </a:prstGeom>
                      <a:noFill/>
                      <a:ln w="38100">
                        <a:noFill/>
                        <a:miter/>
                      </a:ln>
                    </p:spPr>
                  </p:pic>
                </p:oleObj>
              </mc:Fallback>
            </mc:AlternateContent>
          </a:graphicData>
        </a:graphic>
      </p:graphicFrame>
      <p:sp>
        <p:nvSpPr>
          <p:cNvPr id="13" name="文本框 12"/>
          <p:cNvSpPr txBox="1"/>
          <p:nvPr/>
        </p:nvSpPr>
        <p:spPr>
          <a:xfrm>
            <a:off x="1520825" y="3392805"/>
            <a:ext cx="4653280" cy="460375"/>
          </a:xfrm>
          <a:prstGeom prst="rect">
            <a:avLst/>
          </a:prstGeom>
          <a:noFill/>
        </p:spPr>
        <p:txBody>
          <a:bodyPr wrap="none" rtlCol="0">
            <a:spAutoFit/>
          </a:bodyPr>
          <a:p>
            <a:r>
              <a:rPr lang="zh-CN" altLang="en-US" sz="2400"/>
              <a:t>表示为两个函数</a:t>
            </a:r>
            <a:r>
              <a:rPr lang="en-US" altLang="zh-CN" sz="2400"/>
              <a:t>f(D)</a:t>
            </a:r>
            <a:r>
              <a:rPr lang="zh-CN" altLang="en-US" sz="2400"/>
              <a:t>之间的敏感度</a:t>
            </a:r>
            <a:endParaRPr lang="zh-CN" altLang="en-US" sz="2400"/>
          </a:p>
        </p:txBody>
      </p:sp>
      <p:graphicFrame>
        <p:nvGraphicFramePr>
          <p:cNvPr id="19" name="表格 18"/>
          <p:cNvGraphicFramePr/>
          <p:nvPr>
            <p:custDataLst>
              <p:tags r:id="rId7"/>
            </p:custDataLst>
          </p:nvPr>
        </p:nvGraphicFramePr>
        <p:xfrm>
          <a:off x="7637145" y="5353050"/>
          <a:ext cx="4183380" cy="1097280"/>
        </p:xfrm>
        <a:graphic>
          <a:graphicData uri="http://schemas.openxmlformats.org/drawingml/2006/table">
            <a:tbl>
              <a:tblPr firstRow="1" bandRow="1">
                <a:tableStyleId>{5C22544A-7EE6-4342-B048-85BDC9FD1C3A}</a:tableStyleId>
              </a:tblPr>
              <a:tblGrid>
                <a:gridCol w="1394460"/>
                <a:gridCol w="1394460"/>
                <a:gridCol w="1394460"/>
              </a:tblGrid>
              <a:tr h="365760">
                <a:tc>
                  <a:txBody>
                    <a:bodyPr/>
                    <a:p>
                      <a:pPr>
                        <a:buNone/>
                      </a:pPr>
                      <a:endParaRPr lang="zh-CN" altLang="en-US"/>
                    </a:p>
                  </a:txBody>
                  <a:tcPr/>
                </a:tc>
                <a:tc>
                  <a:txBody>
                    <a:bodyPr/>
                    <a:p>
                      <a:pPr>
                        <a:buNone/>
                      </a:pPr>
                      <a:r>
                        <a:rPr lang="zh-CN" altLang="en-US"/>
                        <a:t>参数</a:t>
                      </a:r>
                      <a:endParaRPr lang="zh-CN" altLang="en-US"/>
                    </a:p>
                  </a:txBody>
                  <a:tcPr/>
                </a:tc>
                <a:tc>
                  <a:txBody>
                    <a:bodyPr/>
                    <a:p>
                      <a:pPr>
                        <a:buNone/>
                      </a:pPr>
                      <a:r>
                        <a:rPr lang="zh-CN" altLang="en-US"/>
                        <a:t>符号</a:t>
                      </a:r>
                      <a:endParaRPr lang="zh-CN" altLang="en-US"/>
                    </a:p>
                  </a:txBody>
                  <a:tcPr/>
                </a:tc>
              </a:tr>
              <a:tr h="365760">
                <a:tc>
                  <a:txBody>
                    <a:bodyPr/>
                    <a:p>
                      <a:pPr>
                        <a:buNone/>
                      </a:pPr>
                      <a:r>
                        <a:rPr lang="zh-CN" altLang="en-US"/>
                        <a:t>期望</a:t>
                      </a:r>
                      <a:endParaRPr lang="zh-CN" altLang="en-US"/>
                    </a:p>
                  </a:txBody>
                  <a:tcPr/>
                </a:tc>
                <a:tc>
                  <a:txBody>
                    <a:bodyPr/>
                    <a:p>
                      <a:pPr>
                        <a:buNone/>
                      </a:pPr>
                      <a:r>
                        <a:rPr lang="en-US" altLang="zh-CN"/>
                        <a:t>mean</a:t>
                      </a:r>
                      <a:endParaRPr lang="en-US" altLang="zh-CN"/>
                    </a:p>
                  </a:txBody>
                  <a:tcPr/>
                </a:tc>
                <a:tc>
                  <a:txBody>
                    <a:bodyPr/>
                    <a:p>
                      <a:pPr>
                        <a:buNone/>
                      </a:pPr>
                      <a:r>
                        <a:rPr lang="zh-CN" altLang="en-US">
                          <a:latin typeface="微软雅黑" panose="020B0503020204020204" charset="-122"/>
                          <a:ea typeface="微软雅黑" panose="020B0503020204020204" charset="-122"/>
                        </a:rPr>
                        <a:t>μ</a:t>
                      </a:r>
                      <a:endParaRPr lang="zh-CN" altLang="en-US">
                        <a:latin typeface="微软雅黑" panose="020B0503020204020204" charset="-122"/>
                        <a:ea typeface="微软雅黑" panose="020B0503020204020204" charset="-122"/>
                      </a:endParaRPr>
                    </a:p>
                  </a:txBody>
                  <a:tcPr/>
                </a:tc>
              </a:tr>
              <a:tr h="365760">
                <a:tc>
                  <a:txBody>
                    <a:bodyPr/>
                    <a:p>
                      <a:pPr>
                        <a:buNone/>
                      </a:pPr>
                      <a:r>
                        <a:rPr lang="zh-CN" altLang="en-US"/>
                        <a:t>方差</a:t>
                      </a:r>
                      <a:endParaRPr lang="zh-CN" altLang="en-US"/>
                    </a:p>
                  </a:txBody>
                  <a:tcPr/>
                </a:tc>
                <a:tc>
                  <a:txBody>
                    <a:bodyPr/>
                    <a:p>
                      <a:pPr>
                        <a:buNone/>
                      </a:pPr>
                      <a:r>
                        <a:rPr lang="en-US" altLang="zh-CN"/>
                        <a:t>scale</a:t>
                      </a:r>
                      <a:endParaRPr lang="en-US" altLang="zh-CN"/>
                    </a:p>
                  </a:txBody>
                  <a:tcPr/>
                </a:tc>
                <a:tc>
                  <a:txBody>
                    <a:bodyPr/>
                    <a:p>
                      <a:pPr>
                        <a:buNone/>
                      </a:pPr>
                      <a:r>
                        <a:rPr lang="en-US" altLang="zh-CN"/>
                        <a:t>b</a:t>
                      </a:r>
                      <a:endParaRPr lang="en-US" altLang="zh-CN"/>
                    </a:p>
                  </a:txBody>
                  <a:tcPr/>
                </a:tc>
              </a:tr>
            </a:tbl>
          </a:graphicData>
        </a:graphic>
      </p:graphicFrame>
      <p:graphicFrame>
        <p:nvGraphicFramePr>
          <p:cNvPr id="20" name="对象 19">
            <a:hlinkClick r:id="" action="ppaction://ole?verb="/>
          </p:cNvPr>
          <p:cNvGraphicFramePr>
            <a:graphicFrameLocks noChangeAspect="1"/>
          </p:cNvGraphicFramePr>
          <p:nvPr/>
        </p:nvGraphicFramePr>
        <p:xfrm>
          <a:off x="4973955" y="2395855"/>
          <a:ext cx="114300" cy="215900"/>
        </p:xfrm>
        <a:graphic>
          <a:graphicData uri="http://schemas.openxmlformats.org/presentationml/2006/ole">
            <mc:AlternateContent xmlns:mc="http://schemas.openxmlformats.org/markup-compatibility/2006">
              <mc:Choice xmlns:v="urn:schemas-microsoft-com:vml" Requires="v">
                <p:oleObj spid="_x0000_s1025" name="" r:id="rId8" imgW="114300" imgH="215900" progId="Equation.KSEE3">
                  <p:embed/>
                </p:oleObj>
              </mc:Choice>
              <mc:Fallback>
                <p:oleObj name="" r:id="rId8" imgW="114300" imgH="215900" progId="Equation.KSEE3">
                  <p:embed/>
                  <p:pic>
                    <p:nvPicPr>
                      <p:cNvPr id="0" name="图片 1024"/>
                      <p:cNvPicPr/>
                      <p:nvPr/>
                    </p:nvPicPr>
                    <p:blipFill>
                      <a:blip r:embed="rId9"/>
                      <a:stretch>
                        <a:fillRect/>
                      </a:stretch>
                    </p:blipFill>
                    <p:spPr>
                      <a:xfrm>
                        <a:off x="4973955" y="2395855"/>
                        <a:ext cx="114300" cy="215900"/>
                      </a:xfrm>
                      <a:prstGeom prst="rect">
                        <a:avLst/>
                      </a:prstGeom>
                    </p:spPr>
                  </p:pic>
                </p:oleObj>
              </mc:Fallback>
            </mc:AlternateContent>
          </a:graphicData>
        </a:graphic>
      </p:graphicFrame>
      <p:sp>
        <p:nvSpPr>
          <p:cNvPr id="21" name="文本框 20"/>
          <p:cNvSpPr txBox="1"/>
          <p:nvPr/>
        </p:nvSpPr>
        <p:spPr>
          <a:xfrm>
            <a:off x="789940" y="4634230"/>
            <a:ext cx="7675880" cy="460375"/>
          </a:xfrm>
          <a:prstGeom prst="rect">
            <a:avLst/>
          </a:prstGeom>
          <a:noFill/>
        </p:spPr>
        <p:txBody>
          <a:bodyPr wrap="none" rtlCol="0">
            <a:spAutoFit/>
          </a:bodyPr>
          <a:p>
            <a:pPr algn="l"/>
            <a:r>
              <a:rPr lang="zh-CN" altLang="en-US" sz="2400"/>
              <a:t>取满足</a:t>
            </a:r>
            <a:r>
              <a:rPr lang="en-US" altLang="zh-CN" sz="2400"/>
              <a:t>                          </a:t>
            </a:r>
            <a:r>
              <a:rPr lang="zh-CN" altLang="en-US" sz="2400"/>
              <a:t>的</a:t>
            </a:r>
            <a:r>
              <a:rPr lang="en-US" altLang="zh-CN" sz="2400"/>
              <a:t>                  </a:t>
            </a:r>
            <a:r>
              <a:rPr lang="zh-CN" altLang="en-US" sz="2400"/>
              <a:t>分布即可求得</a:t>
            </a:r>
            <a:r>
              <a:rPr lang="en-US" altLang="zh-CN" sz="2400"/>
              <a:t>noise</a:t>
            </a:r>
            <a:endParaRPr lang="en-US" altLang="zh-CN" sz="2400">
              <a:latin typeface="宋体" panose="02010600030101010101" pitchFamily="2" charset="-122"/>
              <a:ea typeface="宋体" panose="02010600030101010101" pitchFamily="2" charset="-122"/>
            </a:endParaRPr>
          </a:p>
        </p:txBody>
      </p:sp>
      <p:graphicFrame>
        <p:nvGraphicFramePr>
          <p:cNvPr id="22" name="对象 -2147482622"/>
          <p:cNvGraphicFramePr>
            <a:graphicFrameLocks noChangeAspect="1"/>
          </p:cNvGraphicFramePr>
          <p:nvPr/>
        </p:nvGraphicFramePr>
        <p:xfrm>
          <a:off x="6344920" y="3392805"/>
          <a:ext cx="3785870" cy="645160"/>
        </p:xfrm>
        <a:graphic>
          <a:graphicData uri="http://schemas.openxmlformats.org/presentationml/2006/ole">
            <mc:AlternateContent xmlns:mc="http://schemas.openxmlformats.org/markup-compatibility/2006">
              <mc:Choice xmlns:v="urn:schemas-microsoft-com:vml" Requires="v">
                <p:oleObj spid="_x0000_s23" name="" r:id="rId10" imgW="1714500" imgH="292100" progId="Equation.KSEE3">
                  <p:embed/>
                </p:oleObj>
              </mc:Choice>
              <mc:Fallback>
                <p:oleObj name="" r:id="rId10" imgW="1714500" imgH="292100" progId="Equation.KSEE3">
                  <p:embed/>
                  <p:pic>
                    <p:nvPicPr>
                      <p:cNvPr id="0" name="图片 21"/>
                      <p:cNvPicPr/>
                      <p:nvPr/>
                    </p:nvPicPr>
                    <p:blipFill>
                      <a:blip r:embed="rId11"/>
                      <a:stretch>
                        <a:fillRect/>
                      </a:stretch>
                    </p:blipFill>
                    <p:spPr>
                      <a:xfrm>
                        <a:off x="6344920" y="3392805"/>
                        <a:ext cx="3785870" cy="645160"/>
                      </a:xfrm>
                      <a:prstGeom prst="rect">
                        <a:avLst/>
                      </a:prstGeom>
                      <a:noFill/>
                      <a:ln w="38100">
                        <a:noFill/>
                        <a:miter/>
                      </a:ln>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1810068" y="4403090"/>
          <a:ext cx="2204085" cy="911225"/>
        </p:xfrm>
        <a:graphic>
          <a:graphicData uri="http://schemas.openxmlformats.org/presentationml/2006/ole">
            <mc:AlternateContent xmlns:mc="http://schemas.openxmlformats.org/markup-compatibility/2006">
              <mc:Choice xmlns:v="urn:schemas-microsoft-com:vml" Requires="v">
                <p:oleObj spid="_x0000_s1026" name="" r:id="rId12" imgW="952500" imgH="393700" progId="Equation.KSEE3">
                  <p:embed/>
                </p:oleObj>
              </mc:Choice>
              <mc:Fallback>
                <p:oleObj name="" r:id="rId12" imgW="952500" imgH="393700" progId="Equation.KSEE3">
                  <p:embed/>
                  <p:pic>
                    <p:nvPicPr>
                      <p:cNvPr id="0" name="图片 1025"/>
                      <p:cNvPicPr/>
                      <p:nvPr/>
                    </p:nvPicPr>
                    <p:blipFill>
                      <a:blip r:embed="rId13"/>
                      <a:stretch>
                        <a:fillRect/>
                      </a:stretch>
                    </p:blipFill>
                    <p:spPr>
                      <a:xfrm>
                        <a:off x="1810068" y="4403090"/>
                        <a:ext cx="2204085" cy="91122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4229735" y="4683760"/>
          <a:ext cx="1592580" cy="404495"/>
        </p:xfrm>
        <a:graphic>
          <a:graphicData uri="http://schemas.openxmlformats.org/presentationml/2006/ole">
            <mc:AlternateContent xmlns:mc="http://schemas.openxmlformats.org/markup-compatibility/2006">
              <mc:Choice xmlns:v="urn:schemas-microsoft-com:vml" Requires="v">
                <p:oleObj spid="_x0000_s1027" name="" r:id="rId14" imgW="800100" imgH="203200" progId="Equation.KSEE3">
                  <p:embed/>
                </p:oleObj>
              </mc:Choice>
              <mc:Fallback>
                <p:oleObj name="" r:id="rId14" imgW="800100" imgH="203200" progId="Equation.KSEE3">
                  <p:embed/>
                  <p:pic>
                    <p:nvPicPr>
                      <p:cNvPr id="0" name="图片 1026"/>
                      <p:cNvPicPr/>
                      <p:nvPr/>
                    </p:nvPicPr>
                    <p:blipFill>
                      <a:blip r:embed="rId15"/>
                      <a:stretch>
                        <a:fillRect/>
                      </a:stretch>
                    </p:blipFill>
                    <p:spPr>
                      <a:xfrm>
                        <a:off x="4229735" y="4683760"/>
                        <a:ext cx="1592580" cy="40449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par>
                                <p:cTn id="21" presetID="2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22" presetClass="entr" presetSubtype="4"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down)">
                                      <p:cBhvr>
                                        <p:cTn id="26" dur="500"/>
                                        <p:tgtEl>
                                          <p:spTgt spid="22"/>
                                        </p:tgtEl>
                                      </p:cBhvr>
                                    </p:animEffect>
                                  </p:childTnLst>
                                </p:cTn>
                              </p:par>
                              <p:par>
                                <p:cTn id="27" presetID="22" presetClass="entr" presetSubtype="4"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par>
                                <p:cTn id="35" presetID="22" presetClass="entr" presetSubtype="4"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down)">
                                      <p:cBhvr>
                                        <p:cTn id="37" dur="500"/>
                                        <p:tgtEl>
                                          <p:spTgt spid="2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down)">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8" grpId="1" animBg="1"/>
      <p:bldP spid="4" grpId="0"/>
      <p:bldP spid="4" grpId="1"/>
      <p:bldP spid="13" grpId="0"/>
      <p:bldP spid="13" grpId="1"/>
      <p:bldP spid="21" grpId="0"/>
      <p:bldP spid="21" grpId="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标题 5"/>
          <p:cNvSpPr>
            <a:spLocks noGrp="1"/>
          </p:cNvSpPr>
          <p:nvPr>
            <p:ph type="ctrTitle" idx="4294967295"/>
          </p:nvPr>
        </p:nvSpPr>
        <p:spPr>
          <a:xfrm>
            <a:off x="601345" y="238125"/>
            <a:ext cx="7162165" cy="1120775"/>
          </a:xfrm>
        </p:spPr>
        <p:txBody>
          <a:bodyPr>
            <a:normAutofit/>
          </a:bodyPr>
          <a:lstStyle/>
          <a:p>
            <a:r>
              <a:rPr lang="en-US" altLang="zh-CN" sz="4000" b="1" dirty="0">
                <a:sym typeface="+mn-ea"/>
              </a:rPr>
              <a:t>1.3 </a:t>
            </a:r>
            <a:r>
              <a:rPr lang="zh-CN" altLang="en-US" sz="4000" b="1" dirty="0">
                <a:sym typeface="+mn-ea"/>
              </a:rPr>
              <a:t>机器学习的隐私问题</a:t>
            </a:r>
            <a:endParaRPr lang="zh-CN" altLang="en-US"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11755120" y="6380480"/>
            <a:ext cx="309880" cy="368300"/>
          </a:xfrm>
          <a:prstGeom prst="rect">
            <a:avLst/>
          </a:prstGeom>
          <a:noFill/>
        </p:spPr>
        <p:txBody>
          <a:bodyPr wrap="none" rtlCol="0">
            <a:spAutoFit/>
          </a:bodyPr>
          <a:p>
            <a:r>
              <a:rPr lang="en-US" altLang="zh-CN">
                <a:solidFill>
                  <a:schemeClr val="bg1"/>
                </a:solidFill>
              </a:rPr>
              <a:t>6</a:t>
            </a:r>
            <a:endParaRPr lang="en-US" altLang="zh-CN">
              <a:solidFill>
                <a:schemeClr val="bg1"/>
              </a:solidFill>
            </a:endParaRPr>
          </a:p>
        </p:txBody>
      </p:sp>
      <p:sp>
        <p:nvSpPr>
          <p:cNvPr id="3" name="文本框 2"/>
          <p:cNvSpPr txBox="1"/>
          <p:nvPr/>
        </p:nvSpPr>
        <p:spPr>
          <a:xfrm>
            <a:off x="330835" y="1203960"/>
            <a:ext cx="11830050" cy="1291590"/>
          </a:xfrm>
          <a:prstGeom prst="rect">
            <a:avLst/>
          </a:prstGeom>
          <a:noFill/>
        </p:spPr>
        <p:txBody>
          <a:bodyPr wrap="none" rtlCol="0">
            <a:spAutoFit/>
          </a:bodyPr>
          <a:p>
            <a:pPr algn="l"/>
            <a:r>
              <a:rPr lang="en-US" altLang="zh-CN"/>
              <a:t>       </a:t>
            </a:r>
            <a:r>
              <a:rPr lang="zh-CN" altLang="en-US" sz="2000"/>
              <a:t>根据《2021</a:t>
            </a:r>
            <a:r>
              <a:rPr lang="en-US" altLang="zh-CN" sz="2000"/>
              <a:t> </a:t>
            </a:r>
            <a:r>
              <a:rPr lang="zh-CN" altLang="en-US" sz="2000"/>
              <a:t>AI</a:t>
            </a:r>
            <a:r>
              <a:rPr lang="en-US" altLang="zh-CN" sz="2000"/>
              <a:t> </a:t>
            </a:r>
            <a:r>
              <a:rPr lang="zh-CN" altLang="en-US" sz="2000"/>
              <a:t>Index</a:t>
            </a:r>
            <a:r>
              <a:rPr lang="en-US" altLang="zh-CN" sz="2000"/>
              <a:t> </a:t>
            </a:r>
            <a:r>
              <a:rPr lang="zh-CN" altLang="en-US" sz="2000"/>
              <a:t>Report</a:t>
            </a:r>
            <a:r>
              <a:rPr lang="en-US" altLang="zh-CN" sz="2000"/>
              <a:t> </a:t>
            </a:r>
            <a:r>
              <a:rPr lang="zh-CN" altLang="en-US" sz="2000"/>
              <a:t>Master》报告进行拓展，人工智能存在的主要安全问题之一</a:t>
            </a:r>
            <a:endParaRPr lang="zh-CN" altLang="en-US" sz="2000"/>
          </a:p>
          <a:p>
            <a:pPr algn="l"/>
            <a:r>
              <a:rPr lang="en-US" altLang="zh-CN" sz="2000"/>
              <a:t>      </a:t>
            </a:r>
            <a:r>
              <a:rPr lang="zh-CN" altLang="en-US" sz="2000"/>
              <a:t>就是数据安全问题，例如</a:t>
            </a:r>
            <a:r>
              <a:rPr lang="zh-CN" altLang="en-US" sz="2000">
                <a:solidFill>
                  <a:schemeClr val="tx1"/>
                </a:solidFill>
              </a:rPr>
              <a:t>训练</a:t>
            </a:r>
            <a:r>
              <a:rPr lang="zh-CN" altLang="en-US" sz="2000"/>
              <a:t>集的泄露。</a:t>
            </a:r>
            <a:endParaRPr lang="zh-CN" altLang="en-US" sz="2000"/>
          </a:p>
          <a:p>
            <a:pPr algn="l"/>
            <a:endParaRPr lang="zh-CN" altLang="en-US"/>
          </a:p>
          <a:p>
            <a:pPr algn="l"/>
            <a:r>
              <a:rPr lang="en-US" altLang="zh-CN"/>
              <a:t>       </a:t>
            </a:r>
            <a:r>
              <a:rPr lang="zh-CN" altLang="en-US" sz="2000"/>
              <a:t>例如：成员推理攻击</a:t>
            </a:r>
            <a:r>
              <a:rPr lang="en-US" altLang="zh-CN" sz="2000"/>
              <a:t>(</a:t>
            </a:r>
            <a:r>
              <a:rPr lang="en-US" altLang="zh-CN" sz="2000">
                <a:solidFill>
                  <a:srgbClr val="FF0000"/>
                </a:solidFill>
              </a:rPr>
              <a:t>MIA</a:t>
            </a:r>
            <a:r>
              <a:rPr lang="en-US" altLang="zh-CN" sz="2000"/>
              <a:t>)---“</a:t>
            </a:r>
            <a:r>
              <a:rPr lang="zh-CN" altLang="en-US" sz="2000"/>
              <a:t>能够根据攻击者给出的数据样本判断出它是否出自目标模型的训练集</a:t>
            </a:r>
            <a:r>
              <a:rPr lang="en-US" altLang="zh-CN" sz="2000"/>
              <a:t>”</a:t>
            </a:r>
            <a:r>
              <a:rPr lang="zh-CN" altLang="en-US" sz="2000"/>
              <a:t>。</a:t>
            </a:r>
            <a:endParaRPr lang="zh-CN" altLang="en-US" sz="2000"/>
          </a:p>
        </p:txBody>
      </p:sp>
      <p:sp>
        <p:nvSpPr>
          <p:cNvPr id="4" name="矩形 3"/>
          <p:cNvSpPr/>
          <p:nvPr/>
        </p:nvSpPr>
        <p:spPr>
          <a:xfrm>
            <a:off x="599440" y="2753360"/>
            <a:ext cx="2590800" cy="1066800"/>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p>
            <a:pPr algn="ctr"/>
            <a:r>
              <a:rPr lang="en-US" altLang="zh-CN"/>
              <a:t>(</a:t>
            </a:r>
            <a:r>
              <a:rPr lang="zh-CN" altLang="en-US">
                <a:solidFill>
                  <a:srgbClr val="FF0000"/>
                </a:solidFill>
              </a:rPr>
              <a:t>用户记录</a:t>
            </a:r>
            <a:r>
              <a:rPr lang="en-US" altLang="zh-CN"/>
              <a:t>,</a:t>
            </a:r>
            <a:r>
              <a:rPr lang="zh-CN" altLang="en-US"/>
              <a:t>标签</a:t>
            </a:r>
            <a:r>
              <a:rPr lang="en-US" altLang="zh-CN"/>
              <a:t>)</a:t>
            </a:r>
            <a:endParaRPr lang="en-US" altLang="zh-CN"/>
          </a:p>
        </p:txBody>
      </p:sp>
      <p:sp>
        <p:nvSpPr>
          <p:cNvPr id="5" name="流程图: 可选过程 4"/>
          <p:cNvSpPr/>
          <p:nvPr/>
        </p:nvSpPr>
        <p:spPr>
          <a:xfrm>
            <a:off x="5090160" y="2733040"/>
            <a:ext cx="3342640" cy="108712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目标模型</a:t>
            </a:r>
            <a:endParaRPr lang="zh-CN" altLang="en-US"/>
          </a:p>
        </p:txBody>
      </p:sp>
      <p:cxnSp>
        <p:nvCxnSpPr>
          <p:cNvPr id="7" name="直接箭头连接符 6"/>
          <p:cNvCxnSpPr>
            <a:stCxn id="4" idx="3"/>
            <a:endCxn id="5" idx="1"/>
          </p:cNvCxnSpPr>
          <p:nvPr/>
        </p:nvCxnSpPr>
        <p:spPr>
          <a:xfrm flipV="1">
            <a:off x="3190240" y="3276600"/>
            <a:ext cx="1899920"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688080" y="2966720"/>
            <a:ext cx="1097280" cy="368300"/>
          </a:xfrm>
          <a:prstGeom prst="rect">
            <a:avLst/>
          </a:prstGeom>
          <a:noFill/>
        </p:spPr>
        <p:txBody>
          <a:bodyPr wrap="none" rtlCol="0">
            <a:spAutoFit/>
          </a:bodyPr>
          <a:p>
            <a:r>
              <a:rPr lang="zh-CN" altLang="en-US"/>
              <a:t>预测数据</a:t>
            </a:r>
            <a:endParaRPr lang="zh-CN" altLang="en-US"/>
          </a:p>
        </p:txBody>
      </p:sp>
      <p:sp>
        <p:nvSpPr>
          <p:cNvPr id="9" name="流程图: 可选过程 8"/>
          <p:cNvSpPr/>
          <p:nvPr/>
        </p:nvSpPr>
        <p:spPr>
          <a:xfrm>
            <a:off x="723265" y="4490085"/>
            <a:ext cx="2204720" cy="97536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攻击模型</a:t>
            </a:r>
            <a:endParaRPr lang="zh-CN" altLang="en-US"/>
          </a:p>
        </p:txBody>
      </p:sp>
      <p:cxnSp>
        <p:nvCxnSpPr>
          <p:cNvPr id="10" name="直接箭头连接符 9"/>
          <p:cNvCxnSpPr>
            <a:stCxn id="4" idx="2"/>
            <a:endCxn id="9" idx="0"/>
          </p:cNvCxnSpPr>
          <p:nvPr/>
        </p:nvCxnSpPr>
        <p:spPr>
          <a:xfrm flipH="1">
            <a:off x="1825625" y="3820160"/>
            <a:ext cx="69215" cy="669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991360" y="3970655"/>
            <a:ext cx="640080" cy="368300"/>
          </a:xfrm>
          <a:prstGeom prst="rect">
            <a:avLst/>
          </a:prstGeom>
          <a:noFill/>
        </p:spPr>
        <p:txBody>
          <a:bodyPr wrap="none" rtlCol="0">
            <a:spAutoFit/>
          </a:bodyPr>
          <a:p>
            <a:r>
              <a:rPr lang="zh-CN" altLang="en-US"/>
              <a:t>标签</a:t>
            </a:r>
            <a:endParaRPr lang="zh-CN" altLang="en-US"/>
          </a:p>
        </p:txBody>
      </p:sp>
      <p:cxnSp>
        <p:nvCxnSpPr>
          <p:cNvPr id="16" name="曲线连接符 15"/>
          <p:cNvCxnSpPr>
            <a:stCxn id="5" idx="2"/>
            <a:endCxn id="9" idx="3"/>
          </p:cNvCxnSpPr>
          <p:nvPr/>
        </p:nvCxnSpPr>
        <p:spPr>
          <a:xfrm rot="5400000">
            <a:off x="4265930" y="2481580"/>
            <a:ext cx="1157605" cy="383349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226560" y="4906010"/>
            <a:ext cx="1097280" cy="368300"/>
          </a:xfrm>
          <a:prstGeom prst="rect">
            <a:avLst/>
          </a:prstGeom>
          <a:noFill/>
        </p:spPr>
        <p:txBody>
          <a:bodyPr wrap="none" rtlCol="0">
            <a:spAutoFit/>
          </a:bodyPr>
          <a:p>
            <a:r>
              <a:rPr lang="zh-CN" altLang="en-US"/>
              <a:t>预测向量</a:t>
            </a:r>
            <a:endParaRPr lang="zh-CN" altLang="en-US"/>
          </a:p>
        </p:txBody>
      </p:sp>
      <p:sp>
        <p:nvSpPr>
          <p:cNvPr id="20" name="文本框 19"/>
          <p:cNvSpPr txBox="1"/>
          <p:nvPr/>
        </p:nvSpPr>
        <p:spPr>
          <a:xfrm>
            <a:off x="804545" y="5580380"/>
            <a:ext cx="2385695" cy="368300"/>
          </a:xfrm>
          <a:prstGeom prst="rect">
            <a:avLst/>
          </a:prstGeom>
          <a:noFill/>
        </p:spPr>
        <p:txBody>
          <a:bodyPr wrap="none" rtlCol="0">
            <a:spAutoFit/>
          </a:bodyPr>
          <a:p>
            <a:r>
              <a:rPr lang="zh-CN" altLang="en-US"/>
              <a:t>用户记录</a:t>
            </a:r>
            <a:r>
              <a:rPr lang="en-US" altLang="zh-CN"/>
              <a:t>  </a:t>
            </a:r>
            <a:r>
              <a:rPr lang="en-US" altLang="zh-CN">
                <a:latin typeface="微软雅黑" panose="020B0503020204020204" charset="-122"/>
                <a:cs typeface="微软雅黑" panose="020B0503020204020204" charset="-122"/>
              </a:rPr>
              <a:t>ϵ </a:t>
            </a:r>
            <a:r>
              <a:rPr lang="zh-CN" altLang="en-US">
                <a:latin typeface="微软雅黑" panose="020B0503020204020204" charset="-122"/>
                <a:cs typeface="微软雅黑" panose="020B0503020204020204" charset="-122"/>
              </a:rPr>
              <a:t>训练集？</a:t>
            </a:r>
            <a:r>
              <a:rPr lang="en-US" altLang="zh-CN"/>
              <a:t> </a:t>
            </a:r>
            <a:endParaRPr lang="en-US" altLang="zh-CN"/>
          </a:p>
        </p:txBody>
      </p:sp>
      <p:sp>
        <p:nvSpPr>
          <p:cNvPr id="21" name="文本框 20"/>
          <p:cNvSpPr txBox="1"/>
          <p:nvPr/>
        </p:nvSpPr>
        <p:spPr>
          <a:xfrm>
            <a:off x="6974840" y="4205605"/>
            <a:ext cx="373380" cy="368300"/>
          </a:xfrm>
          <a:prstGeom prst="rect">
            <a:avLst/>
          </a:prstGeom>
          <a:noFill/>
        </p:spPr>
        <p:txBody>
          <a:bodyPr wrap="none" rtlCol="0">
            <a:spAutoFit/>
          </a:bodyPr>
          <a:p>
            <a:pPr algn="l"/>
            <a:r>
              <a:rPr lang="en-US" altLang="zh-CN"/>
              <a:t>   </a:t>
            </a:r>
            <a:endParaRPr lang="zh-CN" altLang="en-US"/>
          </a:p>
        </p:txBody>
      </p:sp>
      <p:sp>
        <p:nvSpPr>
          <p:cNvPr id="22" name="圆角矩形 21"/>
          <p:cNvSpPr/>
          <p:nvPr/>
        </p:nvSpPr>
        <p:spPr>
          <a:xfrm>
            <a:off x="6003925" y="5088890"/>
            <a:ext cx="5480050" cy="12007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a:sym typeface="+mn-ea"/>
              </a:rPr>
              <a:t>      </a:t>
            </a:r>
            <a:r>
              <a:rPr lang="zh-CN" altLang="en-US" sz="2000">
                <a:solidFill>
                  <a:srgbClr val="FF0000"/>
                </a:solidFill>
                <a:sym typeface="+mn-ea"/>
              </a:rPr>
              <a:t>差分隐私的作用：</a:t>
            </a:r>
            <a:r>
              <a:rPr lang="zh-CN" altLang="en-US" sz="2000">
                <a:sym typeface="+mn-ea"/>
              </a:rPr>
              <a:t>通过添加噪声使对手无法推断出关于用户记录的任何信息。</a:t>
            </a:r>
            <a:endParaRPr lang="zh-CN" altLang="en-US" sz="2000">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8" grpId="1" animBg="1"/>
      <p:bldP spid="22" grpId="0" bldLvl="0" animBg="1"/>
      <p:bldP spid="2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a:xfrm>
            <a:off x="838200" y="476250"/>
            <a:ext cx="10515600" cy="552450"/>
          </a:xfrm>
        </p:spPr>
        <p:txBody>
          <a:bodyPr/>
          <a:lstStyle/>
          <a:p>
            <a:r>
              <a:rPr lang="zh-CN" altLang="en-US"/>
              <a:t>目录</a:t>
            </a:r>
            <a:endParaRPr lang="en-US" altLang="zh-CN" dirty="0"/>
          </a:p>
        </p:txBody>
      </p:sp>
      <p:grpSp>
        <p:nvGrpSpPr>
          <p:cNvPr id="12" name="组合 11"/>
          <p:cNvGrpSpPr/>
          <p:nvPr/>
        </p:nvGrpSpPr>
        <p:grpSpPr>
          <a:xfrm>
            <a:off x="9617001" y="87034"/>
            <a:ext cx="2034540" cy="941666"/>
            <a:chOff x="9937100" y="-2125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2125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7" name="圆角矩形 16"/>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7" name="组合 46"/>
          <p:cNvGrpSpPr/>
          <p:nvPr/>
        </p:nvGrpSpPr>
        <p:grpSpPr>
          <a:xfrm>
            <a:off x="3068736" y="2409044"/>
            <a:ext cx="5376094" cy="2823276"/>
            <a:chOff x="2836697" y="2206560"/>
            <a:chExt cx="5376094" cy="2823276"/>
          </a:xfrm>
        </p:grpSpPr>
        <p:sp>
          <p:nvSpPr>
            <p:cNvPr id="57" name="文本框 10"/>
            <p:cNvSpPr txBox="1"/>
            <p:nvPr/>
          </p:nvSpPr>
          <p:spPr>
            <a:xfrm>
              <a:off x="2960801" y="305314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nvGrpSpPr>
            <p:cNvPr id="58" name="组合 57"/>
            <p:cNvGrpSpPr/>
            <p:nvPr/>
          </p:nvGrpSpPr>
          <p:grpSpPr>
            <a:xfrm>
              <a:off x="2836697" y="2206560"/>
              <a:ext cx="5376094" cy="621161"/>
              <a:chOff x="2855747" y="5197410"/>
              <a:chExt cx="5376094" cy="621161"/>
            </a:xfrm>
          </p:grpSpPr>
          <p:grpSp>
            <p:nvGrpSpPr>
              <p:cNvPr id="62" name="组合 61"/>
              <p:cNvGrpSpPr/>
              <p:nvPr/>
            </p:nvGrpSpPr>
            <p:grpSpPr>
              <a:xfrm>
                <a:off x="3155849" y="5197410"/>
                <a:ext cx="5075992" cy="583061"/>
                <a:chOff x="1410624" y="1451230"/>
                <a:chExt cx="5075992" cy="583061"/>
              </a:xfrm>
            </p:grpSpPr>
            <p:sp>
              <p:nvSpPr>
                <p:cNvPr id="65" name="五边形 64"/>
                <p:cNvSpPr/>
                <p:nvPr/>
              </p:nvSpPr>
              <p:spPr>
                <a:xfrm rot="10800000">
                  <a:off x="1410624" y="1451230"/>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dirty="0"/>
                </a:p>
              </p:txBody>
            </p:sp>
            <p:sp>
              <p:nvSpPr>
                <p:cNvPr id="66" name="五边形 10"/>
                <p:cNvSpPr/>
                <p:nvPr/>
              </p:nvSpPr>
              <p:spPr>
                <a:xfrm rot="21600000">
                  <a:off x="1571081" y="1453136"/>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spc="-10" dirty="0">
                      <a:solidFill>
                        <a:schemeClr val="tx1"/>
                      </a:solidFill>
                      <a:sym typeface="+mn-ea"/>
                    </a:rPr>
                    <a:t>背景介绍</a:t>
                  </a:r>
                  <a:endParaRPr lang="zh-CN" altLang="en-US" sz="2500" b="1" spc="-10" dirty="0">
                    <a:solidFill>
                      <a:schemeClr val="tx1"/>
                    </a:solidFill>
                    <a:sym typeface="+mn-ea"/>
                  </a:endParaRPr>
                </a:p>
              </p:txBody>
            </p:sp>
          </p:grpSp>
          <p:sp>
            <p:nvSpPr>
              <p:cNvPr id="63" name="椭圆 62"/>
              <p:cNvSpPr/>
              <p:nvPr/>
            </p:nvSpPr>
            <p:spPr>
              <a:xfrm>
                <a:off x="2855747" y="5237416"/>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64" name="文本框 10"/>
              <p:cNvSpPr txBox="1"/>
              <p:nvPr/>
            </p:nvSpPr>
            <p:spPr>
              <a:xfrm>
                <a:off x="2979852" y="5297806"/>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1</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27" name="文本框 10"/>
            <p:cNvSpPr txBox="1"/>
            <p:nvPr/>
          </p:nvSpPr>
          <p:spPr>
            <a:xfrm>
              <a:off x="2979852" y="4569461"/>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grpSp>
      <p:sp>
        <p:nvSpPr>
          <p:cNvPr id="5" name="矩形 4"/>
          <p:cNvSpPr/>
          <p:nvPr/>
        </p:nvSpPr>
        <p:spPr>
          <a:xfrm>
            <a:off x="11640530" y="6290797"/>
            <a:ext cx="533695" cy="533695"/>
          </a:xfrm>
          <a:prstGeom prst="rect">
            <a:avLst/>
          </a:prstGeom>
          <a:solidFill>
            <a:srgbClr val="C032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a:xfrm>
            <a:off x="11640530" y="6369909"/>
            <a:ext cx="442877" cy="365125"/>
          </a:xfrm>
        </p:spPr>
        <p:txBody>
          <a:bodyPr/>
          <a:lstStyle/>
          <a:p>
            <a:fld id="{565CE74E-AB26-4998-AD42-012C4C1AD076}" type="slidenum">
              <a:rPr lang="zh-CN" altLang="en-US" sz="1800" smtClean="0">
                <a:solidFill>
                  <a:schemeClr val="bg1"/>
                </a:solidFill>
              </a:rPr>
            </a:fld>
            <a:endParaRPr lang="zh-CN" altLang="en-US" sz="1800" dirty="0" smtClean="0">
              <a:solidFill>
                <a:schemeClr val="bg1"/>
              </a:solidFill>
            </a:endParaRPr>
          </a:p>
        </p:txBody>
      </p:sp>
      <p:sp>
        <p:nvSpPr>
          <p:cNvPr id="28" name="五边形 66"/>
          <p:cNvSpPr/>
          <p:nvPr/>
        </p:nvSpPr>
        <p:spPr>
          <a:xfrm rot="10800000">
            <a:off x="3368837" y="4971229"/>
            <a:ext cx="5061388" cy="58115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US" altLang="zh-CN"/>
          </a:p>
        </p:txBody>
      </p:sp>
      <p:sp>
        <p:nvSpPr>
          <p:cNvPr id="29" name="五边形 10"/>
          <p:cNvSpPr/>
          <p:nvPr/>
        </p:nvSpPr>
        <p:spPr>
          <a:xfrm>
            <a:off x="3520476" y="4971229"/>
            <a:ext cx="4916099"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lstStyle/>
          <a:p>
            <a:pPr lvl="0" algn="ctr" defTabSz="1022350">
              <a:lnSpc>
                <a:spcPct val="100000"/>
              </a:lnSpc>
              <a:spcBef>
                <a:spcPct val="0"/>
              </a:spcBef>
              <a:spcAft>
                <a:spcPct val="35000"/>
              </a:spcAft>
            </a:pPr>
            <a:r>
              <a:rPr lang="zh-CN" altLang="en-US" sz="2500" b="1" dirty="0">
                <a:solidFill>
                  <a:schemeClr val="tx1"/>
                </a:solidFill>
                <a:sym typeface="+mn-ea"/>
              </a:rPr>
              <a:t>总结</a:t>
            </a:r>
            <a:endParaRPr lang="zh-CN" altLang="en-US" sz="2500" b="1" dirty="0">
              <a:solidFill>
                <a:schemeClr val="tx1"/>
              </a:solidFill>
              <a:sym typeface="+mn-ea"/>
            </a:endParaRPr>
          </a:p>
        </p:txBody>
      </p:sp>
      <p:sp>
        <p:nvSpPr>
          <p:cNvPr id="30" name="椭圆 29"/>
          <p:cNvSpPr/>
          <p:nvPr/>
        </p:nvSpPr>
        <p:spPr>
          <a:xfrm>
            <a:off x="3052176" y="4971229"/>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lstStyle/>
          <a:p>
            <a:endParaRPr lang="zh-CN" altLang="en-US"/>
          </a:p>
        </p:txBody>
      </p:sp>
      <p:sp>
        <p:nvSpPr>
          <p:cNvPr id="31" name="文本框 10"/>
          <p:cNvSpPr txBox="1"/>
          <p:nvPr/>
        </p:nvSpPr>
        <p:spPr>
          <a:xfrm>
            <a:off x="3178972" y="5031618"/>
            <a:ext cx="34163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rPr>
              <a:t>4</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sp>
        <p:nvSpPr>
          <p:cNvPr id="3" name="五边形 66"/>
          <p:cNvSpPr/>
          <p:nvPr/>
        </p:nvSpPr>
        <p:spPr>
          <a:xfrm rot="10800000">
            <a:off x="3383280" y="3232150"/>
            <a:ext cx="5061585" cy="58102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p>
            <a:pPr algn="ctr"/>
            <a:endParaRPr lang="en-US" altLang="zh-CN"/>
          </a:p>
        </p:txBody>
      </p:sp>
      <p:sp>
        <p:nvSpPr>
          <p:cNvPr id="7" name="椭圆 6"/>
          <p:cNvSpPr/>
          <p:nvPr/>
        </p:nvSpPr>
        <p:spPr>
          <a:xfrm>
            <a:off x="3066781" y="3231964"/>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p>
            <a:endParaRPr lang="zh-CN" altLang="en-US"/>
          </a:p>
        </p:txBody>
      </p:sp>
      <p:sp>
        <p:nvSpPr>
          <p:cNvPr id="8" name="文本框 10"/>
          <p:cNvSpPr txBox="1"/>
          <p:nvPr/>
        </p:nvSpPr>
        <p:spPr>
          <a:xfrm>
            <a:off x="3193577" y="3292353"/>
            <a:ext cx="341631" cy="46037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2</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sp>
        <p:nvSpPr>
          <p:cNvPr id="11" name="五边形 10"/>
          <p:cNvSpPr/>
          <p:nvPr/>
        </p:nvSpPr>
        <p:spPr>
          <a:xfrm rot="21600000">
            <a:off x="3553425" y="3232005"/>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p>
            <a:pPr lvl="0" algn="ctr" defTabSz="1022350">
              <a:lnSpc>
                <a:spcPct val="100000"/>
              </a:lnSpc>
              <a:spcBef>
                <a:spcPct val="0"/>
              </a:spcBef>
              <a:spcAft>
                <a:spcPct val="35000"/>
              </a:spcAft>
            </a:pPr>
            <a:r>
              <a:rPr lang="zh-CN" altLang="en-US" sz="2500" b="1" spc="-10" dirty="0">
                <a:solidFill>
                  <a:srgbClr val="FF0000"/>
                </a:solidFill>
                <a:sym typeface="+mn-ea"/>
              </a:rPr>
              <a:t>框架分析</a:t>
            </a:r>
            <a:endParaRPr lang="zh-CN" altLang="en-US" sz="2500" b="1" spc="-10" dirty="0">
              <a:solidFill>
                <a:srgbClr val="FF0000"/>
              </a:solidFill>
              <a:sym typeface="+mn-ea"/>
            </a:endParaRPr>
          </a:p>
        </p:txBody>
      </p:sp>
      <p:sp>
        <p:nvSpPr>
          <p:cNvPr id="13" name="五边形 66"/>
          <p:cNvSpPr/>
          <p:nvPr/>
        </p:nvSpPr>
        <p:spPr>
          <a:xfrm rot="10800000">
            <a:off x="3383280" y="4053205"/>
            <a:ext cx="5061585" cy="581025"/>
          </a:xfrm>
          <a:prstGeom prst="homePlate">
            <a:avLst/>
          </a:prstGeom>
          <a:solidFill>
            <a:schemeClr val="bg1">
              <a:lumMod val="95000"/>
            </a:schemeClr>
          </a:solidFill>
        </p:spPr>
        <p:style>
          <a:lnRef idx="2">
            <a:schemeClr val="accent3">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p>
            <a:pPr algn="ctr"/>
            <a:endParaRPr lang="en-US" altLang="zh-CN"/>
          </a:p>
        </p:txBody>
      </p:sp>
      <p:sp>
        <p:nvSpPr>
          <p:cNvPr id="16" name="椭圆 15"/>
          <p:cNvSpPr/>
          <p:nvPr/>
        </p:nvSpPr>
        <p:spPr>
          <a:xfrm>
            <a:off x="3066781" y="4053019"/>
            <a:ext cx="581155" cy="581155"/>
          </a:xfrm>
          <a:prstGeom prst="ellipse">
            <a:avLst/>
          </a:prstGeom>
        </p:spPr>
        <p:style>
          <a:lnRef idx="2">
            <a:schemeClr val="accent3">
              <a:shade val="80000"/>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lt1">
              <a:hueOff val="0"/>
              <a:satOff val="0"/>
              <a:lumOff val="0"/>
              <a:alphaOff val="0"/>
            </a:schemeClr>
          </a:fontRef>
        </p:style>
        <p:txBody>
          <a:bodyPr/>
          <a:p>
            <a:endParaRPr lang="zh-CN" altLang="en-US"/>
          </a:p>
        </p:txBody>
      </p:sp>
      <p:sp>
        <p:nvSpPr>
          <p:cNvPr id="18" name="文本框 10"/>
          <p:cNvSpPr txBox="1"/>
          <p:nvPr/>
        </p:nvSpPr>
        <p:spPr>
          <a:xfrm>
            <a:off x="3193577" y="4113408"/>
            <a:ext cx="341631" cy="46037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prstClr val="black"/>
                </a:solidFill>
                <a:effectLst>
                  <a:outerShdw blurRad="38100" dist="19050" dir="2700000" algn="tl" rotWithShape="0">
                    <a:prstClr val="black">
                      <a:alpha val="40000"/>
                    </a:prstClr>
                  </a:outerShdw>
                </a:effectLst>
                <a:latin typeface="Calibri" panose="020F0502020204030204"/>
                <a:ea typeface="微软雅黑" panose="020B0503020204020204" charset="-122"/>
              </a:rPr>
              <a:t>3</a:t>
            </a:r>
            <a:endParaRPr kumimoji="0" lang="en-US" altLang="zh-CN" sz="2400" b="0" i="0" u="none" strike="noStrike" kern="1200" cap="none" spc="0" normalizeH="0" baseline="0" noProof="0" dirty="0">
              <a:ln>
                <a:noFill/>
              </a:ln>
              <a:solidFill>
                <a:prstClr val="black"/>
              </a:solidFill>
              <a:effectLst>
                <a:outerShdw blurRad="38100" dist="19050" dir="2700000" algn="tl" rotWithShape="0">
                  <a:prstClr val="black">
                    <a:alpha val="40000"/>
                  </a:prstClr>
                </a:outerShdw>
              </a:effectLst>
              <a:uLnTx/>
              <a:uFillTx/>
              <a:latin typeface="Calibri" panose="020F0502020204030204"/>
              <a:ea typeface="微软雅黑" panose="020B0503020204020204" charset="-122"/>
            </a:endParaRPr>
          </a:p>
        </p:txBody>
      </p:sp>
      <p:sp>
        <p:nvSpPr>
          <p:cNvPr id="19" name="五边形 10"/>
          <p:cNvSpPr/>
          <p:nvPr/>
        </p:nvSpPr>
        <p:spPr>
          <a:xfrm rot="21600000">
            <a:off x="3553425" y="4053060"/>
            <a:ext cx="4915535" cy="58115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273" tIns="87630" rIns="163576" bIns="87630" numCol="1" spcCol="1270" anchor="ctr" anchorCtr="0">
            <a:noAutofit/>
          </a:bodyPr>
          <a:p>
            <a:pPr lvl="0" algn="ctr" defTabSz="1022350">
              <a:lnSpc>
                <a:spcPct val="100000"/>
              </a:lnSpc>
              <a:spcBef>
                <a:spcPct val="0"/>
              </a:spcBef>
              <a:spcAft>
                <a:spcPct val="35000"/>
              </a:spcAft>
            </a:pPr>
            <a:r>
              <a:rPr lang="zh-CN" altLang="en-US" sz="2500" b="1" spc="-10" dirty="0">
                <a:solidFill>
                  <a:schemeClr val="tx1"/>
                </a:solidFill>
                <a:sym typeface="+mn-ea"/>
              </a:rPr>
              <a:t>代码分析</a:t>
            </a:r>
            <a:endParaRPr lang="zh-CN" altLang="en-US" sz="2500" b="1" spc="-10" dirty="0">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550670" y="4674870"/>
            <a:ext cx="8783955" cy="1744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endParaRPr lang="en-US" altLang="zh-CN"/>
          </a:p>
        </p:txBody>
      </p:sp>
      <p:sp>
        <p:nvSpPr>
          <p:cNvPr id="13" name="矩形 12"/>
          <p:cNvSpPr/>
          <p:nvPr/>
        </p:nvSpPr>
        <p:spPr>
          <a:xfrm>
            <a:off x="1541145" y="2925445"/>
            <a:ext cx="8783955" cy="1744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541145" y="1176020"/>
            <a:ext cx="8783955" cy="17443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6" name="标题 5"/>
          <p:cNvSpPr>
            <a:spLocks noGrp="1"/>
          </p:cNvSpPr>
          <p:nvPr>
            <p:ph type="ctrTitle" idx="4294967295"/>
          </p:nvPr>
        </p:nvSpPr>
        <p:spPr>
          <a:xfrm>
            <a:off x="601345" y="238125"/>
            <a:ext cx="6766560" cy="1120775"/>
          </a:xfrm>
        </p:spPr>
        <p:txBody>
          <a:bodyPr>
            <a:normAutofit/>
          </a:bodyPr>
          <a:lstStyle/>
          <a:p>
            <a:r>
              <a:rPr lang="en-US" altLang="zh-CN" sz="4000" b="1" dirty="0">
                <a:sym typeface="+mn-ea"/>
              </a:rPr>
              <a:t>2.0 </a:t>
            </a:r>
            <a:r>
              <a:rPr lang="en-US" altLang="zh-CN" sz="4000">
                <a:solidFill>
                  <a:schemeClr val="tx1"/>
                </a:solidFill>
                <a:sym typeface="+mn-ea"/>
              </a:rPr>
              <a:t>D</a:t>
            </a:r>
            <a:r>
              <a:rPr lang="zh-CN" altLang="en-US" sz="4000">
                <a:solidFill>
                  <a:schemeClr val="tx1"/>
                </a:solidFill>
                <a:sym typeface="+mn-ea"/>
              </a:rPr>
              <a:t>iffprivlib的概览</a:t>
            </a:r>
            <a:endParaRPr lang="zh-CN" altLang="en-US" sz="4000" b="1" dirty="0">
              <a:solidFill>
                <a:schemeClr val="tx1"/>
              </a:solidFill>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2" name="文本框 1"/>
          <p:cNvSpPr txBox="1"/>
          <p:nvPr/>
        </p:nvSpPr>
        <p:spPr>
          <a:xfrm>
            <a:off x="11764645" y="6380480"/>
            <a:ext cx="309880" cy="368300"/>
          </a:xfrm>
          <a:prstGeom prst="rect">
            <a:avLst/>
          </a:prstGeom>
          <a:noFill/>
        </p:spPr>
        <p:txBody>
          <a:bodyPr wrap="none" rtlCol="0">
            <a:spAutoFit/>
          </a:bodyPr>
          <a:p>
            <a:r>
              <a:rPr lang="en-US" altLang="zh-CN">
                <a:solidFill>
                  <a:schemeClr val="bg1"/>
                </a:solidFill>
              </a:rPr>
              <a:t>8</a:t>
            </a:r>
            <a:endParaRPr lang="en-US" altLang="zh-CN">
              <a:solidFill>
                <a:schemeClr val="bg1"/>
              </a:solidFill>
            </a:endParaRPr>
          </a:p>
        </p:txBody>
      </p:sp>
      <p:sp>
        <p:nvSpPr>
          <p:cNvPr id="3" name="矩形 2"/>
          <p:cNvSpPr/>
          <p:nvPr/>
        </p:nvSpPr>
        <p:spPr>
          <a:xfrm>
            <a:off x="821055" y="1176655"/>
            <a:ext cx="729615" cy="5242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946785" y="1857375"/>
            <a:ext cx="477520" cy="3242945"/>
          </a:xfrm>
          <a:prstGeom prst="rect">
            <a:avLst/>
          </a:prstGeom>
          <a:noFill/>
        </p:spPr>
        <p:txBody>
          <a:bodyPr vert="eaVert" wrap="square" rtlCol="0">
            <a:spAutoFit/>
          </a:bodyPr>
          <a:p>
            <a:pPr fontAlgn="auto">
              <a:lnSpc>
                <a:spcPts val="2300"/>
              </a:lnSpc>
            </a:pPr>
            <a:r>
              <a:rPr lang="zh-CN" altLang="en-US" sz="2400" spc="1000">
                <a:solidFill>
                  <a:schemeClr val="tx1"/>
                </a:solidFill>
                <a:uFillTx/>
              </a:rPr>
              <a:t>技术框架与细节</a:t>
            </a:r>
            <a:endParaRPr lang="zh-CN" altLang="en-US" sz="2400" spc="1000">
              <a:solidFill>
                <a:schemeClr val="tx1"/>
              </a:solidFill>
              <a:uFillTx/>
            </a:endParaRPr>
          </a:p>
        </p:txBody>
      </p:sp>
      <p:sp>
        <p:nvSpPr>
          <p:cNvPr id="17" name="矩形 16"/>
          <p:cNvSpPr/>
          <p:nvPr/>
        </p:nvSpPr>
        <p:spPr>
          <a:xfrm>
            <a:off x="1541145" y="1186180"/>
            <a:ext cx="588010" cy="176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605280" y="1470660"/>
            <a:ext cx="459740" cy="1005840"/>
          </a:xfrm>
          <a:prstGeom prst="rect">
            <a:avLst/>
          </a:prstGeom>
          <a:noFill/>
        </p:spPr>
        <p:txBody>
          <a:bodyPr vert="eaVert" wrap="none" rtlCol="0">
            <a:spAutoFit/>
          </a:bodyPr>
          <a:p>
            <a:r>
              <a:rPr lang="zh-CN" altLang="en-US"/>
              <a:t>噪声机制</a:t>
            </a:r>
            <a:endParaRPr lang="zh-CN" altLang="en-US"/>
          </a:p>
        </p:txBody>
      </p:sp>
      <p:sp>
        <p:nvSpPr>
          <p:cNvPr id="20" name="矩形 19"/>
          <p:cNvSpPr/>
          <p:nvPr/>
        </p:nvSpPr>
        <p:spPr>
          <a:xfrm>
            <a:off x="1541145" y="2930525"/>
            <a:ext cx="588010" cy="176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1605280" y="3081655"/>
            <a:ext cx="459740" cy="1463040"/>
          </a:xfrm>
          <a:prstGeom prst="rect">
            <a:avLst/>
          </a:prstGeom>
          <a:noFill/>
        </p:spPr>
        <p:txBody>
          <a:bodyPr vert="eaVert" wrap="none" rtlCol="0">
            <a:spAutoFit/>
          </a:bodyPr>
          <a:p>
            <a:r>
              <a:rPr lang="zh-CN" altLang="en-US"/>
              <a:t>机器学习模型</a:t>
            </a:r>
            <a:endParaRPr lang="zh-CN" altLang="en-US"/>
          </a:p>
        </p:txBody>
      </p:sp>
      <p:sp>
        <p:nvSpPr>
          <p:cNvPr id="22" name="矩形 21"/>
          <p:cNvSpPr/>
          <p:nvPr/>
        </p:nvSpPr>
        <p:spPr>
          <a:xfrm>
            <a:off x="1550670" y="4661535"/>
            <a:ext cx="588010" cy="176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1614805" y="4956175"/>
            <a:ext cx="459740" cy="1005840"/>
          </a:xfrm>
          <a:prstGeom prst="rect">
            <a:avLst/>
          </a:prstGeom>
          <a:noFill/>
        </p:spPr>
        <p:txBody>
          <a:bodyPr vert="eaVert" wrap="none" rtlCol="0">
            <a:spAutoFit/>
          </a:bodyPr>
          <a:p>
            <a:r>
              <a:rPr lang="zh-CN" altLang="en-US"/>
              <a:t>评价评估</a:t>
            </a:r>
            <a:endParaRPr lang="zh-CN" altLang="en-US"/>
          </a:p>
        </p:txBody>
      </p:sp>
      <p:pic>
        <p:nvPicPr>
          <p:cNvPr id="24" name="图片 23"/>
          <p:cNvPicPr>
            <a:picLocks noChangeAspect="1"/>
          </p:cNvPicPr>
          <p:nvPr/>
        </p:nvPicPr>
        <p:blipFill>
          <a:blip r:embed="rId3"/>
          <a:stretch>
            <a:fillRect/>
          </a:stretch>
        </p:blipFill>
        <p:spPr>
          <a:xfrm>
            <a:off x="2308225" y="1221105"/>
            <a:ext cx="2150110" cy="1668780"/>
          </a:xfrm>
          <a:prstGeom prst="rect">
            <a:avLst/>
          </a:prstGeom>
        </p:spPr>
      </p:pic>
      <p:pic>
        <p:nvPicPr>
          <p:cNvPr id="25" name="图片 24"/>
          <p:cNvPicPr>
            <a:picLocks noChangeAspect="1"/>
          </p:cNvPicPr>
          <p:nvPr/>
        </p:nvPicPr>
        <p:blipFill>
          <a:blip r:embed="rId4"/>
          <a:stretch>
            <a:fillRect/>
          </a:stretch>
        </p:blipFill>
        <p:spPr>
          <a:xfrm>
            <a:off x="5847715" y="1247775"/>
            <a:ext cx="2578735" cy="1621155"/>
          </a:xfrm>
          <a:prstGeom prst="rect">
            <a:avLst/>
          </a:prstGeom>
        </p:spPr>
      </p:pic>
      <p:sp>
        <p:nvSpPr>
          <p:cNvPr id="26" name="文本框 25"/>
          <p:cNvSpPr txBox="1"/>
          <p:nvPr/>
        </p:nvSpPr>
        <p:spPr>
          <a:xfrm>
            <a:off x="4557395" y="1323975"/>
            <a:ext cx="459740" cy="1463040"/>
          </a:xfrm>
          <a:prstGeom prst="rect">
            <a:avLst/>
          </a:prstGeom>
          <a:noFill/>
        </p:spPr>
        <p:txBody>
          <a:bodyPr vert="eaVert" wrap="none" rtlCol="0">
            <a:spAutoFit/>
          </a:bodyPr>
          <a:p>
            <a:r>
              <a:rPr lang="zh-CN" altLang="en-US"/>
              <a:t>拉普拉斯分布</a:t>
            </a:r>
            <a:endParaRPr lang="zh-CN" altLang="en-US"/>
          </a:p>
        </p:txBody>
      </p:sp>
      <p:sp>
        <p:nvSpPr>
          <p:cNvPr id="29" name="文本框 28"/>
          <p:cNvSpPr txBox="1"/>
          <p:nvPr/>
        </p:nvSpPr>
        <p:spPr>
          <a:xfrm>
            <a:off x="8426450" y="1557020"/>
            <a:ext cx="459740" cy="1394460"/>
          </a:xfrm>
          <a:prstGeom prst="rect">
            <a:avLst/>
          </a:prstGeom>
          <a:noFill/>
        </p:spPr>
        <p:txBody>
          <a:bodyPr vert="eaVert" wrap="square" rtlCol="0">
            <a:spAutoFit/>
          </a:bodyPr>
          <a:p>
            <a:r>
              <a:rPr lang="zh-CN" altLang="en-US"/>
              <a:t>高斯分布</a:t>
            </a:r>
            <a:endParaRPr lang="zh-CN" altLang="en-US"/>
          </a:p>
        </p:txBody>
      </p:sp>
      <p:pic>
        <p:nvPicPr>
          <p:cNvPr id="30" name="图片 29"/>
          <p:cNvPicPr>
            <a:picLocks noChangeAspect="1"/>
          </p:cNvPicPr>
          <p:nvPr/>
        </p:nvPicPr>
        <p:blipFill>
          <a:blip r:embed="rId5"/>
          <a:stretch>
            <a:fillRect/>
          </a:stretch>
        </p:blipFill>
        <p:spPr>
          <a:xfrm>
            <a:off x="2245995" y="2948305"/>
            <a:ext cx="2442845" cy="1698625"/>
          </a:xfrm>
          <a:prstGeom prst="rect">
            <a:avLst/>
          </a:prstGeom>
        </p:spPr>
      </p:pic>
      <p:sp>
        <p:nvSpPr>
          <p:cNvPr id="31" name="文本框 30"/>
          <p:cNvSpPr txBox="1"/>
          <p:nvPr/>
        </p:nvSpPr>
        <p:spPr>
          <a:xfrm>
            <a:off x="4621530" y="3267075"/>
            <a:ext cx="459740" cy="1277620"/>
          </a:xfrm>
          <a:prstGeom prst="rect">
            <a:avLst/>
          </a:prstGeom>
          <a:noFill/>
        </p:spPr>
        <p:txBody>
          <a:bodyPr vert="eaVert" wrap="square" rtlCol="0">
            <a:spAutoFit/>
          </a:bodyPr>
          <a:p>
            <a:r>
              <a:rPr lang="zh-CN" altLang="en-US"/>
              <a:t>逻辑回归</a:t>
            </a:r>
            <a:endParaRPr lang="zh-CN" altLang="en-US"/>
          </a:p>
        </p:txBody>
      </p:sp>
      <p:graphicFrame>
        <p:nvGraphicFramePr>
          <p:cNvPr id="32" name="对象 31">
            <a:hlinkClick r:id="" action="ppaction://ole?verb="/>
          </p:cNvPr>
          <p:cNvGraphicFramePr>
            <a:graphicFrameLocks noChangeAspect="1"/>
          </p:cNvGraphicFramePr>
          <p:nvPr/>
        </p:nvGraphicFramePr>
        <p:xfrm>
          <a:off x="5956935" y="3314700"/>
          <a:ext cx="2929255" cy="996950"/>
        </p:xfrm>
        <a:graphic>
          <a:graphicData uri="http://schemas.openxmlformats.org/presentationml/2006/ole">
            <mc:AlternateContent xmlns:mc="http://schemas.openxmlformats.org/markup-compatibility/2006">
              <mc:Choice xmlns:v="urn:schemas-microsoft-com:vml" Requires="v">
                <p:oleObj spid="_x0000_s1025" name="" r:id="rId6" imgW="1828800" imgH="622300" progId="Equation.KSEE3">
                  <p:embed/>
                </p:oleObj>
              </mc:Choice>
              <mc:Fallback>
                <p:oleObj name="" r:id="rId6" imgW="1828800" imgH="622300" progId="Equation.KSEE3">
                  <p:embed/>
                  <p:pic>
                    <p:nvPicPr>
                      <p:cNvPr id="0" name="图片 1024"/>
                      <p:cNvPicPr/>
                      <p:nvPr/>
                    </p:nvPicPr>
                    <p:blipFill>
                      <a:blip r:embed="rId7"/>
                      <a:stretch>
                        <a:fillRect/>
                      </a:stretch>
                    </p:blipFill>
                    <p:spPr>
                      <a:xfrm>
                        <a:off x="5956935" y="3314700"/>
                        <a:ext cx="2929255" cy="996950"/>
                      </a:xfrm>
                      <a:prstGeom prst="rect">
                        <a:avLst/>
                      </a:prstGeom>
                    </p:spPr>
                  </p:pic>
                </p:oleObj>
              </mc:Fallback>
            </mc:AlternateContent>
          </a:graphicData>
        </a:graphic>
      </p:graphicFrame>
      <p:sp>
        <p:nvSpPr>
          <p:cNvPr id="33" name="文本框 32"/>
          <p:cNvSpPr txBox="1"/>
          <p:nvPr/>
        </p:nvSpPr>
        <p:spPr>
          <a:xfrm>
            <a:off x="8952230" y="3155315"/>
            <a:ext cx="459740" cy="1389380"/>
          </a:xfrm>
          <a:prstGeom prst="rect">
            <a:avLst/>
          </a:prstGeom>
          <a:noFill/>
        </p:spPr>
        <p:txBody>
          <a:bodyPr vert="eaVert" wrap="square" rtlCol="0">
            <a:spAutoFit/>
          </a:bodyPr>
          <a:p>
            <a:r>
              <a:rPr lang="zh-CN" altLang="en-US"/>
              <a:t>朴素贝叶斯</a:t>
            </a:r>
            <a:endParaRPr lang="zh-CN" altLang="en-US"/>
          </a:p>
        </p:txBody>
      </p:sp>
      <p:pic>
        <p:nvPicPr>
          <p:cNvPr id="34" name="图片 33"/>
          <p:cNvPicPr>
            <a:picLocks noChangeAspect="1"/>
          </p:cNvPicPr>
          <p:nvPr/>
        </p:nvPicPr>
        <p:blipFill>
          <a:blip r:embed="rId8"/>
          <a:stretch>
            <a:fillRect/>
          </a:stretch>
        </p:blipFill>
        <p:spPr>
          <a:xfrm>
            <a:off x="4688840" y="4674870"/>
            <a:ext cx="2173605" cy="1731010"/>
          </a:xfrm>
          <a:prstGeom prst="rect">
            <a:avLst/>
          </a:prstGeom>
        </p:spPr>
      </p:pic>
      <p:sp>
        <p:nvSpPr>
          <p:cNvPr id="35" name="文本框 34"/>
          <p:cNvSpPr txBox="1"/>
          <p:nvPr/>
        </p:nvSpPr>
        <p:spPr>
          <a:xfrm>
            <a:off x="6862445" y="5050790"/>
            <a:ext cx="459740" cy="1014095"/>
          </a:xfrm>
          <a:prstGeom prst="rect">
            <a:avLst/>
          </a:prstGeom>
          <a:noFill/>
        </p:spPr>
        <p:txBody>
          <a:bodyPr vert="eaVert" wrap="square" rtlCol="0">
            <a:spAutoFit/>
          </a:bodyPr>
          <a:p>
            <a:r>
              <a:rPr lang="zh-CN" altLang="en-US"/>
              <a:t>直方图</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down)">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4151630" y="1478915"/>
            <a:ext cx="3419475" cy="280670"/>
          </a:xfrm>
          <a:prstGeom prst="rect">
            <a:avLst/>
          </a:prstGeom>
        </p:spPr>
      </p:pic>
      <p:sp>
        <p:nvSpPr>
          <p:cNvPr id="6" name="标题 5"/>
          <p:cNvSpPr>
            <a:spLocks noGrp="1"/>
          </p:cNvSpPr>
          <p:nvPr>
            <p:ph type="ctrTitle" idx="4294967295"/>
          </p:nvPr>
        </p:nvSpPr>
        <p:spPr>
          <a:xfrm>
            <a:off x="601345" y="238125"/>
            <a:ext cx="6766560" cy="1120775"/>
          </a:xfrm>
        </p:spPr>
        <p:txBody>
          <a:bodyPr>
            <a:normAutofit/>
          </a:bodyPr>
          <a:lstStyle/>
          <a:p>
            <a:r>
              <a:rPr lang="en-US" altLang="zh-CN" sz="4000" b="1" dirty="0">
                <a:sym typeface="+mn-ea"/>
              </a:rPr>
              <a:t>2.1 </a:t>
            </a:r>
            <a:r>
              <a:rPr lang="zh-CN" altLang="en-US" sz="4000" b="1" dirty="0">
                <a:sym typeface="+mn-ea"/>
              </a:rPr>
              <a:t>噪声机制模块</a:t>
            </a:r>
            <a:endParaRPr lang="en-US" altLang="zh-CN" sz="4000" b="1" dirty="0">
              <a:sym typeface="+mn-ea"/>
            </a:endParaRPr>
          </a:p>
        </p:txBody>
      </p:sp>
      <p:grpSp>
        <p:nvGrpSpPr>
          <p:cNvPr id="12" name="组合 11"/>
          <p:cNvGrpSpPr/>
          <p:nvPr/>
        </p:nvGrpSpPr>
        <p:grpSpPr>
          <a:xfrm>
            <a:off x="9617001" y="117514"/>
            <a:ext cx="2034540" cy="941666"/>
            <a:chOff x="9937100" y="-9242"/>
            <a:chExt cx="2386163" cy="1113116"/>
          </a:xfrm>
        </p:grpSpPr>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7100" y="-9242"/>
              <a:ext cx="1113116" cy="1113116"/>
            </a:xfrm>
            <a:prstGeom prst="rect">
              <a:avLst/>
            </a:prstGeom>
          </p:spPr>
        </p:pic>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9077" y="-1296"/>
              <a:ext cx="1484186" cy="1068614"/>
            </a:xfrm>
            <a:prstGeom prst="rect">
              <a:avLst/>
            </a:prstGeom>
          </p:spPr>
        </p:pic>
      </p:grpSp>
      <p:sp>
        <p:nvSpPr>
          <p:cNvPr id="18" name="圆角矩形 17"/>
          <p:cNvSpPr/>
          <p:nvPr/>
        </p:nvSpPr>
        <p:spPr>
          <a:xfrm flipV="1">
            <a:off x="707867" y="1028067"/>
            <a:ext cx="10776267" cy="45719"/>
          </a:xfrm>
          <a:prstGeom prst="roundRect">
            <a:avLst/>
          </a:prstGeom>
          <a:solidFill>
            <a:srgbClr val="C00000"/>
          </a:solidFill>
          <a:ln w="9525" cap="sq">
            <a:solidFill>
              <a:srgbClr val="C0000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3" name="表格 2"/>
          <p:cNvGraphicFramePr/>
          <p:nvPr>
            <p:custDataLst>
              <p:tags r:id="rId4"/>
            </p:custDataLst>
          </p:nvPr>
        </p:nvGraphicFramePr>
        <p:xfrm>
          <a:off x="8413750" y="1124585"/>
          <a:ext cx="3778250" cy="2560320"/>
        </p:xfrm>
        <a:graphic>
          <a:graphicData uri="http://schemas.openxmlformats.org/drawingml/2006/table">
            <a:tbl>
              <a:tblPr firstRow="1" bandRow="1">
                <a:tableStyleId>{5C22544A-7EE6-4342-B048-85BDC9FD1C3A}</a:tableStyleId>
              </a:tblPr>
              <a:tblGrid>
                <a:gridCol w="1889125"/>
                <a:gridCol w="1889125"/>
              </a:tblGrid>
              <a:tr h="365760">
                <a:tc>
                  <a:txBody>
                    <a:bodyPr/>
                    <a:p>
                      <a:pPr>
                        <a:buNone/>
                      </a:pPr>
                      <a:r>
                        <a:rPr lang="zh-CN" altLang="en-US"/>
                        <a:t>模块</a:t>
                      </a:r>
                      <a:endParaRPr lang="zh-CN" altLang="en-US"/>
                    </a:p>
                  </a:txBody>
                  <a:tcPr/>
                </a:tc>
                <a:tc>
                  <a:txBody>
                    <a:bodyPr/>
                    <a:p>
                      <a:pPr>
                        <a:buNone/>
                      </a:pPr>
                      <a:r>
                        <a:rPr lang="zh-CN" altLang="en-US"/>
                        <a:t>作用</a:t>
                      </a:r>
                      <a:endParaRPr lang="zh-CN" altLang="en-US"/>
                    </a:p>
                  </a:txBody>
                  <a:tcPr/>
                </a:tc>
              </a:tr>
              <a:tr h="640080">
                <a:tc>
                  <a:txBody>
                    <a:bodyPr/>
                    <a:p>
                      <a:pPr>
                        <a:buNone/>
                      </a:pPr>
                      <a:r>
                        <a:rPr lang="zh-CN" altLang="en-US"/>
                        <a:t>mechanisms</a:t>
                      </a:r>
                      <a:r>
                        <a:rPr lang="en-US" altLang="zh-CN"/>
                        <a:t>(</a:t>
                      </a:r>
                      <a:r>
                        <a:rPr lang="zh-CN" altLang="en-US"/>
                        <a:t>噪声机制</a:t>
                      </a:r>
                      <a:r>
                        <a:rPr lang="en-US" altLang="zh-CN"/>
                        <a:t>)</a:t>
                      </a:r>
                      <a:endParaRPr lang="en-US" altLang="zh-CN"/>
                    </a:p>
                  </a:txBody>
                  <a:tcPr/>
                </a:tc>
                <a:tc>
                  <a:txBody>
                    <a:bodyPr/>
                    <a:p>
                      <a:pPr>
                        <a:buNone/>
                      </a:pPr>
                      <a:r>
                        <a:rPr lang="zh-CN" altLang="en-US"/>
                        <a:t>差分隐私机制的集合</a:t>
                      </a:r>
                      <a:endParaRPr lang="zh-CN" altLang="en-US"/>
                    </a:p>
                  </a:txBody>
                  <a:tcPr/>
                </a:tc>
              </a:tr>
              <a:tr h="914400">
                <a:tc>
                  <a:txBody>
                    <a:bodyPr/>
                    <a:p>
                      <a:pPr>
                        <a:buNone/>
                      </a:pPr>
                      <a:r>
                        <a:rPr lang="en-US" altLang="zh-CN"/>
                        <a:t>models(</a:t>
                      </a:r>
                      <a:r>
                        <a:rPr lang="zh-CN" altLang="en-US"/>
                        <a:t>机器学习模型</a:t>
                      </a:r>
                      <a:r>
                        <a:rPr lang="en-US" altLang="zh-CN"/>
                        <a:t>)</a:t>
                      </a:r>
                      <a:endParaRPr lang="zh-CN" altLang="en-US"/>
                    </a:p>
                  </a:txBody>
                  <a:tcPr/>
                </a:tc>
                <a:tc>
                  <a:txBody>
                    <a:bodyPr/>
                    <a:p>
                      <a:pPr>
                        <a:buNone/>
                      </a:pPr>
                      <a:r>
                        <a:rPr lang="zh-CN" altLang="en-US"/>
                        <a:t>满足差分隐私的机器学习模型</a:t>
                      </a:r>
                      <a:endParaRPr lang="zh-CN" altLang="en-US"/>
                    </a:p>
                  </a:txBody>
                  <a:tcPr/>
                </a:tc>
              </a:tr>
              <a:tr h="640080">
                <a:tc>
                  <a:txBody>
                    <a:bodyPr/>
                    <a:p>
                      <a:pPr>
                        <a:buNone/>
                      </a:pPr>
                      <a:r>
                        <a:rPr lang="zh-CN" altLang="en-US"/>
                        <a:t>tools</a:t>
                      </a:r>
                      <a:r>
                        <a:rPr lang="en-US" altLang="zh-CN"/>
                        <a:t>(</a:t>
                      </a:r>
                      <a:r>
                        <a:rPr lang="zh-CN" altLang="en-US"/>
                        <a:t>评估分析工具</a:t>
                      </a:r>
                      <a:r>
                        <a:rPr lang="en-US" altLang="zh-CN"/>
                        <a:t>)</a:t>
                      </a:r>
                      <a:endParaRPr lang="en-US" altLang="zh-CN"/>
                    </a:p>
                  </a:txBody>
                  <a:tcPr/>
                </a:tc>
                <a:tc>
                  <a:txBody>
                    <a:bodyPr/>
                    <a:p>
                      <a:pPr>
                        <a:buNone/>
                      </a:pPr>
                      <a:r>
                        <a:rPr lang="zh-CN" altLang="en-US"/>
                        <a:t>用于数据分析和差分隐私评估</a:t>
                      </a:r>
                      <a:endParaRPr lang="zh-CN" altLang="en-US"/>
                    </a:p>
                  </a:txBody>
                  <a:tcPr/>
                </a:tc>
              </a:tr>
            </a:tbl>
          </a:graphicData>
        </a:graphic>
      </p:graphicFrame>
      <p:sp>
        <p:nvSpPr>
          <p:cNvPr id="2" name="文本框 1"/>
          <p:cNvSpPr txBox="1"/>
          <p:nvPr/>
        </p:nvSpPr>
        <p:spPr>
          <a:xfrm>
            <a:off x="11764645" y="6380480"/>
            <a:ext cx="309880" cy="368300"/>
          </a:xfrm>
          <a:prstGeom prst="rect">
            <a:avLst/>
          </a:prstGeom>
          <a:noFill/>
        </p:spPr>
        <p:txBody>
          <a:bodyPr wrap="none" rtlCol="0">
            <a:spAutoFit/>
          </a:bodyPr>
          <a:p>
            <a:r>
              <a:rPr lang="en-US" altLang="zh-CN">
                <a:solidFill>
                  <a:schemeClr val="bg1"/>
                </a:solidFill>
              </a:rPr>
              <a:t>9</a:t>
            </a:r>
            <a:endParaRPr lang="en-US" altLang="zh-CN">
              <a:solidFill>
                <a:schemeClr val="bg1"/>
              </a:solidFill>
            </a:endParaRPr>
          </a:p>
        </p:txBody>
      </p:sp>
      <p:sp>
        <p:nvSpPr>
          <p:cNvPr id="5" name="右箭头 4"/>
          <p:cNvSpPr/>
          <p:nvPr/>
        </p:nvSpPr>
        <p:spPr>
          <a:xfrm>
            <a:off x="7901305" y="1654175"/>
            <a:ext cx="426085" cy="334645"/>
          </a:xfrm>
          <a:prstGeom prst="rightArrow">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16510" y="1435100"/>
            <a:ext cx="1120775" cy="398780"/>
          </a:xfrm>
          <a:prstGeom prst="rect">
            <a:avLst/>
          </a:prstGeom>
          <a:noFill/>
        </p:spPr>
        <p:txBody>
          <a:bodyPr wrap="none" rtlCol="0">
            <a:spAutoFit/>
          </a:bodyPr>
          <a:p>
            <a:r>
              <a:rPr lang="en-US" altLang="zh-CN"/>
              <a:t> </a:t>
            </a:r>
            <a:r>
              <a:rPr lang="en-US" altLang="zh-CN" sz="2000"/>
              <a:t> base</a:t>
            </a:r>
            <a:r>
              <a:rPr lang="zh-CN" altLang="en-US" sz="2000"/>
              <a:t>：</a:t>
            </a:r>
            <a:endParaRPr lang="zh-CN" altLang="en-US" sz="2000"/>
          </a:p>
        </p:txBody>
      </p:sp>
      <p:pic>
        <p:nvPicPr>
          <p:cNvPr id="13" name="图片 12"/>
          <p:cNvPicPr>
            <a:picLocks noChangeAspect="1"/>
          </p:cNvPicPr>
          <p:nvPr/>
        </p:nvPicPr>
        <p:blipFill>
          <a:blip r:embed="rId5"/>
          <a:stretch>
            <a:fillRect/>
          </a:stretch>
        </p:blipFill>
        <p:spPr>
          <a:xfrm>
            <a:off x="923290" y="1461135"/>
            <a:ext cx="2898775" cy="316865"/>
          </a:xfrm>
          <a:prstGeom prst="rect">
            <a:avLst/>
          </a:prstGeom>
        </p:spPr>
      </p:pic>
      <p:sp>
        <p:nvSpPr>
          <p:cNvPr id="16" name="文本框 15"/>
          <p:cNvSpPr txBox="1"/>
          <p:nvPr/>
        </p:nvSpPr>
        <p:spPr>
          <a:xfrm>
            <a:off x="3822065" y="1461135"/>
            <a:ext cx="335280" cy="368300"/>
          </a:xfrm>
          <a:prstGeom prst="rect">
            <a:avLst/>
          </a:prstGeom>
          <a:noFill/>
        </p:spPr>
        <p:txBody>
          <a:bodyPr wrap="none" rtlCol="0">
            <a:spAutoFit/>
          </a:bodyPr>
          <a:p>
            <a:r>
              <a:rPr lang="en-US" altLang="zh-CN"/>
              <a:t>&amp;</a:t>
            </a:r>
            <a:endParaRPr lang="en-US" altLang="zh-CN"/>
          </a:p>
        </p:txBody>
      </p:sp>
      <p:sp>
        <p:nvSpPr>
          <p:cNvPr id="20" name="文本框 19"/>
          <p:cNvSpPr txBox="1"/>
          <p:nvPr/>
        </p:nvSpPr>
        <p:spPr>
          <a:xfrm>
            <a:off x="124460" y="3014345"/>
            <a:ext cx="1668780" cy="368300"/>
          </a:xfrm>
          <a:prstGeom prst="rect">
            <a:avLst/>
          </a:prstGeom>
          <a:noFill/>
        </p:spPr>
        <p:txBody>
          <a:bodyPr wrap="none" rtlCol="0">
            <a:spAutoFit/>
          </a:bodyPr>
          <a:p>
            <a:r>
              <a:rPr lang="en-US" altLang="zh-CN"/>
              <a:t>Laplace</a:t>
            </a:r>
            <a:r>
              <a:rPr lang="zh-CN" altLang="en-US"/>
              <a:t>机制：</a:t>
            </a:r>
            <a:endParaRPr lang="zh-CN" altLang="en-US"/>
          </a:p>
        </p:txBody>
      </p:sp>
      <p:cxnSp>
        <p:nvCxnSpPr>
          <p:cNvPr id="21" name="直接箭头连接符 20"/>
          <p:cNvCxnSpPr/>
          <p:nvPr/>
        </p:nvCxnSpPr>
        <p:spPr>
          <a:xfrm>
            <a:off x="2561590" y="1865630"/>
            <a:ext cx="598805" cy="11360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22" name="直接箭头连接符 21"/>
          <p:cNvCxnSpPr/>
          <p:nvPr/>
        </p:nvCxnSpPr>
        <p:spPr>
          <a:xfrm flipH="1">
            <a:off x="3839845" y="1753870"/>
            <a:ext cx="1501140" cy="126809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3" name="文本框 22"/>
          <p:cNvSpPr txBox="1"/>
          <p:nvPr/>
        </p:nvSpPr>
        <p:spPr>
          <a:xfrm>
            <a:off x="4894580" y="2413635"/>
            <a:ext cx="640080" cy="368300"/>
          </a:xfrm>
          <a:prstGeom prst="rect">
            <a:avLst/>
          </a:prstGeom>
          <a:noFill/>
        </p:spPr>
        <p:txBody>
          <a:bodyPr wrap="none" rtlCol="0">
            <a:spAutoFit/>
          </a:bodyPr>
          <a:p>
            <a:r>
              <a:rPr lang="zh-CN" altLang="en-US"/>
              <a:t>继承</a:t>
            </a:r>
            <a:endParaRPr lang="zh-CN" altLang="en-US"/>
          </a:p>
        </p:txBody>
      </p:sp>
      <p:sp>
        <p:nvSpPr>
          <p:cNvPr id="24" name="文本框 23"/>
          <p:cNvSpPr txBox="1"/>
          <p:nvPr/>
        </p:nvSpPr>
        <p:spPr>
          <a:xfrm>
            <a:off x="2216785" y="2413635"/>
            <a:ext cx="640080" cy="368300"/>
          </a:xfrm>
          <a:prstGeom prst="rect">
            <a:avLst/>
          </a:prstGeom>
          <a:noFill/>
        </p:spPr>
        <p:txBody>
          <a:bodyPr wrap="none" rtlCol="0">
            <a:spAutoFit/>
          </a:bodyPr>
          <a:p>
            <a:r>
              <a:rPr lang="zh-CN" altLang="en-US"/>
              <a:t>继承</a:t>
            </a:r>
            <a:endParaRPr lang="zh-CN" altLang="en-US"/>
          </a:p>
        </p:txBody>
      </p:sp>
      <p:sp>
        <p:nvSpPr>
          <p:cNvPr id="27" name="文本框 26"/>
          <p:cNvSpPr txBox="1"/>
          <p:nvPr/>
        </p:nvSpPr>
        <p:spPr>
          <a:xfrm>
            <a:off x="124460" y="5592445"/>
            <a:ext cx="1897380" cy="368300"/>
          </a:xfrm>
          <a:prstGeom prst="rect">
            <a:avLst/>
          </a:prstGeom>
          <a:noFill/>
        </p:spPr>
        <p:txBody>
          <a:bodyPr wrap="none" rtlCol="0">
            <a:spAutoFit/>
          </a:bodyPr>
          <a:p>
            <a:r>
              <a:rPr lang="zh-CN" altLang="en-US"/>
              <a:t>类</a:t>
            </a:r>
            <a:r>
              <a:rPr lang="en-US" altLang="zh-CN"/>
              <a:t>Laplace</a:t>
            </a:r>
            <a:r>
              <a:rPr lang="zh-CN" altLang="en-US"/>
              <a:t>机制：</a:t>
            </a:r>
            <a:endParaRPr lang="zh-CN" altLang="en-US"/>
          </a:p>
        </p:txBody>
      </p:sp>
      <p:pic>
        <p:nvPicPr>
          <p:cNvPr id="29" name="图片 28"/>
          <p:cNvPicPr>
            <a:picLocks noChangeAspect="1"/>
          </p:cNvPicPr>
          <p:nvPr/>
        </p:nvPicPr>
        <p:blipFill>
          <a:blip r:embed="rId6"/>
          <a:stretch>
            <a:fillRect/>
          </a:stretch>
        </p:blipFill>
        <p:spPr>
          <a:xfrm>
            <a:off x="1793240" y="5592445"/>
            <a:ext cx="7175500" cy="406400"/>
          </a:xfrm>
          <a:prstGeom prst="rect">
            <a:avLst/>
          </a:prstGeom>
        </p:spPr>
      </p:pic>
      <p:pic>
        <p:nvPicPr>
          <p:cNvPr id="31" name="图片 30"/>
          <p:cNvPicPr>
            <a:picLocks noChangeAspect="1"/>
          </p:cNvPicPr>
          <p:nvPr/>
        </p:nvPicPr>
        <p:blipFill>
          <a:blip r:embed="rId7"/>
          <a:stretch>
            <a:fillRect/>
          </a:stretch>
        </p:blipFill>
        <p:spPr>
          <a:xfrm>
            <a:off x="9332595" y="4592320"/>
            <a:ext cx="2319655" cy="1710055"/>
          </a:xfrm>
          <a:prstGeom prst="rect">
            <a:avLst/>
          </a:prstGeom>
        </p:spPr>
      </p:pic>
      <p:grpSp>
        <p:nvGrpSpPr>
          <p:cNvPr id="35" name="组合 34"/>
          <p:cNvGrpSpPr/>
          <p:nvPr/>
        </p:nvGrpSpPr>
        <p:grpSpPr>
          <a:xfrm>
            <a:off x="3618865" y="4465320"/>
            <a:ext cx="843280" cy="817880"/>
            <a:chOff x="5699" y="7032"/>
            <a:chExt cx="1328" cy="1288"/>
          </a:xfrm>
        </p:grpSpPr>
        <p:cxnSp>
          <p:nvCxnSpPr>
            <p:cNvPr id="32" name="直接箭头连接符 31"/>
            <p:cNvCxnSpPr/>
            <p:nvPr/>
          </p:nvCxnSpPr>
          <p:spPr>
            <a:xfrm flipH="1">
              <a:off x="5699" y="7032"/>
              <a:ext cx="19" cy="1289"/>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33" name="文本框 32"/>
            <p:cNvSpPr txBox="1"/>
            <p:nvPr/>
          </p:nvSpPr>
          <p:spPr>
            <a:xfrm>
              <a:off x="6019" y="7594"/>
              <a:ext cx="1008" cy="580"/>
            </a:xfrm>
            <a:prstGeom prst="rect">
              <a:avLst/>
            </a:prstGeom>
            <a:noFill/>
          </p:spPr>
          <p:txBody>
            <a:bodyPr wrap="none" rtlCol="0">
              <a:spAutoFit/>
            </a:bodyPr>
            <a:p>
              <a:r>
                <a:rPr lang="zh-CN" altLang="en-US"/>
                <a:t>继承</a:t>
              </a:r>
              <a:endParaRPr lang="zh-CN" altLang="en-US"/>
            </a:p>
          </p:txBody>
        </p:sp>
      </p:grpSp>
      <p:pic>
        <p:nvPicPr>
          <p:cNvPr id="4" name="图片 3"/>
          <p:cNvPicPr>
            <a:picLocks noChangeAspect="1"/>
          </p:cNvPicPr>
          <p:nvPr/>
        </p:nvPicPr>
        <p:blipFill>
          <a:blip r:embed="rId8"/>
          <a:stretch>
            <a:fillRect/>
          </a:stretch>
        </p:blipFill>
        <p:spPr>
          <a:xfrm>
            <a:off x="1630045" y="3001645"/>
            <a:ext cx="6772910" cy="1075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par>
                                <p:cTn id="22" presetID="22" presetClass="entr" presetSubtype="4"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down)">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down)">
                                      <p:cBhvr>
                                        <p:cTn id="43" dur="500"/>
                                        <p:tgtEl>
                                          <p:spTgt spid="35"/>
                                        </p:tgtEl>
                                      </p:cBhvr>
                                    </p:animEffect>
                                  </p:childTnLst>
                                </p:cTn>
                              </p:par>
                              <p:par>
                                <p:cTn id="44" presetID="22" presetClass="entr" presetSubtype="4"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down)">
                                      <p:cBhvr>
                                        <p:cTn id="46" dur="500"/>
                                        <p:tgtEl>
                                          <p:spTgt spid="2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down)">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down)">
                                      <p:cBhvr>
                                        <p:cTn id="5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 grpId="0"/>
      <p:bldP spid="16" grpId="1"/>
      <p:bldP spid="8" grpId="1"/>
      <p:bldP spid="23" grpId="0"/>
      <p:bldP spid="24" grpId="0"/>
      <p:bldP spid="20" grpId="0"/>
      <p:bldP spid="23" grpId="1"/>
      <p:bldP spid="24" grpId="1"/>
      <p:bldP spid="20" grpId="1"/>
      <p:bldP spid="27" grpId="0"/>
      <p:bldP spid="27" grpId="1"/>
    </p:bldLst>
  </p:timing>
</p:sld>
</file>

<file path=ppt/tags/tag1.xml><?xml version="1.0" encoding="utf-8"?>
<p:tagLst xmlns:p="http://schemas.openxmlformats.org/presentationml/2006/main">
  <p:tag name="KSO_WM_UNIT_PLACING_PICTURE_USER_VIEWPORT" val="{&quot;height&quot;:2297,&quot;width&quot;:17666.387401574804}"/>
</p:tagLst>
</file>

<file path=ppt/tags/tag10.xml><?xml version="1.0" encoding="utf-8"?>
<p:tagLst xmlns:p="http://schemas.openxmlformats.org/presentationml/2006/main">
  <p:tag name="KSO_WM_UNIT_TABLE_BEAUTIFY" val="smartTable{ec0cc616-32f8-4366-ba90-e9f8ba48e996}"/>
  <p:tag name="TABLE_ENDDRAG_ORIGIN_RECT" val="453*223"/>
  <p:tag name="TABLE_ENDDRAG_RECT" val="22*190*453*224"/>
</p:tagLst>
</file>

<file path=ppt/tags/tag11.xml><?xml version="1.0" encoding="utf-8"?>
<p:tagLst xmlns:p="http://schemas.openxmlformats.org/presentationml/2006/main">
  <p:tag name="KSO_WM_UNIT_TABLE_BEAUTIFY" val="smartTable{be941174-2849-428e-bc4c-4ef7ef359186}"/>
  <p:tag name="TABLE_ENDDRAG_ORIGIN_RECT" val="253*202"/>
  <p:tag name="TABLE_ENDDRAG_RECT" val="561*127*254*202"/>
</p:tagLst>
</file>

<file path=ppt/tags/tag12.xml><?xml version="1.0" encoding="utf-8"?>
<p:tagLst xmlns:p="http://schemas.openxmlformats.org/presentationml/2006/main">
  <p:tag name="KSO_WM_UNIT_TABLE_BEAUTIFY" val="smartTable{ec0cc616-32f8-4366-ba90-e9f8ba48e996}"/>
  <p:tag name="TABLE_ENDDRAG_ORIGIN_RECT" val="453*223"/>
  <p:tag name="TABLE_ENDDRAG_RECT" val="22*190*453*224"/>
</p:tagLst>
</file>

<file path=ppt/tags/tag13.xml><?xml version="1.0" encoding="utf-8"?>
<p:tagLst xmlns:p="http://schemas.openxmlformats.org/presentationml/2006/main">
  <p:tag name="KSO_WM_UNIT_TABLE_BEAUTIFY" val="smartTable{a2854b8a-231d-450f-a302-1e3b247eef0b}"/>
  <p:tag name="TABLE_ENDDRAG_ORIGIN_RECT" val="453*223"/>
  <p:tag name="TABLE_ENDDRAG_RECT" val="22*190*453*224"/>
</p:tagLst>
</file>

<file path=ppt/tags/tag14.xml><?xml version="1.0" encoding="utf-8"?>
<p:tagLst xmlns:p="http://schemas.openxmlformats.org/presentationml/2006/main">
  <p:tag name="COMMONDATA" val="eyJoZGlkIjoiMWQwNjhjODJjMjNjYTMwYWM3ZTU4ZGIzODg5OTliN2IifQ=="/>
  <p:tag name="KSO_WPP_MARK_KEY" val="9c4775e5-d35d-4f7c-a176-4a36429e81dc"/>
</p:tagLst>
</file>

<file path=ppt/tags/tag2.xml><?xml version="1.0" encoding="utf-8"?>
<p:tagLst xmlns:p="http://schemas.openxmlformats.org/presentationml/2006/main">
  <p:tag name="KSO_WM_UNIT_PLACING_PICTURE_USER_VIEWPORT" val="{&quot;height&quot;:1307,&quot;width&quot;:4450}"/>
</p:tagLst>
</file>

<file path=ppt/tags/tag3.xml><?xml version="1.0" encoding="utf-8"?>
<p:tagLst xmlns:p="http://schemas.openxmlformats.org/presentationml/2006/main">
  <p:tag name="KSO_WM_UNIT_PLACING_PICTURE_USER_VIEWPORT" val="{&quot;height&quot;:4751.788976377953,&quot;width&quot;:8865.604724409448}"/>
</p:tagLst>
</file>

<file path=ppt/tags/tag4.xml><?xml version="1.0" encoding="utf-8"?>
<p:tagLst xmlns:p="http://schemas.openxmlformats.org/presentationml/2006/main">
  <p:tag name="KSO_WM_UNIT_TABLE_BEAUTIFY" val="smartTable{c2585700-2a7e-48c8-901c-0c0c13c28c4c}"/>
  <p:tag name="TABLE_ENDDRAG_ORIGIN_RECT" val="329*86"/>
  <p:tag name="TABLE_ENDDRAG_RECT" val="624*345*329*86"/>
</p:tagLst>
</file>

<file path=ppt/tags/tag5.xml><?xml version="1.0" encoding="utf-8"?>
<p:tagLst xmlns:p="http://schemas.openxmlformats.org/presentationml/2006/main">
  <p:tag name="KSO_WM_UNIT_TABLE_BEAUTIFY" val="smartTable{6f05671b-3aa4-4556-9031-94d049b00cd0}"/>
  <p:tag name="TABLE_ENDDRAG_ORIGIN_RECT" val="297*154"/>
  <p:tag name="TABLE_ENDDRAG_RECT" val="47*80*297*154"/>
</p:tagLst>
</file>

<file path=ppt/tags/tag6.xml><?xml version="1.0" encoding="utf-8"?>
<p:tagLst xmlns:p="http://schemas.openxmlformats.org/presentationml/2006/main">
  <p:tag name="KSO_WM_UNIT_TABLE_BEAUTIFY" val="smartTable{6f05671b-3aa4-4556-9031-94d049b00cd0}"/>
  <p:tag name="TABLE_ENDDRAG_ORIGIN_RECT" val="297*154"/>
  <p:tag name="TABLE_ENDDRAG_RECT" val="47*80*297*154"/>
</p:tagLst>
</file>

<file path=ppt/tags/tag7.xml><?xml version="1.0" encoding="utf-8"?>
<p:tagLst xmlns:p="http://schemas.openxmlformats.org/presentationml/2006/main">
  <p:tag name="KSO_WM_UNIT_TABLE_BEAUTIFY" val="smartTable{6f05671b-3aa4-4556-9031-94d049b00cd0}"/>
  <p:tag name="TABLE_ENDDRAG_ORIGIN_RECT" val="297*154"/>
  <p:tag name="TABLE_ENDDRAG_RECT" val="47*80*297*154"/>
</p:tagLst>
</file>

<file path=ppt/tags/tag8.xml><?xml version="1.0" encoding="utf-8"?>
<p:tagLst xmlns:p="http://schemas.openxmlformats.org/presentationml/2006/main">
  <p:tag name="KSO_WM_UNIT_TABLE_BEAUTIFY" val="smartTable{6f05671b-3aa4-4556-9031-94d049b00cd0}"/>
  <p:tag name="TABLE_ENDDRAG_ORIGIN_RECT" val="297*154"/>
  <p:tag name="TABLE_ENDDRAG_RECT" val="47*80*297*154"/>
</p:tagLst>
</file>

<file path=ppt/tags/tag9.xml><?xml version="1.0" encoding="utf-8"?>
<p:tagLst xmlns:p="http://schemas.openxmlformats.org/presentationml/2006/main">
  <p:tag name="KSO_WM_UNIT_TABLE_BEAUTIFY" val="smartTable{be941174-2849-428e-bc4c-4ef7ef359186}"/>
  <p:tag name="TABLE_ENDDRAG_ORIGIN_RECT" val="253*202"/>
  <p:tag name="TABLE_ENDDRAG_RECT" val="561*127*254*20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fryp4s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fryp4s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3510</Words>
  <Application>WPS 演示</Application>
  <PresentationFormat>宽屏</PresentationFormat>
  <Paragraphs>642</Paragraphs>
  <Slides>31</Slides>
  <Notes>31</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21</vt:i4>
      </vt:variant>
      <vt:variant>
        <vt:lpstr>幻灯片标题</vt:lpstr>
      </vt:variant>
      <vt:variant>
        <vt:i4>31</vt:i4>
      </vt:variant>
    </vt:vector>
  </HeadingPairs>
  <TitlesOfParts>
    <vt:vector size="61" baseType="lpstr">
      <vt:lpstr>Arial</vt:lpstr>
      <vt:lpstr>宋体</vt:lpstr>
      <vt:lpstr>Wingdings</vt:lpstr>
      <vt:lpstr>Times New Roman</vt:lpstr>
      <vt:lpstr>Calibri</vt:lpstr>
      <vt:lpstr>微软雅黑</vt:lpstr>
      <vt:lpstr>Arial Unicode MS</vt:lpstr>
      <vt:lpstr>Office 主题</vt:lpstr>
      <vt:lpstr>1_Office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目录</vt:lpstr>
      <vt:lpstr>1.0 背景介绍</vt:lpstr>
      <vt:lpstr>1.1 中心化差分隐私</vt:lpstr>
      <vt:lpstr>1.2 Laplace噪声机制</vt:lpstr>
      <vt:lpstr>1.3 机器学习的隐私问题</vt:lpstr>
      <vt:lpstr>目录</vt:lpstr>
      <vt:lpstr>2.0 Diffprivlib的概览</vt:lpstr>
      <vt:lpstr>2.1 噪声机制模块</vt:lpstr>
      <vt:lpstr>2.1 噪声机制模块</vt:lpstr>
      <vt:lpstr>2.1 噪声机制模块</vt:lpstr>
      <vt:lpstr>2.2 模型模块</vt:lpstr>
      <vt:lpstr>目录</vt:lpstr>
      <vt:lpstr>3.1 噪声添加的位置</vt:lpstr>
      <vt:lpstr>3.2 以逻辑回归举个例子</vt:lpstr>
      <vt:lpstr>3.3 将噪声添加在正则项上（FL）</vt:lpstr>
      <vt:lpstr>3.4 数据流</vt:lpstr>
      <vt:lpstr>3.4 数据流</vt:lpstr>
      <vt:lpstr>3.4 数据流</vt:lpstr>
      <vt:lpstr>3.4 数据流</vt:lpstr>
      <vt:lpstr>3.4 数据流</vt:lpstr>
      <vt:lpstr>3.4 数据流</vt:lpstr>
      <vt:lpstr>3.4 目标扰动算法改进（FM）</vt:lpstr>
      <vt:lpstr>3.5 目标扰动算法改进（FM）</vt:lpstr>
      <vt:lpstr>3.5 数据流</vt:lpstr>
      <vt:lpstr>3.5 数据流</vt:lpstr>
      <vt:lpstr>3.5 数据流</vt:lpstr>
      <vt:lpstr>目录</vt:lpstr>
      <vt:lpstr>4   总结与展望</vt:lpstr>
      <vt:lpstr>4   总结与展望</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shiguanhua</dc:creator>
  <cp:lastModifiedBy>Ruby1397305482</cp:lastModifiedBy>
  <cp:revision>518</cp:revision>
  <dcterms:created xsi:type="dcterms:W3CDTF">2021-11-12T05:38:00Z</dcterms:created>
  <dcterms:modified xsi:type="dcterms:W3CDTF">2022-11-21T10:32:01Z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168C5CFA3ED1414DA73728A08185D110</vt:lpwstr>
  </property>
</Properties>
</file>