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media/image7.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568" r:id="rId5"/>
    <p:sldId id="373" r:id="rId6"/>
    <p:sldId id="632" r:id="rId7"/>
    <p:sldId id="556" r:id="rId8"/>
    <p:sldId id="460" r:id="rId9"/>
    <p:sldId id="621" r:id="rId10"/>
    <p:sldId id="558" r:id="rId11"/>
    <p:sldId id="633" r:id="rId12"/>
    <p:sldId id="564" r:id="rId13"/>
    <p:sldId id="615" r:id="rId14"/>
    <p:sldId id="634" r:id="rId15"/>
    <p:sldId id="591" r:id="rId16"/>
    <p:sldId id="616" r:id="rId17"/>
    <p:sldId id="575" r:id="rId18"/>
    <p:sldId id="628" r:id="rId19"/>
    <p:sldId id="629" r:id="rId20"/>
    <p:sldId id="630" r:id="rId21"/>
    <p:sldId id="631" r:id="rId22"/>
  </p:sldIdLst>
  <p:sldSz cx="12192000" cy="6858000"/>
  <p:notesSz cx="7103745" cy="10234295"/>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EA79D63-741A-45C4-ADB5-9B802C6FE787}">
          <p14:sldIdLst>
            <p14:sldId id="257"/>
            <p14:sldId id="568"/>
            <p14:sldId id="373"/>
            <p14:sldId id="632"/>
            <p14:sldId id="556"/>
            <p14:sldId id="460"/>
            <p14:sldId id="621"/>
            <p14:sldId id="558"/>
            <p14:sldId id="633"/>
            <p14:sldId id="564"/>
            <p14:sldId id="615"/>
            <p14:sldId id="634"/>
            <p14:sldId id="591"/>
            <p14:sldId id="616"/>
            <p14:sldId id="575"/>
            <p14:sldId id="628"/>
            <p14:sldId id="629"/>
            <p14:sldId id="630"/>
            <p14:sldId id="63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孟 令凯" initials="孟" lastIdx="1" clrIdx="0"/>
  <p:cmAuthor id="2" name="后会无期" initials="后会无期" lastIdx="0" clrIdx="1"/>
  <p:cmAuthor id="3" name="RON" initials="R" lastIdx="3" clrIdx="2"/>
  <p:cmAuthor id="4" name="陈 晓博" initials="陈" lastIdx="1" clrIdx="3"/>
  <p:cmAuthor id="5" name="Administrator" initials="A"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BFE2FF"/>
    <a:srgbClr val="F06262"/>
    <a:srgbClr val="384479"/>
    <a:srgbClr val="9DC3E6"/>
    <a:srgbClr val="FFCBA2"/>
    <a:srgbClr val="C032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93834" autoAdjust="0"/>
  </p:normalViewPr>
  <p:slideViewPr>
    <p:cSldViewPr snapToGrid="0">
      <p:cViewPr varScale="1">
        <p:scale>
          <a:sx n="141" d="100"/>
          <a:sy n="141" d="100"/>
        </p:scale>
        <p:origin x="80" y="49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3.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5" dt="2022-09-16T13:26:01.391" idx="1">
    <p:pos x="791" y="334"/>
    <p:text/>
  </p:cm>
</p:cmLst>
</file>

<file path=ppt/comments/comment2.xml><?xml version="1.0" encoding="utf-8"?>
<p:cmLst xmlns:a="http://schemas.openxmlformats.org/drawingml/2006/main" xmlns:r="http://schemas.openxmlformats.org/officeDocument/2006/relationships" xmlns:p="http://schemas.openxmlformats.org/presentationml/2006/main">
  <p:cm authorId="5" dt="2022-09-16T13:26:01.391" idx="1">
    <p:pos x="791" y="334"/>
    <p:text/>
  </p:cm>
</p:cmLst>
</file>

<file path=ppt/comments/comment3.xml><?xml version="1.0" encoding="utf-8"?>
<p:cmLst xmlns:a="http://schemas.openxmlformats.org/drawingml/2006/main" xmlns:r="http://schemas.openxmlformats.org/officeDocument/2006/relationships" xmlns:p="http://schemas.openxmlformats.org/presentationml/2006/main">
  <p:cm authorId="5" dt="2022-09-16T13:26:01.391" idx="1">
    <p:pos x="791" y="334"/>
    <p:text/>
  </p:cm>
</p:cmLst>
</file>

<file path=ppt/comments/comment4.xml><?xml version="1.0" encoding="utf-8"?>
<p:cmLst xmlns:a="http://schemas.openxmlformats.org/drawingml/2006/main" xmlns:r="http://schemas.openxmlformats.org/officeDocument/2006/relationships" xmlns:p="http://schemas.openxmlformats.org/presentationml/2006/main">
  <p:cm authorId="5" dt="2022-09-16T13:26:01.391" idx="1">
    <p:pos x="791" y="334"/>
    <p:text/>
  </p:cm>
</p:cmLst>
</file>

<file path=ppt/comments/comment5.xml><?xml version="1.0" encoding="utf-8"?>
<p:cmLst xmlns:a="http://schemas.openxmlformats.org/drawingml/2006/main" xmlns:r="http://schemas.openxmlformats.org/officeDocument/2006/relationships" xmlns:p="http://schemas.openxmlformats.org/presentationml/2006/main">
  <p:cm authorId="5" dt="2022-09-16T13:26:01.391" idx="1">
    <p:pos x="791" y="334"/>
    <p:text/>
  </p:cm>
</p:cmLst>
</file>

<file path=ppt/drawings/_rels/vmlDrawing1.vml.rels><?xml version="1.0" encoding="UTF-8" standalone="yes"?>
<Relationships xmlns="http://schemas.openxmlformats.org/package/2006/relationships"><Relationship Id="rId5" Type="http://schemas.openxmlformats.org/officeDocument/2006/relationships/image" Target="../media/image13.wmf"/><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7" Type="http://schemas.openxmlformats.org/officeDocument/2006/relationships/image" Target="../media/image21.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7"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4.wmf"/><Relationship Id="rId4" Type="http://schemas.openxmlformats.org/officeDocument/2006/relationships/image" Target="../media/image23.wmf"/><Relationship Id="rId3" Type="http://schemas.openxmlformats.org/officeDocument/2006/relationships/image" Target="../media/image17.wmf"/><Relationship Id="rId2" Type="http://schemas.openxmlformats.org/officeDocument/2006/relationships/image" Target="../media/image22.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2.wmf"/><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en-US" altLang="zh-CN">
                <a:solidFill>
                  <a:srgbClr val="FF0000"/>
                </a:solidFill>
                <a:sym typeface="+mn-ea"/>
              </a:rPr>
              <a:t>PS</a:t>
            </a:r>
            <a:r>
              <a:rPr lang="zh-CN" altLang="en-US">
                <a:solidFill>
                  <a:srgbClr val="FF0000"/>
                </a:solidFill>
                <a:sym typeface="+mn-ea"/>
              </a:rPr>
              <a:t>：</a:t>
            </a:r>
            <a:r>
              <a:rPr lang="en-US" altLang="zh-CN">
                <a:solidFill>
                  <a:srgbClr val="FF0000"/>
                </a:solidFill>
                <a:sym typeface="+mn-ea"/>
              </a:rPr>
              <a:t> </a:t>
            </a:r>
            <a:r>
              <a:rPr lang="zh-CN" altLang="en-US">
                <a:solidFill>
                  <a:srgbClr val="FF0000"/>
                </a:solidFill>
                <a:sym typeface="+mn-ea"/>
              </a:rPr>
              <a:t>论文出处，说明具体顶会，来自哪里，哪一年</a:t>
            </a:r>
            <a:endParaRPr lang="zh-CN" altLang="en-US">
              <a:solidFill>
                <a:srgbClr val="FF0000"/>
              </a:solidFill>
            </a:endParaRPr>
          </a:p>
          <a:p>
            <a:endParaRPr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dirty="0">
                <a:solidFill>
                  <a:srgbClr val="FF0000"/>
                </a:solidFill>
              </a:rPr>
              <a:t>加个作用的宾语</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dirty="0"/>
              <a:t>总结还是分两页</a:t>
            </a:r>
            <a:endParaRPr lang="zh-CN"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dirty="0"/>
              <a:t>总结还是分两页</a:t>
            </a:r>
            <a:endParaRPr lang="zh-CN"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dirty="0"/>
              <a:t>总结还是分两页</a:t>
            </a:r>
            <a:endParaRPr lang="zh-CN"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dirty="0"/>
              <a:t>总结还是分两页</a:t>
            </a:r>
            <a:endParaRPr lang="zh-CN"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dirty="0"/>
              <a:t>总结还是分两页</a:t>
            </a:r>
            <a:endParaRPr lang="zh-CN"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dirty="0">
                <a:solidFill>
                  <a:srgbClr val="FF0000"/>
                </a:solidFill>
              </a:rPr>
              <a:t>加个作用的宾语</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dirty="0">
                <a:solidFill>
                  <a:srgbClr val="FF0000"/>
                </a:solidFill>
              </a:rPr>
              <a:t>加个作用的宾语</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dirty="0">
                <a:solidFill>
                  <a:srgbClr val="FF0000"/>
                </a:solidFill>
              </a:rPr>
              <a:t>加个作用的宾语</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sz="500" dirty="0">
                <a:solidFill>
                  <a:srgbClr val="FF0000"/>
                </a:solidFill>
              </a:rPr>
              <a:t>这一页之前提一下这个库的总体的作用，三个模块之间的联系</a:t>
            </a:r>
            <a:endParaRPr lang="zh-CN"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dirty="0"/>
          </a:p>
        </p:txBody>
      </p:sp>
      <p:sp>
        <p:nvSpPr>
          <p:cNvPr id="3" name="页脚占位符 2"/>
          <p:cNvSpPr>
            <a:spLocks noGrp="1"/>
          </p:cNvSpPr>
          <p:nvPr>
            <p:ph type="ftr" sz="quarter" idx="11"/>
          </p:nvPr>
        </p:nvSpPr>
        <p:spPr/>
        <p:txBody>
          <a:bodyPr/>
          <a:lstStyle/>
          <a:p>
            <a:endParaRPr lang="zh-CN" altLang="en-US" dirty="0"/>
          </a:p>
        </p:txBody>
      </p:sp>
      <p:sp>
        <p:nvSpPr>
          <p:cNvPr id="5" name="标题 5"/>
          <p:cNvSpPr>
            <a:spLocks noGrp="1"/>
          </p:cNvSpPr>
          <p:nvPr>
            <p:ph type="ctrTitle" idx="4294967295"/>
          </p:nvPr>
        </p:nvSpPr>
        <p:spPr>
          <a:xfrm>
            <a:off x="557776" y="255235"/>
            <a:ext cx="9144000" cy="1001591"/>
          </a:xfrm>
        </p:spPr>
        <p:txBody>
          <a:bodyPr>
            <a:normAutofit/>
          </a:bodyPr>
          <a:lstStyle/>
          <a:p>
            <a:endParaRPr lang="zh-CN" altLang="en-US" sz="3600" b="1" dirty="0">
              <a:sym typeface="+mn-ea"/>
            </a:endParaRPr>
          </a:p>
        </p:txBody>
      </p:sp>
      <p:grpSp>
        <p:nvGrpSpPr>
          <p:cNvPr id="6" name="组合 5"/>
          <p:cNvGrpSpPr/>
          <p:nvPr userDrawn="1"/>
        </p:nvGrpSpPr>
        <p:grpSpPr>
          <a:xfrm>
            <a:off x="9617001" y="87034"/>
            <a:ext cx="2034540" cy="941666"/>
            <a:chOff x="9937100" y="-21252"/>
            <a:chExt cx="2386163" cy="1113116"/>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9" name="圆角矩形 17"/>
          <p:cNvSpPr/>
          <p:nvPr userDrawn="1"/>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a:off x="11653520" y="6319520"/>
            <a:ext cx="538480" cy="538480"/>
          </a:xfrm>
          <a:prstGeom prst="rect">
            <a:avLst/>
          </a:prstGeom>
          <a:solidFill>
            <a:srgbClr val="C032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p:cNvSpPr>
            <a:spLocks noGrp="1"/>
          </p:cNvSpPr>
          <p:nvPr>
            <p:ph type="sldNum" sz="quarter" idx="12"/>
          </p:nvPr>
        </p:nvSpPr>
        <p:spPr>
          <a:xfrm>
            <a:off x="11484134" y="6376515"/>
            <a:ext cx="630615" cy="424490"/>
          </a:xfrm>
        </p:spPr>
        <p:txBody>
          <a:bodyPr/>
          <a:lstStyle>
            <a:lvl1pPr>
              <a:defRPr sz="2400">
                <a:solidFill>
                  <a:schemeClr val="bg1"/>
                </a:solidFill>
              </a:defRPr>
            </a:lvl1pPr>
          </a:lstStyle>
          <a:p>
            <a:fld id="{B509AAB2-8618-49D3-806D-5B60E79AAF80}" type="slidenum">
              <a:rPr lang="zh-CN" altLang="en-US" smtClean="0"/>
            </a:fld>
            <a:endParaRPr lang="zh-CN" alt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 Id="rId3" Type="http://schemas.openxmlformats.org/officeDocument/2006/relationships/image" Target="../media/image4.png"/><Relationship Id="rId2" Type="http://schemas.openxmlformats.org/officeDocument/2006/relationships/tags" Target="../tags/tag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9" Type="http://schemas.openxmlformats.org/officeDocument/2006/relationships/image" Target="../media/image40.png"/><Relationship Id="rId8" Type="http://schemas.openxmlformats.org/officeDocument/2006/relationships/image" Target="../media/image39.wmf"/><Relationship Id="rId7" Type="http://schemas.openxmlformats.org/officeDocument/2006/relationships/oleObject" Target="../embeddings/oleObject29.bin"/><Relationship Id="rId6" Type="http://schemas.openxmlformats.org/officeDocument/2006/relationships/image" Target="../media/image38.wmf"/><Relationship Id="rId5" Type="http://schemas.openxmlformats.org/officeDocument/2006/relationships/oleObject" Target="../embeddings/oleObject28.bin"/><Relationship Id="rId4" Type="http://schemas.openxmlformats.org/officeDocument/2006/relationships/image" Target="../media/image37.wmf"/><Relationship Id="rId3" Type="http://schemas.openxmlformats.org/officeDocument/2006/relationships/oleObject" Target="../embeddings/oleObject27.bin"/><Relationship Id="rId2" Type="http://schemas.openxmlformats.org/officeDocument/2006/relationships/image" Target="../media/image2.png"/><Relationship Id="rId12" Type="http://schemas.openxmlformats.org/officeDocument/2006/relationships/notesSlide" Target="../notesSlides/notesSlide14.xml"/><Relationship Id="rId11" Type="http://schemas.openxmlformats.org/officeDocument/2006/relationships/vmlDrawing" Target="../drawings/vmlDrawing5.vml"/><Relationship Id="rId10" Type="http://schemas.openxmlformats.org/officeDocument/2006/relationships/slideLayout" Target="../slideLayouts/slideLayout7.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vmlDrawing" Target="../drawings/vmlDrawing6.vml"/><Relationship Id="rId7" Type="http://schemas.openxmlformats.org/officeDocument/2006/relationships/slideLayout" Target="../slideLayouts/slideLayout7.xml"/><Relationship Id="rId6" Type="http://schemas.openxmlformats.org/officeDocument/2006/relationships/image" Target="../media/image42.wmf"/><Relationship Id="rId5" Type="http://schemas.openxmlformats.org/officeDocument/2006/relationships/oleObject" Target="../embeddings/oleObject31.bin"/><Relationship Id="rId4" Type="http://schemas.openxmlformats.org/officeDocument/2006/relationships/image" Target="../media/image41.wmf"/><Relationship Id="rId3" Type="http://schemas.openxmlformats.org/officeDocument/2006/relationships/oleObject" Target="../embeddings/oleObject30.bin"/><Relationship Id="rId2" Type="http://schemas.openxmlformats.org/officeDocument/2006/relationships/image" Target="../media/image2.png"/><Relationship Id="rId10" Type="http://schemas.openxmlformats.org/officeDocument/2006/relationships/comments" Target="../comments/comment1.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8" Type="http://schemas.openxmlformats.org/officeDocument/2006/relationships/comments" Target="../comments/comment2.xml"/><Relationship Id="rId7" Type="http://schemas.openxmlformats.org/officeDocument/2006/relationships/notesSlide" Target="../notesSlides/notesSlide16.xml"/><Relationship Id="rId6"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png"/><Relationship Id="rId3" Type="http://schemas.openxmlformats.org/officeDocument/2006/relationships/tags" Target="../tags/tag2.xml"/><Relationship Id="rId2" Type="http://schemas.openxmlformats.org/officeDocument/2006/relationships/image" Target="../media/image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6" Type="http://schemas.openxmlformats.org/officeDocument/2006/relationships/comments" Target="../comments/comment3.xml"/><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45.png"/></Relationships>
</file>

<file path=ppt/slides/_rels/slide18.xml.rels><?xml version="1.0" encoding="UTF-8" standalone="yes"?>
<Relationships xmlns="http://schemas.openxmlformats.org/package/2006/relationships"><Relationship Id="rId6" Type="http://schemas.openxmlformats.org/officeDocument/2006/relationships/comments" Target="../comments/comment4.xml"/><Relationship Id="rId5" Type="http://schemas.openxmlformats.org/officeDocument/2006/relationships/notesSlide" Target="../notesSlides/notesSlide18.xml"/><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48.wmf"/><Relationship Id="rId1" Type="http://schemas.openxmlformats.org/officeDocument/2006/relationships/oleObject" Target="../embeddings/oleObject32.bin"/></Relationships>
</file>

<file path=ppt/slides/_rels/slide19.xml.rels><?xml version="1.0" encoding="UTF-8" standalone="yes"?>
<Relationships xmlns="http://schemas.openxmlformats.org/package/2006/relationships"><Relationship Id="rId5" Type="http://schemas.openxmlformats.org/officeDocument/2006/relationships/comments" Target="../comments/comment5.xml"/><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image" Target="../media/image50.png"/><Relationship Id="rId1" Type="http://schemas.openxmlformats.org/officeDocument/2006/relationships/image" Target="../media/image49.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6.jpe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7.web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9" Type="http://schemas.openxmlformats.org/officeDocument/2006/relationships/image" Target="../media/image11.wmf"/><Relationship Id="rId8" Type="http://schemas.openxmlformats.org/officeDocument/2006/relationships/oleObject" Target="../embeddings/oleObject3.bin"/><Relationship Id="rId7" Type="http://schemas.openxmlformats.org/officeDocument/2006/relationships/image" Target="../media/image10.wmf"/><Relationship Id="rId6" Type="http://schemas.openxmlformats.org/officeDocument/2006/relationships/oleObject" Target="../embeddings/oleObject2.bin"/><Relationship Id="rId5" Type="http://schemas.openxmlformats.org/officeDocument/2006/relationships/image" Target="../media/image9.wmf"/><Relationship Id="rId4" Type="http://schemas.openxmlformats.org/officeDocument/2006/relationships/oleObject" Target="../embeddings/oleObject1.bin"/><Relationship Id="rId3" Type="http://schemas.openxmlformats.org/officeDocument/2006/relationships/image" Target="../media/image8.png"/><Relationship Id="rId2" Type="http://schemas.openxmlformats.org/officeDocument/2006/relationships/image" Target="../media/image2.png"/><Relationship Id="rId16" Type="http://schemas.openxmlformats.org/officeDocument/2006/relationships/notesSlide" Target="../notesSlides/notesSlide6.xml"/><Relationship Id="rId15" Type="http://schemas.openxmlformats.org/officeDocument/2006/relationships/vmlDrawing" Target="../drawings/vmlDrawing1.vml"/><Relationship Id="rId14" Type="http://schemas.openxmlformats.org/officeDocument/2006/relationships/slideLayout" Target="../slideLayouts/slideLayout7.xml"/><Relationship Id="rId13" Type="http://schemas.openxmlformats.org/officeDocument/2006/relationships/image" Target="../media/image13.wmf"/><Relationship Id="rId12" Type="http://schemas.openxmlformats.org/officeDocument/2006/relationships/oleObject" Target="../embeddings/oleObject5.bin"/><Relationship Id="rId11" Type="http://schemas.openxmlformats.org/officeDocument/2006/relationships/image" Target="../media/image12.wmf"/><Relationship Id="rId10" Type="http://schemas.openxmlformats.org/officeDocument/2006/relationships/oleObject" Target="../embeddings/oleObject4.bin"/><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9" Type="http://schemas.openxmlformats.org/officeDocument/2006/relationships/image" Target="../media/image17.wmf"/><Relationship Id="rId8" Type="http://schemas.openxmlformats.org/officeDocument/2006/relationships/oleObject" Target="../embeddings/oleObject8.bin"/><Relationship Id="rId7" Type="http://schemas.openxmlformats.org/officeDocument/2006/relationships/image" Target="../media/image16.wmf"/><Relationship Id="rId6" Type="http://schemas.openxmlformats.org/officeDocument/2006/relationships/oleObject" Target="../embeddings/oleObject7.bin"/><Relationship Id="rId5" Type="http://schemas.openxmlformats.org/officeDocument/2006/relationships/image" Target="../media/image15.png"/><Relationship Id="rId4" Type="http://schemas.openxmlformats.org/officeDocument/2006/relationships/image" Target="../media/image14.wmf"/><Relationship Id="rId3" Type="http://schemas.openxmlformats.org/officeDocument/2006/relationships/oleObject" Target="../embeddings/oleObject6.bin"/><Relationship Id="rId20" Type="http://schemas.openxmlformats.org/officeDocument/2006/relationships/notesSlide" Target="../notesSlides/notesSlide7.xml"/><Relationship Id="rId2" Type="http://schemas.openxmlformats.org/officeDocument/2006/relationships/image" Target="../media/image2.png"/><Relationship Id="rId19" Type="http://schemas.openxmlformats.org/officeDocument/2006/relationships/vmlDrawing" Target="../drawings/vmlDrawing2.vml"/><Relationship Id="rId18" Type="http://schemas.openxmlformats.org/officeDocument/2006/relationships/slideLayout" Target="../slideLayouts/slideLayout7.xml"/><Relationship Id="rId17" Type="http://schemas.openxmlformats.org/officeDocument/2006/relationships/image" Target="../media/image21.wmf"/><Relationship Id="rId16" Type="http://schemas.openxmlformats.org/officeDocument/2006/relationships/oleObject" Target="../embeddings/oleObject12.bin"/><Relationship Id="rId15" Type="http://schemas.openxmlformats.org/officeDocument/2006/relationships/image" Target="../media/image20.wmf"/><Relationship Id="rId14" Type="http://schemas.openxmlformats.org/officeDocument/2006/relationships/oleObject" Target="../embeddings/oleObject11.bin"/><Relationship Id="rId13" Type="http://schemas.openxmlformats.org/officeDocument/2006/relationships/image" Target="../media/image19.wmf"/><Relationship Id="rId12" Type="http://schemas.openxmlformats.org/officeDocument/2006/relationships/oleObject" Target="../embeddings/oleObject10.bin"/><Relationship Id="rId11" Type="http://schemas.openxmlformats.org/officeDocument/2006/relationships/image" Target="../media/image18.wmf"/><Relationship Id="rId10" Type="http://schemas.openxmlformats.org/officeDocument/2006/relationships/oleObject" Target="../embeddings/oleObject9.bin"/><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image" Target="../media/image17.wmf"/><Relationship Id="rId7" Type="http://schemas.openxmlformats.org/officeDocument/2006/relationships/oleObject" Target="../embeddings/oleObject15.bin"/><Relationship Id="rId6" Type="http://schemas.openxmlformats.org/officeDocument/2006/relationships/image" Target="../media/image22.wmf"/><Relationship Id="rId5" Type="http://schemas.openxmlformats.org/officeDocument/2006/relationships/oleObject" Target="../embeddings/oleObject14.bin"/><Relationship Id="rId4" Type="http://schemas.openxmlformats.org/officeDocument/2006/relationships/image" Target="../media/image16.wmf"/><Relationship Id="rId3" Type="http://schemas.openxmlformats.org/officeDocument/2006/relationships/oleObject" Target="../embeddings/oleObject13.bin"/><Relationship Id="rId20" Type="http://schemas.openxmlformats.org/officeDocument/2006/relationships/notesSlide" Target="../notesSlides/notesSlide8.xml"/><Relationship Id="rId2" Type="http://schemas.openxmlformats.org/officeDocument/2006/relationships/image" Target="../media/image2.png"/><Relationship Id="rId19" Type="http://schemas.openxmlformats.org/officeDocument/2006/relationships/vmlDrawing" Target="../drawings/vmlDrawing3.vml"/><Relationship Id="rId18" Type="http://schemas.openxmlformats.org/officeDocument/2006/relationships/slideLayout" Target="../slideLayouts/slideLayout7.xml"/><Relationship Id="rId17" Type="http://schemas.openxmlformats.org/officeDocument/2006/relationships/image" Target="../media/image21.wmf"/><Relationship Id="rId16" Type="http://schemas.openxmlformats.org/officeDocument/2006/relationships/oleObject" Target="../embeddings/oleObject19.bin"/><Relationship Id="rId15" Type="http://schemas.openxmlformats.org/officeDocument/2006/relationships/image" Target="../media/image26.wmf"/><Relationship Id="rId14" Type="http://schemas.openxmlformats.org/officeDocument/2006/relationships/oleObject" Target="../embeddings/oleObject18.bin"/><Relationship Id="rId13" Type="http://schemas.openxmlformats.org/officeDocument/2006/relationships/image" Target="../media/image25.png"/><Relationship Id="rId12" Type="http://schemas.openxmlformats.org/officeDocument/2006/relationships/image" Target="../media/image24.wmf"/><Relationship Id="rId11" Type="http://schemas.openxmlformats.org/officeDocument/2006/relationships/oleObject" Target="../embeddings/oleObject17.bin"/><Relationship Id="rId10" Type="http://schemas.openxmlformats.org/officeDocument/2006/relationships/image" Target="../media/image23.wmf"/><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9" Type="http://schemas.openxmlformats.org/officeDocument/2006/relationships/image" Target="../media/image29.wmf"/><Relationship Id="rId8" Type="http://schemas.openxmlformats.org/officeDocument/2006/relationships/oleObject" Target="../embeddings/oleObject22.bin"/><Relationship Id="rId7" Type="http://schemas.openxmlformats.org/officeDocument/2006/relationships/image" Target="../media/image28.wmf"/><Relationship Id="rId6" Type="http://schemas.openxmlformats.org/officeDocument/2006/relationships/oleObject" Target="../embeddings/oleObject21.bin"/><Relationship Id="rId5" Type="http://schemas.openxmlformats.org/officeDocument/2006/relationships/image" Target="../media/image27.wmf"/><Relationship Id="rId4" Type="http://schemas.openxmlformats.org/officeDocument/2006/relationships/oleObject" Target="../embeddings/oleObject20.bin"/><Relationship Id="rId3" Type="http://schemas.openxmlformats.org/officeDocument/2006/relationships/image" Target="../media/image25.png"/><Relationship Id="rId2" Type="http://schemas.openxmlformats.org/officeDocument/2006/relationships/image" Target="../media/image2.png"/><Relationship Id="rId19" Type="http://schemas.openxmlformats.org/officeDocument/2006/relationships/notesSlide" Target="../notesSlides/notesSlide9.xml"/><Relationship Id="rId18" Type="http://schemas.openxmlformats.org/officeDocument/2006/relationships/vmlDrawing" Target="../drawings/vmlDrawing4.vml"/><Relationship Id="rId17" Type="http://schemas.openxmlformats.org/officeDocument/2006/relationships/slideLayout" Target="../slideLayouts/slideLayout7.xml"/><Relationship Id="rId16" Type="http://schemas.openxmlformats.org/officeDocument/2006/relationships/image" Target="../media/image31.wmf"/><Relationship Id="rId15" Type="http://schemas.openxmlformats.org/officeDocument/2006/relationships/oleObject" Target="../embeddings/oleObject26.bin"/><Relationship Id="rId14" Type="http://schemas.openxmlformats.org/officeDocument/2006/relationships/oleObject" Target="../embeddings/oleObject25.bin"/><Relationship Id="rId13" Type="http://schemas.openxmlformats.org/officeDocument/2006/relationships/image" Target="../media/image30.wmf"/><Relationship Id="rId12" Type="http://schemas.openxmlformats.org/officeDocument/2006/relationships/oleObject" Target="../embeddings/oleObject24.bin"/><Relationship Id="rId11" Type="http://schemas.openxmlformats.org/officeDocument/2006/relationships/image" Target="../media/image22.wmf"/><Relationship Id="rId10" Type="http://schemas.openxmlformats.org/officeDocument/2006/relationships/oleObject" Target="../embeddings/oleObject23.bin"/><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alphaModFix amt="50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351" y="-17814"/>
            <a:ext cx="12192000" cy="6857999"/>
          </a:xfrm>
          <a:prstGeom prst="rect">
            <a:avLst/>
          </a:prstGeom>
        </p:spPr>
      </p:pic>
      <p:sp>
        <p:nvSpPr>
          <p:cNvPr id="6" name="文本框 5"/>
          <p:cNvSpPr txBox="1"/>
          <p:nvPr/>
        </p:nvSpPr>
        <p:spPr>
          <a:xfrm>
            <a:off x="4699000" y="4136773"/>
            <a:ext cx="2794000" cy="1198880"/>
          </a:xfrm>
          <a:prstGeom prst="rect">
            <a:avLst/>
          </a:prstGeom>
          <a:noFill/>
        </p:spPr>
        <p:txBody>
          <a:bodyPr wrap="square" rtlCol="0">
            <a:spAutoFit/>
          </a:bodyPr>
          <a:lstStyle/>
          <a:p>
            <a:pPr algn="ctr">
              <a:lnSpc>
                <a:spcPct val="150000"/>
              </a:lnSpc>
            </a:pPr>
            <a:r>
              <a:rPr lang="zh-CN" altLang="en-US" sz="2400" dirty="0">
                <a:effectLst>
                  <a:outerShdw blurRad="38100" dist="19050" dir="2700000" algn="tl" rotWithShape="0">
                    <a:schemeClr val="dk1">
                      <a:alpha val="40000"/>
                    </a:schemeClr>
                  </a:outerShdw>
                </a:effectLst>
                <a:latin typeface="Times New Roman" panose="02020603050405020304" charset="0"/>
              </a:rPr>
              <a:t>汇报人：邓迪杭</a:t>
            </a:r>
            <a:endParaRPr lang="en-US" altLang="zh-CN" sz="2400" dirty="0">
              <a:effectLst>
                <a:outerShdw blurRad="38100" dist="19050" dir="2700000" algn="tl" rotWithShape="0">
                  <a:schemeClr val="dk1">
                    <a:alpha val="40000"/>
                  </a:schemeClr>
                </a:outerShdw>
              </a:effectLst>
              <a:latin typeface="Times New Roman" panose="02020603050405020304" charset="0"/>
            </a:endParaRPr>
          </a:p>
          <a:p>
            <a:pPr algn="ctr">
              <a:lnSpc>
                <a:spcPct val="150000"/>
              </a:lnSpc>
            </a:pPr>
            <a:r>
              <a:rPr lang="zh-CN" altLang="en-US" sz="2400" dirty="0">
                <a:effectLst>
                  <a:outerShdw blurRad="38100" dist="19050" dir="2700000" algn="tl" rotWithShape="0">
                    <a:schemeClr val="dk1">
                      <a:alpha val="40000"/>
                    </a:schemeClr>
                  </a:outerShdw>
                </a:effectLst>
                <a:latin typeface="Times New Roman" panose="02020603050405020304" charset="0"/>
              </a:rPr>
              <a:t>指导老师：张美范</a:t>
            </a:r>
            <a:endParaRPr lang="zh-CN" altLang="en-US" sz="2400" dirty="0">
              <a:effectLst>
                <a:outerShdw blurRad="38100" dist="19050" dir="2700000" algn="tl" rotWithShape="0">
                  <a:schemeClr val="dk1">
                    <a:alpha val="40000"/>
                  </a:schemeClr>
                </a:outerShdw>
              </a:effectLst>
              <a:latin typeface="Times New Roman" panose="02020603050405020304" charset="0"/>
            </a:endParaRPr>
          </a:p>
        </p:txBody>
      </p:sp>
      <p:sp>
        <p:nvSpPr>
          <p:cNvPr id="8" name="文本框 7"/>
          <p:cNvSpPr txBox="1"/>
          <p:nvPr>
            <p:custDataLst>
              <p:tags r:id="rId2"/>
            </p:custDataLst>
          </p:nvPr>
        </p:nvSpPr>
        <p:spPr>
          <a:xfrm>
            <a:off x="486287" y="1978160"/>
            <a:ext cx="11218156" cy="2122805"/>
          </a:xfrm>
          <a:prstGeom prst="rect">
            <a:avLst/>
          </a:prstGeom>
          <a:noFill/>
        </p:spPr>
        <p:txBody>
          <a:bodyPr wrap="square" rtlCol="0">
            <a:spAutoFit/>
          </a:bodyPr>
          <a:lstStyle/>
          <a:p>
            <a:pPr marR="5080" lvl="1" algn="ctr">
              <a:spcBef>
                <a:spcPts val="105"/>
              </a:spcBef>
            </a:pPr>
            <a:r>
              <a:rPr lang="zh-CN" altLang="en-US" sz="4400" b="1" spc="-45" dirty="0">
                <a:effectLst>
                  <a:outerShdw blurRad="38100" dist="38100" dir="2700000" algn="tl">
                    <a:srgbClr val="000000">
                      <a:alpha val="43137"/>
                    </a:srgbClr>
                  </a:outerShdw>
                </a:effectLst>
                <a:latin typeface="Times New Roman" panose="02020603050405020304" charset="0"/>
                <a:ea typeface="宋体" panose="02010600030101010101" pitchFamily="2" charset="-122"/>
                <a:cs typeface="Times New Roman" panose="02020603050405020304" charset="0"/>
                <a:sym typeface="+mn-ea"/>
              </a:rPr>
              <a:t>Continuous Release of Data Streams under both Centralized and Local Differential Privacy</a:t>
            </a:r>
            <a:endParaRPr lang="zh-CN" altLang="en-US" sz="4400" b="1" spc="-45" dirty="0">
              <a:effectLst>
                <a:outerShdw blurRad="38100" dist="38100" dir="2700000" algn="tl">
                  <a:srgbClr val="000000">
                    <a:alpha val="43137"/>
                  </a:srgbClr>
                </a:outerShdw>
              </a:effectLst>
              <a:latin typeface="Times New Roman" panose="02020603050405020304" charset="0"/>
              <a:ea typeface="宋体" panose="02010600030101010101" pitchFamily="2" charset="-122"/>
              <a:cs typeface="Times New Roman" panose="02020603050405020304" charset="0"/>
              <a:sym typeface="+mn-ea"/>
            </a:endParaRPr>
          </a:p>
        </p:txBody>
      </p:sp>
      <p:pic>
        <p:nvPicPr>
          <p:cNvPr id="5" name="Picture 4" descr="http://zsjy.gzhu.edu.cn/images/pic_logo.png"/>
          <p:cNvPicPr>
            <a:picLocks noChangeAspect="1" noChangeArrowheads="1"/>
          </p:cNvPicPr>
          <p:nvPr/>
        </p:nvPicPr>
        <p:blipFill rotWithShape="1">
          <a:blip r:embed="rId3">
            <a:extLst>
              <a:ext uri="{28A0092B-C50C-407E-A947-70E740481C1C}">
                <a14:useLocalDpi xmlns:a14="http://schemas.microsoft.com/office/drawing/2010/main" val="0"/>
              </a:ext>
            </a:extLst>
          </a:blip>
          <a:srcRect t="-1" r="45034" b="-7143"/>
          <a:stretch>
            <a:fillRect/>
          </a:stretch>
        </p:blipFill>
        <p:spPr bwMode="auto">
          <a:xfrm>
            <a:off x="583325" y="114253"/>
            <a:ext cx="3293111" cy="978152"/>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000211" y="5460608"/>
            <a:ext cx="4191578" cy="460375"/>
          </a:xfrm>
          <a:prstGeom prst="rect">
            <a:avLst/>
          </a:prstGeom>
          <a:noFill/>
        </p:spPr>
        <p:txBody>
          <a:bodyPr wrap="square" rtlCol="0">
            <a:spAutoFit/>
          </a:bodyPr>
          <a:lstStyle/>
          <a:p>
            <a:pPr algn="ctr"/>
            <a:r>
              <a:rPr lang="en-US" altLang="zh-CN" sz="2400" dirty="0">
                <a:solidFill>
                  <a:schemeClr val="tx1"/>
                </a:solidFill>
                <a:effectLst>
                  <a:outerShdw blurRad="38100" dist="19050" dir="2700000" algn="tl" rotWithShape="0">
                    <a:schemeClr val="dk1">
                      <a:alpha val="40000"/>
                    </a:schemeClr>
                  </a:outerShdw>
                </a:effectLst>
                <a:latin typeface="Times New Roman" panose="02020603050405020304" charset="0"/>
              </a:rPr>
              <a:t>2022.12</a:t>
            </a:r>
            <a:r>
              <a:rPr lang="en-US" altLang="zh-CN" sz="2400" dirty="0">
                <a:effectLst>
                  <a:outerShdw blurRad="38100" dist="19050" dir="2700000" algn="tl" rotWithShape="0">
                    <a:schemeClr val="dk1">
                      <a:alpha val="40000"/>
                    </a:schemeClr>
                  </a:outerShdw>
                </a:effectLst>
                <a:latin typeface="Times New Roman" panose="02020603050405020304" charset="0"/>
              </a:rPr>
              <a:t>.12</a:t>
            </a:r>
            <a:endParaRPr lang="zh-CN" altLang="en-US" sz="2400" dirty="0">
              <a:solidFill>
                <a:schemeClr val="tx1"/>
              </a:solidFill>
              <a:effectLst>
                <a:outerShdw blurRad="38100" dist="19050" dir="2700000" algn="tl" rotWithShape="0">
                  <a:schemeClr val="dk1">
                    <a:alpha val="40000"/>
                  </a:schemeClr>
                </a:outerShdw>
              </a:effectLst>
              <a:latin typeface="Times New Roman" panose="02020603050405020304" charset="0"/>
            </a:endParaRPr>
          </a:p>
        </p:txBody>
      </p:sp>
      <p:grpSp>
        <p:nvGrpSpPr>
          <p:cNvPr id="11" name="组合 10"/>
          <p:cNvGrpSpPr/>
          <p:nvPr/>
        </p:nvGrpSpPr>
        <p:grpSpPr>
          <a:xfrm>
            <a:off x="9574137" y="87034"/>
            <a:ext cx="2034540" cy="941666"/>
            <a:chOff x="9937100" y="-21252"/>
            <a:chExt cx="2386163" cy="1113116"/>
          </a:xfrm>
        </p:grpSpPr>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4" name="文本框 13"/>
          <p:cNvSpPr txBox="1"/>
          <p:nvPr/>
        </p:nvSpPr>
        <p:spPr>
          <a:xfrm>
            <a:off x="275285" y="5918264"/>
            <a:ext cx="11640161" cy="922020"/>
          </a:xfrm>
          <a:prstGeom prst="rect">
            <a:avLst/>
          </a:prstGeom>
          <a:noFill/>
        </p:spPr>
        <p:txBody>
          <a:bodyPr wrap="square">
            <a:spAutoFit/>
          </a:bodyPr>
          <a:lstStyle/>
          <a:p>
            <a:r>
              <a:rPr dirty="0"/>
              <a:t>Wang T, Chen J Q, Zhang Z, et al. Continuous release of data streams under both centralized and local differential privacy[C]//Proceedings of the 2021 ACM SIGSAC Conference on Computer and Communications Security. 2021: 1237-1253.</a:t>
            </a:r>
            <a:endParaRPr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055" y="238218"/>
            <a:ext cx="5580413" cy="1120672"/>
          </a:xfrm>
        </p:spPr>
        <p:txBody>
          <a:bodyPr>
            <a:normAutofit fontScale="90000"/>
          </a:bodyPr>
          <a:lstStyle/>
          <a:p>
            <a:r>
              <a:rPr lang="en-US" altLang="zh-CN" sz="4000" b="1" dirty="0">
                <a:sym typeface="+mn-ea"/>
              </a:rPr>
              <a:t>1.5.2</a:t>
            </a:r>
            <a:r>
              <a:rPr lang="zh-CN" altLang="en-US" sz="4000" b="1" dirty="0">
                <a:sym typeface="+mn-ea"/>
              </a:rPr>
              <a:t>引入另一个参数</a:t>
            </a:r>
            <a:r>
              <a:rPr lang="en-US" altLang="zh-CN" sz="4000" b="1" dirty="0">
                <a:sym typeface="+mn-ea"/>
              </a:rPr>
              <a:t>r</a:t>
            </a:r>
            <a:r>
              <a:rPr lang="zh-CN" altLang="en-US" sz="4000" b="1" dirty="0">
                <a:sym typeface="+mn-ea"/>
              </a:rPr>
              <a:t>消除</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cxnSp>
        <p:nvCxnSpPr>
          <p:cNvPr id="10" name="直接箭头连接符 9"/>
          <p:cNvCxnSpPr/>
          <p:nvPr/>
        </p:nvCxnSpPr>
        <p:spPr>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stretch>
            <a:fillRect/>
          </a:stretch>
        </p:blipFill>
        <p:spPr>
          <a:xfrm>
            <a:off x="1595755" y="1863725"/>
            <a:ext cx="7108825" cy="895350"/>
          </a:xfrm>
          <a:prstGeom prst="rect">
            <a:avLst/>
          </a:prstGeom>
        </p:spPr>
      </p:pic>
      <p:sp>
        <p:nvSpPr>
          <p:cNvPr id="4" name="文本框 3"/>
          <p:cNvSpPr txBox="1"/>
          <p:nvPr/>
        </p:nvSpPr>
        <p:spPr>
          <a:xfrm>
            <a:off x="708025" y="1188085"/>
            <a:ext cx="10712450" cy="645160"/>
          </a:xfrm>
          <a:prstGeom prst="rect">
            <a:avLst/>
          </a:prstGeom>
          <a:noFill/>
        </p:spPr>
        <p:txBody>
          <a:bodyPr wrap="square" rtlCol="0">
            <a:spAutoFit/>
          </a:bodyPr>
          <a:p>
            <a:r>
              <a:rPr lang="zh-CN" altLang="en-US"/>
              <a:t>经过对最坏的例子的误差进行分析，发现总体误差有一项</a:t>
            </a:r>
            <a:r>
              <a:rPr lang="en-US" altLang="zh-CN"/>
              <a:t> pn  </a:t>
            </a:r>
            <a:r>
              <a:rPr lang="zh-CN" altLang="en-US"/>
              <a:t>的依赖，尽管现实的数据不会是最差的，但我们依旧想消除这个依赖，将其化为常数。</a:t>
            </a:r>
            <a:endParaRPr lang="en-US" altLang="zh-CN"/>
          </a:p>
        </p:txBody>
      </p:sp>
      <p:sp>
        <p:nvSpPr>
          <p:cNvPr id="11" name="文本框 10"/>
          <p:cNvSpPr txBox="1"/>
          <p:nvPr/>
        </p:nvSpPr>
        <p:spPr>
          <a:xfrm>
            <a:off x="802005" y="3204845"/>
            <a:ext cx="8205470" cy="368300"/>
          </a:xfrm>
          <a:prstGeom prst="rect">
            <a:avLst/>
          </a:prstGeom>
          <a:noFill/>
        </p:spPr>
        <p:txBody>
          <a:bodyPr wrap="square" rtlCol="0">
            <a:spAutoFit/>
          </a:bodyPr>
          <a:p>
            <a:r>
              <a:rPr lang="zh-CN" altLang="en-US"/>
              <a:t>由于有一个对观察量</a:t>
            </a:r>
            <a:r>
              <a:rPr lang="en-US" altLang="zh-CN"/>
              <a:t> m  </a:t>
            </a:r>
            <a:r>
              <a:rPr lang="zh-CN" altLang="en-US"/>
              <a:t>的限制，</a:t>
            </a:r>
            <a:r>
              <a:rPr lang="en-US" altLang="zh-CN"/>
              <a:t>p</a:t>
            </a:r>
            <a:r>
              <a:rPr lang="zh-CN" altLang="en-US"/>
              <a:t>并不能取到</a:t>
            </a:r>
            <a:r>
              <a:rPr lang="en-US" altLang="zh-CN"/>
              <a:t>1/n</a:t>
            </a:r>
            <a:r>
              <a:rPr lang="zh-CN" altLang="en-US"/>
              <a:t>。引入</a:t>
            </a:r>
            <a:r>
              <a:rPr lang="en-US" altLang="zh-CN"/>
              <a:t> r </a:t>
            </a:r>
            <a:r>
              <a:rPr lang="zh-CN" altLang="en-US"/>
              <a:t>使得</a:t>
            </a:r>
            <a:r>
              <a:rPr lang="zh-CN" altLang="en-US">
                <a:latin typeface="微软雅黑" panose="020B0503020204020204" charset="-122"/>
                <a:ea typeface="微软雅黑" panose="020B0503020204020204" charset="-122"/>
              </a:rPr>
              <a:t>τ</a:t>
            </a:r>
            <a:r>
              <a:rPr lang="en-US" altLang="zh-CN">
                <a:latin typeface="微软雅黑" panose="020B0503020204020204" charset="-122"/>
                <a:ea typeface="微软雅黑" panose="020B0503020204020204" charset="-122"/>
              </a:rPr>
              <a:t> * r </a:t>
            </a:r>
            <a:r>
              <a:rPr lang="zh-CN" altLang="en-US">
                <a:latin typeface="微软雅黑" panose="020B0503020204020204" charset="-122"/>
                <a:ea typeface="微软雅黑" panose="020B0503020204020204" charset="-122"/>
              </a:rPr>
              <a:t>再进行分析：</a:t>
            </a:r>
            <a:endParaRPr lang="zh-CN" altLang="en-US">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4"/>
          <a:stretch>
            <a:fillRect/>
          </a:stretch>
        </p:blipFill>
        <p:spPr>
          <a:xfrm>
            <a:off x="3670300" y="3646805"/>
            <a:ext cx="4333875" cy="1590675"/>
          </a:xfrm>
          <a:prstGeom prst="rect">
            <a:avLst/>
          </a:prstGeom>
        </p:spPr>
      </p:pic>
      <p:sp>
        <p:nvSpPr>
          <p:cNvPr id="21" name="文本框 20"/>
          <p:cNvSpPr txBox="1"/>
          <p:nvPr/>
        </p:nvSpPr>
        <p:spPr>
          <a:xfrm>
            <a:off x="802005" y="5704205"/>
            <a:ext cx="4064000" cy="368300"/>
          </a:xfrm>
          <a:prstGeom prst="rect">
            <a:avLst/>
          </a:prstGeom>
          <a:noFill/>
        </p:spPr>
        <p:txBody>
          <a:bodyPr wrap="square" rtlCol="0">
            <a:spAutoFit/>
          </a:bodyPr>
          <a:p>
            <a:r>
              <a:rPr lang="en-US" altLang="zh-CN"/>
              <a:t>p</a:t>
            </a:r>
            <a:r>
              <a:rPr lang="zh-CN" altLang="en-US"/>
              <a:t>能取到</a:t>
            </a:r>
            <a:r>
              <a:rPr lang="en-US" altLang="zh-CN"/>
              <a:t>   </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055" y="238218"/>
            <a:ext cx="5580413" cy="1120672"/>
          </a:xfrm>
        </p:spPr>
        <p:txBody>
          <a:bodyPr>
            <a:normAutofit/>
          </a:bodyPr>
          <a:lstStyle/>
          <a:p>
            <a:r>
              <a:rPr lang="en-US" altLang="zh-CN" sz="4000" b="1" dirty="0">
                <a:sym typeface="+mn-ea"/>
              </a:rPr>
              <a:t>1.6 </a:t>
            </a:r>
            <a:r>
              <a:rPr lang="zh-CN" sz="4000" b="1" dirty="0">
                <a:sym typeface="+mn-ea"/>
              </a:rPr>
              <a:t>渐近分析最优</a:t>
            </a:r>
            <a:r>
              <a:rPr lang="en-US" altLang="zh-CN" sz="4000" b="1" dirty="0">
                <a:sym typeface="+mn-ea"/>
              </a:rPr>
              <a:t>p</a:t>
            </a:r>
            <a:r>
              <a:rPr lang="zh-CN" altLang="en-US" sz="4000" b="1" dirty="0">
                <a:sym typeface="+mn-ea"/>
              </a:rPr>
              <a:t>值</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pic>
        <p:nvPicPr>
          <p:cNvPr id="5" name="图片 4"/>
          <p:cNvPicPr>
            <a:picLocks noChangeAspect="1"/>
          </p:cNvPicPr>
          <p:nvPr/>
        </p:nvPicPr>
        <p:blipFill>
          <a:blip r:embed="rId3"/>
          <a:stretch>
            <a:fillRect/>
          </a:stretch>
        </p:blipFill>
        <p:spPr>
          <a:xfrm>
            <a:off x="172720" y="1073785"/>
            <a:ext cx="5614035" cy="3379470"/>
          </a:xfrm>
          <a:prstGeom prst="rect">
            <a:avLst/>
          </a:prstGeom>
        </p:spPr>
      </p:pic>
      <p:pic>
        <p:nvPicPr>
          <p:cNvPr id="8" name="图片 7"/>
          <p:cNvPicPr>
            <a:picLocks noChangeAspect="1"/>
          </p:cNvPicPr>
          <p:nvPr/>
        </p:nvPicPr>
        <p:blipFill>
          <a:blip r:embed="rId4"/>
          <a:stretch>
            <a:fillRect/>
          </a:stretch>
        </p:blipFill>
        <p:spPr>
          <a:xfrm>
            <a:off x="6069965" y="1358900"/>
            <a:ext cx="5231130" cy="3183890"/>
          </a:xfrm>
          <a:prstGeom prst="rect">
            <a:avLst/>
          </a:prstGeom>
        </p:spPr>
      </p:pic>
      <p:sp>
        <p:nvSpPr>
          <p:cNvPr id="23" name="文本框 22"/>
          <p:cNvSpPr txBox="1"/>
          <p:nvPr/>
        </p:nvSpPr>
        <p:spPr>
          <a:xfrm>
            <a:off x="4526915" y="5336540"/>
            <a:ext cx="4064000" cy="368300"/>
          </a:xfrm>
          <a:prstGeom prst="rect">
            <a:avLst/>
          </a:prstGeom>
          <a:noFill/>
        </p:spPr>
        <p:txBody>
          <a:bodyPr wrap="square" rtlCol="0">
            <a:spAutoFit/>
          </a:bodyPr>
          <a:p>
            <a:r>
              <a:rPr lang="zh-CN" altLang="en-US"/>
              <a:t>误差更紧密地集中在0附近。</a:t>
            </a:r>
            <a:endParaRPr lang="zh-CN" altLang="en-US"/>
          </a:p>
        </p:txBody>
      </p:sp>
      <p:sp>
        <p:nvSpPr>
          <p:cNvPr id="26" name="文本框 25"/>
          <p:cNvSpPr txBox="1"/>
          <p:nvPr/>
        </p:nvSpPr>
        <p:spPr>
          <a:xfrm>
            <a:off x="1095375" y="4710430"/>
            <a:ext cx="4064000" cy="368300"/>
          </a:xfrm>
          <a:prstGeom prst="rect">
            <a:avLst/>
          </a:prstGeom>
          <a:noFill/>
        </p:spPr>
        <p:txBody>
          <a:bodyPr wrap="square" rtlCol="0">
            <a:spAutoFit/>
          </a:bodyPr>
          <a:p>
            <a:r>
              <a:rPr lang="en-US" altLang="zh-CN"/>
              <a:t>p=0.005, m=50000, </a:t>
            </a:r>
            <a:r>
              <a:rPr lang="en-US" altLang="zh-CN">
                <a:latin typeface="微软雅黑" panose="020B0503020204020204" charset="-122"/>
                <a:ea typeface="微软雅黑" panose="020B0503020204020204" charset="-122"/>
              </a:rPr>
              <a:t>ε=1, β=0.02</a:t>
            </a:r>
            <a:endParaRPr lang="en-US" altLang="zh-CN">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577215" y="0"/>
            <a:ext cx="9567545" cy="1120775"/>
          </a:xfrm>
        </p:spPr>
        <p:txBody>
          <a:bodyPr>
            <a:normAutofit/>
          </a:bodyPr>
          <a:lstStyle/>
          <a:p>
            <a:r>
              <a:rPr lang="en-US" altLang="zh-CN" sz="4000" b="1" dirty="0">
                <a:sym typeface="+mn-ea"/>
              </a:rPr>
              <a:t>2 </a:t>
            </a:r>
            <a:r>
              <a:rPr lang="zh-CN" altLang="en-US" sz="4000" b="1" dirty="0">
                <a:sym typeface="+mn-ea"/>
              </a:rPr>
              <a:t>本文做出的贡献</a:t>
            </a:r>
            <a:endParaRPr lang="zh-CN" altLang="en-US" sz="4000" b="1" dirty="0">
              <a:sym typeface="+mn-ea"/>
            </a:endParaRPr>
          </a:p>
        </p:txBody>
      </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sp>
        <p:nvSpPr>
          <p:cNvPr id="3" name="文本框 2"/>
          <p:cNvSpPr txBox="1"/>
          <p:nvPr/>
        </p:nvSpPr>
        <p:spPr>
          <a:xfrm>
            <a:off x="708025" y="1524635"/>
            <a:ext cx="10339070" cy="645160"/>
          </a:xfrm>
          <a:prstGeom prst="rect">
            <a:avLst/>
          </a:prstGeom>
          <a:noFill/>
        </p:spPr>
        <p:txBody>
          <a:bodyPr wrap="square" rtlCol="0">
            <a:spAutoFit/>
          </a:bodyPr>
          <a:p>
            <a:r>
              <a:rPr lang="en-US" altLang="zh-CN"/>
              <a:t>1.</a:t>
            </a:r>
            <a:r>
              <a:rPr lang="zh-CN" altLang="en-US"/>
              <a:t>基于</a:t>
            </a:r>
            <a:r>
              <a:rPr lang="en-US" altLang="zh-CN"/>
              <a:t>PAK</a:t>
            </a:r>
            <a:r>
              <a:rPr lang="zh-CN" altLang="en-US"/>
              <a:t>等人提出的方法做出了改进，提出了新的在线层次算法，在层次结构上强制噪声估计的一致性</a:t>
            </a:r>
            <a:endParaRPr lang="zh-CN" altLang="en-US"/>
          </a:p>
        </p:txBody>
      </p:sp>
      <p:sp>
        <p:nvSpPr>
          <p:cNvPr id="7" name="文本框 6"/>
          <p:cNvSpPr txBox="1"/>
          <p:nvPr/>
        </p:nvSpPr>
        <p:spPr>
          <a:xfrm>
            <a:off x="708025" y="2573655"/>
            <a:ext cx="9156065" cy="645160"/>
          </a:xfrm>
          <a:prstGeom prst="rect">
            <a:avLst/>
          </a:prstGeom>
          <a:noFill/>
        </p:spPr>
        <p:txBody>
          <a:bodyPr wrap="square" rtlCol="0">
            <a:spAutoFit/>
          </a:bodyPr>
          <a:p>
            <a:r>
              <a:rPr lang="en-US" altLang="zh-CN"/>
              <a:t>2.</a:t>
            </a:r>
            <a:r>
              <a:rPr lang="zh-CN" altLang="en-US"/>
              <a:t>进一步分析了</a:t>
            </a:r>
            <a:r>
              <a:rPr lang="zh-CN" altLang="en-US">
                <a:latin typeface="Arial" panose="020B0604020202020204" pitchFamily="34" charset="0"/>
                <a:cs typeface="Arial" panose="020B0604020202020204" pitchFamily="34" charset="0"/>
              </a:rPr>
              <a:t>θ值的选取使用具体的方法（</a:t>
            </a:r>
            <a:r>
              <a:rPr lang="en-US" altLang="zh-CN">
                <a:latin typeface="Arial" panose="020B0604020202020204" pitchFamily="34" charset="0"/>
                <a:cs typeface="Arial" panose="020B0604020202020204" pitchFamily="34" charset="0"/>
              </a:rPr>
              <a:t>NM</a:t>
            </a:r>
            <a:r>
              <a:rPr lang="zh-CN" altLang="en-US">
                <a:latin typeface="Arial" panose="020B0604020202020204" pitchFamily="34" charset="0"/>
                <a:cs typeface="Arial" panose="020B0604020202020204" pitchFamily="34" charset="0"/>
              </a:rPr>
              <a:t>）代替原方法的渐近分析，能够选取更好的θ值</a:t>
            </a:r>
            <a:endParaRPr lang="zh-CN" altLang="en-US">
              <a:latin typeface="Arial" panose="020B0604020202020204" pitchFamily="34" charset="0"/>
              <a:cs typeface="Arial" panose="020B0604020202020204" pitchFamily="34" charset="0"/>
            </a:endParaRPr>
          </a:p>
        </p:txBody>
      </p:sp>
      <p:sp>
        <p:nvSpPr>
          <p:cNvPr id="8" name="文本框 7"/>
          <p:cNvSpPr txBox="1"/>
          <p:nvPr/>
        </p:nvSpPr>
        <p:spPr>
          <a:xfrm>
            <a:off x="708025" y="3903980"/>
            <a:ext cx="8861425" cy="645160"/>
          </a:xfrm>
          <a:prstGeom prst="rect">
            <a:avLst/>
          </a:prstGeom>
          <a:noFill/>
        </p:spPr>
        <p:txBody>
          <a:bodyPr wrap="square" rtlCol="0">
            <a:spAutoFit/>
          </a:bodyPr>
          <a:p>
            <a:r>
              <a:rPr lang="en-US" altLang="zh-CN"/>
              <a:t>3.</a:t>
            </a:r>
            <a:r>
              <a:rPr lang="zh-CN" altLang="en-US"/>
              <a:t>增加了后处理的步骤，允许修剪低层节点，变得可以处理无限流数据（</a:t>
            </a:r>
            <a:r>
              <a:rPr lang="en-US" altLang="zh-CN"/>
              <a:t>PAK</a:t>
            </a:r>
            <a:r>
              <a:rPr lang="zh-CN" altLang="en-US"/>
              <a:t>的方法是处理有限流数据）</a:t>
            </a:r>
            <a:endParaRPr lang="zh-CN" altLang="en-US"/>
          </a:p>
        </p:txBody>
      </p:sp>
      <p:sp>
        <p:nvSpPr>
          <p:cNvPr id="10" name="文本框 9"/>
          <p:cNvSpPr txBox="1"/>
          <p:nvPr/>
        </p:nvSpPr>
        <p:spPr>
          <a:xfrm>
            <a:off x="708025" y="5234305"/>
            <a:ext cx="9281160" cy="368300"/>
          </a:xfrm>
          <a:prstGeom prst="rect">
            <a:avLst/>
          </a:prstGeom>
          <a:noFill/>
        </p:spPr>
        <p:txBody>
          <a:bodyPr wrap="square" rtlCol="0">
            <a:spAutoFit/>
          </a:bodyPr>
          <a:p>
            <a:r>
              <a:rPr lang="en-US" altLang="zh-CN"/>
              <a:t>4.</a:t>
            </a:r>
            <a:r>
              <a:rPr lang="zh-CN" altLang="en-US"/>
              <a:t>综合以上改进提出了</a:t>
            </a:r>
            <a:r>
              <a:rPr lang="en-US" altLang="zh-CN"/>
              <a:t>DP</a:t>
            </a:r>
            <a:r>
              <a:rPr lang="zh-CN" altLang="en-US"/>
              <a:t>下的</a:t>
            </a:r>
            <a:r>
              <a:rPr lang="en-US" altLang="zh-CN"/>
              <a:t>ToPS</a:t>
            </a:r>
            <a:r>
              <a:rPr lang="zh-CN" altLang="en-US"/>
              <a:t>框架，</a:t>
            </a:r>
            <a:r>
              <a:rPr lang="en-US" altLang="zh-CN"/>
              <a:t>LDP</a:t>
            </a:r>
            <a:r>
              <a:rPr lang="zh-CN" altLang="en-US"/>
              <a:t>下的</a:t>
            </a:r>
            <a:r>
              <a:rPr lang="en-US" altLang="zh-CN"/>
              <a:t>ToPL</a:t>
            </a:r>
            <a:r>
              <a:rPr lang="zh-CN" altLang="en-US"/>
              <a:t>框架</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9597390" cy="1120775"/>
          </a:xfrm>
        </p:spPr>
        <p:txBody>
          <a:bodyPr>
            <a:normAutofit/>
          </a:bodyPr>
          <a:lstStyle/>
          <a:p>
            <a:r>
              <a:rPr lang="en-US" altLang="zh-CN" sz="4000" b="1" dirty="0">
                <a:sym typeface="+mn-ea"/>
              </a:rPr>
              <a:t>2.1</a:t>
            </a:r>
            <a:r>
              <a:rPr lang="zh-CN" altLang="en-US" sz="4000" b="1" dirty="0">
                <a:sym typeface="+mn-ea"/>
              </a:rPr>
              <a:t>使用具体的方法代替渐近分析</a:t>
            </a:r>
            <a:r>
              <a:rPr lang="en-US" altLang="zh-CN" sz="4000" b="1" dirty="0">
                <a:sym typeface="+mn-ea"/>
              </a:rPr>
              <a:t>  </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sp>
        <p:nvSpPr>
          <p:cNvPr id="11" name="文本框 10"/>
          <p:cNvSpPr txBox="1"/>
          <p:nvPr/>
        </p:nvSpPr>
        <p:spPr>
          <a:xfrm>
            <a:off x="708025" y="1459230"/>
            <a:ext cx="9920605" cy="645160"/>
          </a:xfrm>
          <a:prstGeom prst="rect">
            <a:avLst/>
          </a:prstGeom>
          <a:noFill/>
        </p:spPr>
        <p:txBody>
          <a:bodyPr wrap="square" rtlCol="0">
            <a:spAutoFit/>
          </a:bodyPr>
          <a:p>
            <a:r>
              <a:rPr lang="zh-CN" altLang="en-US"/>
              <a:t>使用噪声最大机制(</a:t>
            </a:r>
            <a:r>
              <a:rPr lang="en-US" altLang="zh-CN"/>
              <a:t>Report </a:t>
            </a:r>
            <a:r>
              <a:rPr lang="zh-CN" altLang="en-US"/>
              <a:t>N</a:t>
            </a:r>
            <a:r>
              <a:rPr lang="en-US" altLang="zh-CN"/>
              <a:t>oisy </a:t>
            </a:r>
            <a:r>
              <a:rPr lang="zh-CN" altLang="en-US"/>
              <a:t>M</a:t>
            </a:r>
            <a:r>
              <a:rPr lang="en-US" altLang="zh-CN"/>
              <a:t>achanism</a:t>
            </a:r>
            <a:r>
              <a:rPr lang="zh-CN" altLang="en-US"/>
              <a:t>)：接受一组查询，计算每个查询的噪声答案，并返回噪声答案最大的查询的索引。</a:t>
            </a:r>
            <a:endParaRPr lang="zh-CN" altLang="en-US"/>
          </a:p>
        </p:txBody>
      </p:sp>
      <p:pic>
        <p:nvPicPr>
          <p:cNvPr id="16" name="图片 15"/>
          <p:cNvPicPr>
            <a:picLocks noChangeAspect="1"/>
          </p:cNvPicPr>
          <p:nvPr/>
        </p:nvPicPr>
        <p:blipFill>
          <a:blip r:embed="rId3"/>
          <a:stretch>
            <a:fillRect/>
          </a:stretch>
        </p:blipFill>
        <p:spPr>
          <a:xfrm>
            <a:off x="4227195" y="2535555"/>
            <a:ext cx="2345690" cy="570865"/>
          </a:xfrm>
          <a:prstGeom prst="rect">
            <a:avLst/>
          </a:prstGeom>
        </p:spPr>
      </p:pic>
      <p:sp>
        <p:nvSpPr>
          <p:cNvPr id="17" name="文本框 16"/>
          <p:cNvSpPr txBox="1"/>
          <p:nvPr/>
        </p:nvSpPr>
        <p:spPr>
          <a:xfrm>
            <a:off x="831850" y="3537585"/>
            <a:ext cx="4064000" cy="368300"/>
          </a:xfrm>
          <a:prstGeom prst="rect">
            <a:avLst/>
          </a:prstGeom>
          <a:noFill/>
        </p:spPr>
        <p:txBody>
          <a:bodyPr wrap="square" rtlCol="0">
            <a:spAutoFit/>
          </a:bodyPr>
          <a:p>
            <a:r>
              <a:rPr lang="zh-CN" altLang="en-US"/>
              <a:t>再对分层方法的每层加入</a:t>
            </a:r>
            <a:r>
              <a:rPr lang="zh-CN" altLang="en-US">
                <a:latin typeface="微软雅黑" panose="020B0503020204020204" charset="-122"/>
                <a:ea typeface="微软雅黑" panose="020B0503020204020204" charset="-122"/>
              </a:rPr>
              <a:t>ε</a:t>
            </a:r>
            <a:r>
              <a:rPr lang="en-US" altLang="zh-CN">
                <a:latin typeface="微软雅黑" panose="020B0503020204020204" charset="-122"/>
                <a:ea typeface="微软雅黑" panose="020B0503020204020204" charset="-122"/>
              </a:rPr>
              <a:t>/h </a:t>
            </a:r>
            <a:r>
              <a:rPr lang="zh-CN" altLang="en-US">
                <a:latin typeface="微软雅黑" panose="020B0503020204020204" charset="-122"/>
                <a:ea typeface="微软雅黑" panose="020B0503020204020204" charset="-122"/>
              </a:rPr>
              <a:t>的噪声</a:t>
            </a:r>
            <a:endParaRPr lang="zh-CN" altLang="en-US">
              <a:latin typeface="微软雅黑" panose="020B0503020204020204" charset="-122"/>
              <a:ea typeface="微软雅黑" panose="020B0503020204020204" charset="-122"/>
            </a:endParaRPr>
          </a:p>
        </p:txBody>
      </p:sp>
      <p:pic>
        <p:nvPicPr>
          <p:cNvPr id="10" name="图片 9"/>
          <p:cNvPicPr>
            <a:picLocks noChangeAspect="1"/>
          </p:cNvPicPr>
          <p:nvPr/>
        </p:nvPicPr>
        <p:blipFill>
          <a:blip r:embed="rId4"/>
          <a:stretch>
            <a:fillRect/>
          </a:stretch>
        </p:blipFill>
        <p:spPr>
          <a:xfrm>
            <a:off x="4873625" y="3537585"/>
            <a:ext cx="4743450" cy="1971040"/>
          </a:xfrm>
          <a:prstGeom prst="rect">
            <a:avLst/>
          </a:prstGeom>
        </p:spPr>
      </p:pic>
      <p:sp>
        <p:nvSpPr>
          <p:cNvPr id="3" name="左箭头 2"/>
          <p:cNvSpPr/>
          <p:nvPr/>
        </p:nvSpPr>
        <p:spPr>
          <a:xfrm>
            <a:off x="8021955" y="3629660"/>
            <a:ext cx="898525" cy="1835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左箭头 3"/>
          <p:cNvSpPr/>
          <p:nvPr/>
        </p:nvSpPr>
        <p:spPr>
          <a:xfrm>
            <a:off x="8515350" y="4184015"/>
            <a:ext cx="898525" cy="1835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左箭头 4"/>
          <p:cNvSpPr/>
          <p:nvPr/>
        </p:nvSpPr>
        <p:spPr>
          <a:xfrm>
            <a:off x="9117330" y="4738370"/>
            <a:ext cx="898525" cy="1835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左箭头 6"/>
          <p:cNvSpPr/>
          <p:nvPr/>
        </p:nvSpPr>
        <p:spPr>
          <a:xfrm>
            <a:off x="9487535" y="5179060"/>
            <a:ext cx="898525" cy="1835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10674985" y="4135120"/>
            <a:ext cx="808355" cy="368300"/>
          </a:xfrm>
          <a:prstGeom prst="rect">
            <a:avLst/>
          </a:prstGeom>
          <a:noFill/>
        </p:spPr>
        <p:txBody>
          <a:bodyPr wrap="square" rtlCol="0">
            <a:spAutoFit/>
          </a:bodyPr>
          <a:p>
            <a:r>
              <a:rPr lang="en-US" altLang="zh-CN"/>
              <a:t>noisy</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9597390" cy="1120775"/>
          </a:xfrm>
        </p:spPr>
        <p:txBody>
          <a:bodyPr>
            <a:normAutofit/>
          </a:bodyPr>
          <a:lstStyle/>
          <a:p>
            <a:r>
              <a:rPr lang="en-US" altLang="zh-CN" sz="4000" b="1" dirty="0">
                <a:sym typeface="+mn-ea"/>
              </a:rPr>
              <a:t>2.2ToPS---Threshold Optimizer </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graphicFrame>
        <p:nvGraphicFramePr>
          <p:cNvPr id="9" name="对象 8">
            <a:hlinkClick r:id="" action="ppaction://ole?verb="/>
          </p:cNvPr>
          <p:cNvGraphicFramePr>
            <a:graphicFrameLocks noChangeAspect="1"/>
          </p:cNvGraphicFramePr>
          <p:nvPr/>
        </p:nvGraphicFramePr>
        <p:xfrm>
          <a:off x="708025" y="1568450"/>
          <a:ext cx="4837430" cy="492125"/>
        </p:xfrm>
        <a:graphic>
          <a:graphicData uri="http://schemas.openxmlformats.org/presentationml/2006/ole">
            <mc:AlternateContent xmlns:mc="http://schemas.openxmlformats.org/markup-compatibility/2006">
              <mc:Choice xmlns:v="urn:schemas-microsoft-com:vml" Requires="v">
                <p:oleObj spid="_x0000_s1026" name="" r:id="rId3" imgW="1892300" imgH="228600" progId="Equation.KSEE3">
                  <p:embed/>
                </p:oleObj>
              </mc:Choice>
              <mc:Fallback>
                <p:oleObj name="" r:id="rId3" imgW="1892300" imgH="228600" progId="Equation.KSEE3">
                  <p:embed/>
                  <p:pic>
                    <p:nvPicPr>
                      <p:cNvPr id="0" name="图片 1025"/>
                      <p:cNvPicPr/>
                      <p:nvPr/>
                    </p:nvPicPr>
                    <p:blipFill>
                      <a:blip r:embed="rId4"/>
                      <a:stretch>
                        <a:fillRect/>
                      </a:stretch>
                    </p:blipFill>
                    <p:spPr>
                      <a:xfrm>
                        <a:off x="708025" y="1568450"/>
                        <a:ext cx="4837430" cy="492125"/>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5942965" y="1584325"/>
          <a:ext cx="3333115" cy="476250"/>
        </p:xfrm>
        <a:graphic>
          <a:graphicData uri="http://schemas.openxmlformats.org/presentationml/2006/ole">
            <mc:AlternateContent xmlns:mc="http://schemas.openxmlformats.org/markup-compatibility/2006">
              <mc:Choice xmlns:v="urn:schemas-microsoft-com:vml" Requires="v">
                <p:oleObj spid="_x0000_s1027" name="" r:id="rId5" imgW="1422400" imgH="203200" progId="Equation.KSEE3">
                  <p:embed/>
                </p:oleObj>
              </mc:Choice>
              <mc:Fallback>
                <p:oleObj name="" r:id="rId5" imgW="1422400" imgH="203200" progId="Equation.KSEE3">
                  <p:embed/>
                  <p:pic>
                    <p:nvPicPr>
                      <p:cNvPr id="0" name="图片 1026"/>
                      <p:cNvPicPr/>
                      <p:nvPr/>
                    </p:nvPicPr>
                    <p:blipFill>
                      <a:blip r:embed="rId6"/>
                      <a:stretch>
                        <a:fillRect/>
                      </a:stretch>
                    </p:blipFill>
                    <p:spPr>
                      <a:xfrm>
                        <a:off x="5942965" y="1584325"/>
                        <a:ext cx="3333115" cy="476250"/>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9672955" y="1383030"/>
          <a:ext cx="1975485" cy="959485"/>
        </p:xfrm>
        <a:graphic>
          <a:graphicData uri="http://schemas.openxmlformats.org/presentationml/2006/ole">
            <mc:AlternateContent xmlns:mc="http://schemas.openxmlformats.org/markup-compatibility/2006">
              <mc:Choice xmlns:v="urn:schemas-microsoft-com:vml" Requires="v">
                <p:oleObj spid="_x0000_s2049" name="" r:id="rId7" imgW="862965" imgH="419100" progId="Equation.KSEE3">
                  <p:embed/>
                </p:oleObj>
              </mc:Choice>
              <mc:Fallback>
                <p:oleObj name="" r:id="rId7" imgW="862965" imgH="419100" progId="Equation.KSEE3">
                  <p:embed/>
                  <p:pic>
                    <p:nvPicPr>
                      <p:cNvPr id="0" name="图片 2048"/>
                      <p:cNvPicPr/>
                      <p:nvPr/>
                    </p:nvPicPr>
                    <p:blipFill>
                      <a:blip r:embed="rId8"/>
                      <a:stretch>
                        <a:fillRect/>
                      </a:stretch>
                    </p:blipFill>
                    <p:spPr>
                      <a:xfrm>
                        <a:off x="9672955" y="1383030"/>
                        <a:ext cx="1975485" cy="959485"/>
                      </a:xfrm>
                      <a:prstGeom prst="rect">
                        <a:avLst/>
                      </a:prstGeom>
                    </p:spPr>
                  </p:pic>
                </p:oleObj>
              </mc:Fallback>
            </mc:AlternateContent>
          </a:graphicData>
        </a:graphic>
      </p:graphicFrame>
      <p:pic>
        <p:nvPicPr>
          <p:cNvPr id="20" name="图片 19"/>
          <p:cNvPicPr>
            <a:picLocks noChangeAspect="1"/>
          </p:cNvPicPr>
          <p:nvPr/>
        </p:nvPicPr>
        <p:blipFill>
          <a:blip r:embed="rId9"/>
          <a:stretch>
            <a:fillRect/>
          </a:stretch>
        </p:blipFill>
        <p:spPr>
          <a:xfrm>
            <a:off x="3508375" y="3432810"/>
            <a:ext cx="4586605" cy="1416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11505" y="207645"/>
            <a:ext cx="9004935" cy="1120775"/>
          </a:xfrm>
        </p:spPr>
        <p:txBody>
          <a:bodyPr>
            <a:normAutofit/>
          </a:bodyPr>
          <a:lstStyle/>
          <a:p>
            <a:r>
              <a:rPr lang="en-US" sz="3110" b="1" dirty="0">
                <a:sym typeface="+mn-ea"/>
              </a:rPr>
              <a:t>1.8</a:t>
            </a:r>
            <a:r>
              <a:rPr lang="zh-CN" altLang="en-US" sz="3110" b="1" dirty="0">
                <a:sym typeface="+mn-ea"/>
              </a:rPr>
              <a:t>伯恩斯坦机制</a:t>
            </a:r>
            <a:endParaRPr lang="zh-CN" altLang="en-US" sz="3110" b="1" dirty="0">
              <a:sym typeface="+mn-ea"/>
            </a:endParaRPr>
          </a:p>
        </p:txBody>
      </p:sp>
      <p:grpSp>
        <p:nvGrpSpPr>
          <p:cNvPr id="12" name="组合 11"/>
          <p:cNvGrpSpPr/>
          <p:nvPr/>
        </p:nvGrpSpPr>
        <p:grpSpPr>
          <a:xfrm>
            <a:off x="9617001" y="87034"/>
            <a:ext cx="2034540" cy="941666"/>
            <a:chOff x="9937100" y="-2125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a:xfrm>
            <a:off x="11561604" y="6384135"/>
            <a:ext cx="630615" cy="424490"/>
          </a:xfrm>
        </p:spPr>
        <p:txBody>
          <a:bodyPr/>
          <a:lstStyle/>
          <a:p>
            <a:fld id="{7D9BB5D0-35E4-459D-AEF3-FE4D7C45CC19}" type="slidenum">
              <a:rPr lang="zh-CN" altLang="en-US" sz="1800" smtClean="0"/>
            </a:fld>
            <a:endParaRPr lang="zh-CN" altLang="en-US" sz="1800" dirty="0" smtClean="0"/>
          </a:p>
        </p:txBody>
      </p:sp>
      <p:sp>
        <p:nvSpPr>
          <p:cNvPr id="9" name="矩形 8"/>
          <p:cNvSpPr/>
          <p:nvPr/>
        </p:nvSpPr>
        <p:spPr>
          <a:xfrm>
            <a:off x="982980" y="1390015"/>
            <a:ext cx="1278255" cy="730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预处理</a:t>
            </a:r>
            <a:endParaRPr lang="zh-CN" altLang="en-US"/>
          </a:p>
        </p:txBody>
      </p:sp>
      <p:sp>
        <p:nvSpPr>
          <p:cNvPr id="11" name="右箭头 10"/>
          <p:cNvSpPr/>
          <p:nvPr/>
        </p:nvSpPr>
        <p:spPr>
          <a:xfrm>
            <a:off x="2392680" y="1577975"/>
            <a:ext cx="821690" cy="354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3331210" y="1390015"/>
            <a:ext cx="1278255" cy="730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加噪</a:t>
            </a:r>
            <a:endParaRPr lang="zh-CN" altLang="en-US"/>
          </a:p>
        </p:txBody>
      </p:sp>
      <p:sp>
        <p:nvSpPr>
          <p:cNvPr id="17" name="右箭头 16"/>
          <p:cNvSpPr/>
          <p:nvPr/>
        </p:nvSpPr>
        <p:spPr>
          <a:xfrm>
            <a:off x="5004435" y="1577975"/>
            <a:ext cx="821690" cy="354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矩形 18"/>
          <p:cNvSpPr/>
          <p:nvPr/>
        </p:nvSpPr>
        <p:spPr>
          <a:xfrm>
            <a:off x="6065520" y="1389380"/>
            <a:ext cx="1481455" cy="730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构建多项式</a:t>
            </a:r>
            <a:endParaRPr lang="zh-CN" altLang="en-US"/>
          </a:p>
        </p:txBody>
      </p:sp>
      <p:sp>
        <p:nvSpPr>
          <p:cNvPr id="21" name="矩形 20"/>
          <p:cNvSpPr/>
          <p:nvPr/>
        </p:nvSpPr>
        <p:spPr>
          <a:xfrm>
            <a:off x="8712835" y="1388745"/>
            <a:ext cx="1887220" cy="730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采用</a:t>
            </a:r>
            <a:r>
              <a:rPr lang="en-US" altLang="zh-CN"/>
              <a:t>SIGM</a:t>
            </a:r>
            <a:r>
              <a:rPr lang="zh-CN" altLang="en-US"/>
              <a:t>计算</a:t>
            </a:r>
            <a:endParaRPr lang="zh-CN" altLang="en-US"/>
          </a:p>
        </p:txBody>
      </p:sp>
      <p:sp>
        <p:nvSpPr>
          <p:cNvPr id="23" name="右箭头 22"/>
          <p:cNvSpPr/>
          <p:nvPr/>
        </p:nvSpPr>
        <p:spPr>
          <a:xfrm>
            <a:off x="7719060" y="1576705"/>
            <a:ext cx="821690" cy="354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0" name="对象 49">
            <a:hlinkClick r:id="" action="ppaction://ole?verb="/>
          </p:cNvPr>
          <p:cNvGraphicFramePr>
            <a:graphicFrameLocks noChangeAspect="1"/>
          </p:cNvGraphicFramePr>
          <p:nvPr/>
        </p:nvGraphicFramePr>
        <p:xfrm>
          <a:off x="3032760" y="2436178"/>
          <a:ext cx="5845175" cy="1024890"/>
        </p:xfrm>
        <a:graphic>
          <a:graphicData uri="http://schemas.openxmlformats.org/presentationml/2006/ole">
            <mc:AlternateContent xmlns:mc="http://schemas.openxmlformats.org/markup-compatibility/2006">
              <mc:Choice xmlns:v="urn:schemas-microsoft-com:vml" Requires="v">
                <p:oleObj spid="_x0000_s5124" name="" r:id="rId3" imgW="2831465" imgH="495300" progId="Equation.KSEE3">
                  <p:embed/>
                </p:oleObj>
              </mc:Choice>
              <mc:Fallback>
                <p:oleObj name="" r:id="rId3" imgW="2831465" imgH="495300" progId="Equation.KSEE3">
                  <p:embed/>
                  <p:pic>
                    <p:nvPicPr>
                      <p:cNvPr id="0" name="图片 5123"/>
                      <p:cNvPicPr/>
                      <p:nvPr/>
                    </p:nvPicPr>
                    <p:blipFill>
                      <a:blip r:embed="rId4"/>
                      <a:stretch>
                        <a:fillRect/>
                      </a:stretch>
                    </p:blipFill>
                    <p:spPr>
                      <a:xfrm>
                        <a:off x="3032760" y="2436178"/>
                        <a:ext cx="5845175" cy="1024890"/>
                      </a:xfrm>
                      <a:prstGeom prst="rect">
                        <a:avLst/>
                      </a:prstGeom>
                    </p:spPr>
                  </p:pic>
                </p:oleObj>
              </mc:Fallback>
            </mc:AlternateContent>
          </a:graphicData>
        </a:graphic>
      </p:graphicFrame>
      <p:graphicFrame>
        <p:nvGraphicFramePr>
          <p:cNvPr id="56" name="对象 55">
            <a:hlinkClick r:id="" action="ppaction://ole?verb="/>
          </p:cNvPr>
          <p:cNvGraphicFramePr>
            <a:graphicFrameLocks noChangeAspect="1"/>
          </p:cNvGraphicFramePr>
          <p:nvPr/>
        </p:nvGraphicFramePr>
        <p:xfrm>
          <a:off x="5474335" y="4569460"/>
          <a:ext cx="692785" cy="527685"/>
        </p:xfrm>
        <a:graphic>
          <a:graphicData uri="http://schemas.openxmlformats.org/presentationml/2006/ole">
            <mc:AlternateContent xmlns:mc="http://schemas.openxmlformats.org/markup-compatibility/2006">
              <mc:Choice xmlns:v="urn:schemas-microsoft-com:vml" Requires="v">
                <p:oleObj spid="_x0000_s57" name="" r:id="rId5" imgW="316865" imgH="241300" progId="Equation.KSEE3">
                  <p:embed/>
                </p:oleObj>
              </mc:Choice>
              <mc:Fallback>
                <p:oleObj name="" r:id="rId5" imgW="316865" imgH="241300" progId="Equation.KSEE3">
                  <p:embed/>
                  <p:pic>
                    <p:nvPicPr>
                      <p:cNvPr id="0" name="图片 1024"/>
                      <p:cNvPicPr/>
                      <p:nvPr/>
                    </p:nvPicPr>
                    <p:blipFill>
                      <a:blip r:embed="rId6"/>
                      <a:stretch>
                        <a:fillRect/>
                      </a:stretch>
                    </p:blipFill>
                    <p:spPr>
                      <a:xfrm>
                        <a:off x="5474335" y="4569460"/>
                        <a:ext cx="692785" cy="527685"/>
                      </a:xfrm>
                      <a:prstGeom prst="rect">
                        <a:avLst/>
                      </a:prstGeom>
                    </p:spPr>
                  </p:pic>
                </p:oleObj>
              </mc:Fallback>
            </mc:AlternateContent>
          </a:graphicData>
        </a:graphic>
      </p:graphicFrame>
      <p:sp>
        <p:nvSpPr>
          <p:cNvPr id="24" name="右箭头 23"/>
          <p:cNvSpPr/>
          <p:nvPr/>
        </p:nvSpPr>
        <p:spPr>
          <a:xfrm rot="5400000">
            <a:off x="5328920" y="3774440"/>
            <a:ext cx="821690" cy="354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11505" y="207645"/>
            <a:ext cx="9004935" cy="1120775"/>
          </a:xfrm>
        </p:spPr>
        <p:txBody>
          <a:bodyPr>
            <a:normAutofit/>
          </a:bodyPr>
          <a:lstStyle/>
          <a:p>
            <a:r>
              <a:rPr lang="en-US" sz="3110" b="1" dirty="0">
                <a:sym typeface="+mn-ea"/>
              </a:rPr>
              <a:t>1.9</a:t>
            </a:r>
            <a:r>
              <a:rPr lang="zh-CN" altLang="en-US" sz="3110" b="1" dirty="0">
                <a:sym typeface="+mn-ea"/>
              </a:rPr>
              <a:t>第二次尝试</a:t>
            </a:r>
            <a:r>
              <a:rPr lang="en-US" altLang="zh-CN" sz="3110" b="1" dirty="0">
                <a:sym typeface="+mn-ea"/>
              </a:rPr>
              <a:t>——</a:t>
            </a:r>
            <a:r>
              <a:rPr lang="zh-CN" altLang="en-US" sz="3110" b="1" dirty="0">
                <a:sym typeface="+mn-ea"/>
              </a:rPr>
              <a:t>对查询方面的应用</a:t>
            </a:r>
            <a:endParaRPr lang="zh-CN" altLang="en-US" sz="3110" b="1" dirty="0">
              <a:sym typeface="+mn-ea"/>
            </a:endParaRPr>
          </a:p>
        </p:txBody>
      </p:sp>
      <p:grpSp>
        <p:nvGrpSpPr>
          <p:cNvPr id="12" name="组合 11"/>
          <p:cNvGrpSpPr/>
          <p:nvPr/>
        </p:nvGrpSpPr>
        <p:grpSpPr>
          <a:xfrm>
            <a:off x="9617001" y="87034"/>
            <a:ext cx="2034540" cy="941666"/>
            <a:chOff x="9937100" y="-2125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a:xfrm>
            <a:off x="11561604" y="6384135"/>
            <a:ext cx="630615" cy="424490"/>
          </a:xfrm>
        </p:spPr>
        <p:txBody>
          <a:bodyPr/>
          <a:lstStyle/>
          <a:p>
            <a:fld id="{7D9BB5D0-35E4-459D-AEF3-FE4D7C45CC19}" type="slidenum">
              <a:rPr lang="zh-CN" altLang="en-US" sz="1800" smtClean="0"/>
            </a:fld>
            <a:endParaRPr lang="zh-CN" altLang="en-US" sz="1800" dirty="0" smtClean="0"/>
          </a:p>
        </p:txBody>
      </p:sp>
      <p:sp>
        <p:nvSpPr>
          <p:cNvPr id="3" name="文本框 2"/>
          <p:cNvSpPr txBox="1"/>
          <p:nvPr/>
        </p:nvSpPr>
        <p:spPr>
          <a:xfrm>
            <a:off x="814705" y="1328420"/>
            <a:ext cx="3975735" cy="504190"/>
          </a:xfrm>
          <a:prstGeom prst="rect">
            <a:avLst/>
          </a:prstGeom>
          <a:noFill/>
        </p:spPr>
        <p:txBody>
          <a:bodyPr wrap="square" rtlCol="0" anchor="t">
            <a:noAutofit/>
          </a:bodyPr>
          <a:p>
            <a:r>
              <a:rPr lang="en-US" altLang="zh-CN" sz="2400" b="1" dirty="0">
                <a:sym typeface="+mn-ea"/>
              </a:rPr>
              <a:t>k-way Marginal Queries</a:t>
            </a:r>
            <a:endParaRPr lang="en-US" altLang="zh-CN" sz="2400" b="1" dirty="0">
              <a:sym typeface="+mn-ea"/>
            </a:endParaRPr>
          </a:p>
        </p:txBody>
      </p:sp>
      <p:pic>
        <p:nvPicPr>
          <p:cNvPr id="8" name="图片 7"/>
          <p:cNvPicPr>
            <a:picLocks noChangeAspect="1"/>
          </p:cNvPicPr>
          <p:nvPr>
            <p:custDataLst>
              <p:tags r:id="rId3"/>
            </p:custDataLst>
          </p:nvPr>
        </p:nvPicPr>
        <p:blipFill>
          <a:blip r:embed="rId4"/>
          <a:stretch>
            <a:fillRect/>
          </a:stretch>
        </p:blipFill>
        <p:spPr>
          <a:xfrm>
            <a:off x="773430" y="1899285"/>
            <a:ext cx="3152775" cy="1073150"/>
          </a:xfrm>
          <a:prstGeom prst="rect">
            <a:avLst/>
          </a:prstGeom>
        </p:spPr>
      </p:pic>
      <p:sp>
        <p:nvSpPr>
          <p:cNvPr id="7" name="右箭头 6"/>
          <p:cNvSpPr/>
          <p:nvPr/>
        </p:nvSpPr>
        <p:spPr>
          <a:xfrm>
            <a:off x="4001135" y="2199640"/>
            <a:ext cx="789305" cy="2438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0" name="图片 9"/>
          <p:cNvPicPr>
            <a:picLocks noChangeAspect="1"/>
          </p:cNvPicPr>
          <p:nvPr/>
        </p:nvPicPr>
        <p:blipFill>
          <a:blip r:embed="rId5"/>
          <a:stretch>
            <a:fillRect/>
          </a:stretch>
        </p:blipFill>
        <p:spPr>
          <a:xfrm>
            <a:off x="4977130" y="1832610"/>
            <a:ext cx="3178175" cy="1048385"/>
          </a:xfrm>
          <a:prstGeom prst="rect">
            <a:avLst/>
          </a:prstGeom>
        </p:spPr>
      </p:pic>
      <p:sp>
        <p:nvSpPr>
          <p:cNvPr id="16" name="文本框 15"/>
          <p:cNvSpPr txBox="1"/>
          <p:nvPr/>
        </p:nvSpPr>
        <p:spPr>
          <a:xfrm>
            <a:off x="1043940" y="3244850"/>
            <a:ext cx="9342120" cy="368300"/>
          </a:xfrm>
          <a:prstGeom prst="rect">
            <a:avLst/>
          </a:prstGeom>
          <a:noFill/>
        </p:spPr>
        <p:txBody>
          <a:bodyPr wrap="square" rtlCol="0">
            <a:spAutoFit/>
          </a:bodyPr>
          <a:p>
            <a:r>
              <a:rPr lang="zh-CN" altLang="en-US"/>
              <a:t>使用切比雪夫多项式近似表达用数学形式表达的</a:t>
            </a:r>
            <a:r>
              <a:rPr lang="en-US" altLang="zh-CN"/>
              <a:t>k-way</a:t>
            </a:r>
            <a:r>
              <a:rPr lang="zh-CN" altLang="en-US"/>
              <a:t>边际查询过程</a:t>
            </a:r>
            <a:endParaRPr lang="zh-CN" altLang="en-US"/>
          </a:p>
        </p:txBody>
      </p:sp>
      <p:sp>
        <p:nvSpPr>
          <p:cNvPr id="22" name="文本框 21"/>
          <p:cNvSpPr txBox="1"/>
          <p:nvPr/>
        </p:nvSpPr>
        <p:spPr>
          <a:xfrm>
            <a:off x="2282190" y="5137150"/>
            <a:ext cx="7334250" cy="368300"/>
          </a:xfrm>
          <a:prstGeom prst="rect">
            <a:avLst/>
          </a:prstGeom>
          <a:noFill/>
        </p:spPr>
        <p:txBody>
          <a:bodyPr wrap="square" rtlCol="0">
            <a:spAutoFit/>
          </a:bodyPr>
          <a:p>
            <a:r>
              <a:rPr lang="zh-CN" altLang="en-US"/>
              <a:t>缺点：没有实现，无法判断在实际运用中的性能好坏</a:t>
            </a:r>
            <a:endParaRPr lang="zh-CN" altLang="en-US"/>
          </a:p>
        </p:txBody>
      </p:sp>
      <p:sp>
        <p:nvSpPr>
          <p:cNvPr id="26" name="文本框 25"/>
          <p:cNvSpPr txBox="1"/>
          <p:nvPr/>
        </p:nvSpPr>
        <p:spPr>
          <a:xfrm>
            <a:off x="2282190" y="4625340"/>
            <a:ext cx="4064000" cy="368300"/>
          </a:xfrm>
          <a:prstGeom prst="rect">
            <a:avLst/>
          </a:prstGeom>
          <a:noFill/>
        </p:spPr>
        <p:txBody>
          <a:bodyPr wrap="square" rtlCol="0">
            <a:spAutoFit/>
          </a:bodyPr>
          <a:p>
            <a:r>
              <a:rPr lang="zh-CN" altLang="en-US"/>
              <a:t>优点：降低了对样本复杂度的依赖</a:t>
            </a:r>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12140" y="86995"/>
            <a:ext cx="9004935" cy="1120775"/>
          </a:xfrm>
        </p:spPr>
        <p:txBody>
          <a:bodyPr>
            <a:normAutofit/>
          </a:bodyPr>
          <a:lstStyle/>
          <a:p>
            <a:r>
              <a:rPr lang="en-US" sz="3110" b="1" dirty="0">
                <a:sym typeface="+mn-ea"/>
              </a:rPr>
              <a:t>2.0 Task-aware Privacy Preservation for Multi-dimensional Data</a:t>
            </a:r>
            <a:endParaRPr lang="en-US" sz="3110" b="1" dirty="0">
              <a:sym typeface="+mn-ea"/>
            </a:endParaRPr>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a:xfrm>
            <a:off x="11561604" y="6384135"/>
            <a:ext cx="630615" cy="424490"/>
          </a:xfrm>
        </p:spPr>
        <p:txBody>
          <a:bodyPr/>
          <a:lstStyle/>
          <a:p>
            <a:fld id="{7D9BB5D0-35E4-459D-AEF3-FE4D7C45CC19}" type="slidenum">
              <a:rPr lang="zh-CN" altLang="en-US" sz="1800" smtClean="0"/>
            </a:fld>
            <a:endParaRPr lang="zh-CN" altLang="en-US" sz="1800" dirty="0" smtClean="0"/>
          </a:p>
        </p:txBody>
      </p:sp>
      <p:pic>
        <p:nvPicPr>
          <p:cNvPr id="4" name="图片 3"/>
          <p:cNvPicPr>
            <a:picLocks noChangeAspect="1"/>
          </p:cNvPicPr>
          <p:nvPr/>
        </p:nvPicPr>
        <p:blipFill>
          <a:blip r:embed="rId1"/>
          <a:stretch>
            <a:fillRect/>
          </a:stretch>
        </p:blipFill>
        <p:spPr>
          <a:xfrm>
            <a:off x="612140" y="1207770"/>
            <a:ext cx="3778250" cy="3365500"/>
          </a:xfrm>
          <a:prstGeom prst="rect">
            <a:avLst/>
          </a:prstGeom>
        </p:spPr>
      </p:pic>
      <p:pic>
        <p:nvPicPr>
          <p:cNvPr id="5" name="图片 4"/>
          <p:cNvPicPr>
            <a:picLocks noChangeAspect="1"/>
          </p:cNvPicPr>
          <p:nvPr/>
        </p:nvPicPr>
        <p:blipFill>
          <a:blip r:embed="rId2"/>
          <a:stretch>
            <a:fillRect/>
          </a:stretch>
        </p:blipFill>
        <p:spPr>
          <a:xfrm>
            <a:off x="5603875" y="1136015"/>
            <a:ext cx="5324475" cy="2449195"/>
          </a:xfrm>
          <a:prstGeom prst="rect">
            <a:avLst/>
          </a:prstGeom>
        </p:spPr>
      </p:pic>
      <p:sp>
        <p:nvSpPr>
          <p:cNvPr id="9" name="文本框 8"/>
          <p:cNvSpPr txBox="1"/>
          <p:nvPr/>
        </p:nvSpPr>
        <p:spPr>
          <a:xfrm>
            <a:off x="831215" y="4848225"/>
            <a:ext cx="3375025" cy="645160"/>
          </a:xfrm>
          <a:prstGeom prst="rect">
            <a:avLst/>
          </a:prstGeom>
          <a:noFill/>
        </p:spPr>
        <p:txBody>
          <a:bodyPr wrap="square" rtlCol="0">
            <a:spAutoFit/>
          </a:bodyPr>
          <a:p>
            <a:r>
              <a:rPr lang="zh-CN" altLang="en-US"/>
              <a:t>对有利</a:t>
            </a:r>
            <a:r>
              <a:rPr lang="en-US" altLang="zh-CN"/>
              <a:t>(Interested)</a:t>
            </a:r>
            <a:r>
              <a:rPr lang="zh-CN" altLang="en-US"/>
              <a:t>特征项的提取</a:t>
            </a:r>
            <a:endParaRPr lang="zh-CN" altLang="en-US"/>
          </a:p>
        </p:txBody>
      </p:sp>
      <p:sp>
        <p:nvSpPr>
          <p:cNvPr id="17" name="文本框 16"/>
          <p:cNvSpPr txBox="1"/>
          <p:nvPr/>
        </p:nvSpPr>
        <p:spPr>
          <a:xfrm>
            <a:off x="7157720" y="3418205"/>
            <a:ext cx="4064000" cy="368300"/>
          </a:xfrm>
          <a:prstGeom prst="rect">
            <a:avLst/>
          </a:prstGeom>
          <a:noFill/>
        </p:spPr>
        <p:txBody>
          <a:bodyPr wrap="square" rtlCol="0">
            <a:spAutoFit/>
          </a:bodyPr>
          <a:p>
            <a:r>
              <a:rPr lang="zh-CN" altLang="en-US"/>
              <a:t>提出了一种提取器</a:t>
            </a:r>
            <a:endParaRPr lang="zh-CN" altLang="en-US"/>
          </a:p>
        </p:txBody>
      </p:sp>
      <p:sp>
        <p:nvSpPr>
          <p:cNvPr id="19" name="文本框 18"/>
          <p:cNvSpPr txBox="1"/>
          <p:nvPr/>
        </p:nvSpPr>
        <p:spPr>
          <a:xfrm>
            <a:off x="739775" y="5643245"/>
            <a:ext cx="3841115" cy="922020"/>
          </a:xfrm>
          <a:prstGeom prst="rect">
            <a:avLst/>
          </a:prstGeom>
          <a:noFill/>
        </p:spPr>
        <p:txBody>
          <a:bodyPr wrap="square" rtlCol="0">
            <a:spAutoFit/>
          </a:bodyPr>
          <a:p>
            <a:r>
              <a:rPr lang="zh-CN" altLang="en-US"/>
              <a:t>通过不断地学习（迭代过程中）去优化提取器感兴趣的对象，以避免噪声的全覆盖</a:t>
            </a:r>
            <a:endParaRPr lang="zh-CN" altLang="en-US"/>
          </a:p>
        </p:txBody>
      </p:sp>
      <p:pic>
        <p:nvPicPr>
          <p:cNvPr id="20" name="图片 19"/>
          <p:cNvPicPr>
            <a:picLocks noChangeAspect="1"/>
          </p:cNvPicPr>
          <p:nvPr/>
        </p:nvPicPr>
        <p:blipFill>
          <a:blip r:embed="rId3"/>
          <a:stretch>
            <a:fillRect/>
          </a:stretch>
        </p:blipFill>
        <p:spPr>
          <a:xfrm>
            <a:off x="4737100" y="3928745"/>
            <a:ext cx="6911340" cy="2636520"/>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22" presetClass="entr" presetSubtype="4"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12140" y="86995"/>
            <a:ext cx="9004935" cy="1120775"/>
          </a:xfrm>
        </p:spPr>
        <p:txBody>
          <a:bodyPr>
            <a:normAutofit/>
          </a:bodyPr>
          <a:lstStyle/>
          <a:p>
            <a:r>
              <a:rPr lang="en-US" sz="3110" b="1" dirty="0">
                <a:sym typeface="+mn-ea"/>
              </a:rPr>
              <a:t>2.1 </a:t>
            </a:r>
            <a:r>
              <a:rPr lang="en-US" altLang="zh-CN" sz="3110" b="1" spc="-45" dirty="0">
                <a:effectLst>
                  <a:outerShdw blurRad="38100" dist="38100" dir="2700000" algn="tl">
                    <a:srgbClr val="000000">
                      <a:alpha val="43137"/>
                    </a:srgbClr>
                  </a:outerShdw>
                </a:effectLst>
                <a:latin typeface="Times New Roman" panose="02020603050405020304" charset="0"/>
                <a:ea typeface="宋体" panose="02010600030101010101" pitchFamily="2" charset="-122"/>
                <a:cs typeface="Times New Roman" panose="02020603050405020304" charset="0"/>
                <a:sym typeface="+mn-ea"/>
              </a:rPr>
              <a:t>Optimal Algorithms for Mean Estimation under Local Differential Privacy</a:t>
            </a:r>
            <a:endParaRPr lang="en-US" sz="3110" b="1" dirty="0">
              <a:sym typeface="+mn-ea"/>
            </a:endParaRPr>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a:xfrm>
            <a:off x="11561604" y="6384135"/>
            <a:ext cx="630615" cy="424490"/>
          </a:xfrm>
        </p:spPr>
        <p:txBody>
          <a:bodyPr/>
          <a:lstStyle/>
          <a:p>
            <a:fld id="{7D9BB5D0-35E4-459D-AEF3-FE4D7C45CC19}" type="slidenum">
              <a:rPr lang="zh-CN" altLang="en-US" sz="1800" smtClean="0"/>
            </a:fld>
            <a:endParaRPr lang="zh-CN" altLang="en-US" sz="1800" dirty="0" smtClean="0"/>
          </a:p>
        </p:txBody>
      </p:sp>
      <p:sp>
        <p:nvSpPr>
          <p:cNvPr id="3" name="文本框 2"/>
          <p:cNvSpPr txBox="1"/>
          <p:nvPr/>
        </p:nvSpPr>
        <p:spPr>
          <a:xfrm>
            <a:off x="612140" y="1440180"/>
            <a:ext cx="10576560" cy="645160"/>
          </a:xfrm>
          <a:prstGeom prst="rect">
            <a:avLst/>
          </a:prstGeom>
          <a:noFill/>
        </p:spPr>
        <p:txBody>
          <a:bodyPr wrap="square" rtlCol="0" anchor="t">
            <a:spAutoFit/>
          </a:bodyPr>
          <a:p>
            <a:r>
              <a:rPr lang="zh-CN" altLang="en-US"/>
              <a:t>(</a:t>
            </a:r>
            <a:r>
              <a:rPr lang="zh-CN" altLang="en-US">
                <a:solidFill>
                  <a:srgbClr val="FF0000"/>
                </a:solidFill>
              </a:rPr>
              <a:t>Bhowmick</a:t>
            </a:r>
            <a:r>
              <a:rPr lang="zh-CN" altLang="en-US"/>
              <a:t>, 2018; Feldman</a:t>
            </a:r>
            <a:r>
              <a:rPr lang="en-US" altLang="zh-CN"/>
              <a:t> </a:t>
            </a:r>
            <a:r>
              <a:rPr lang="zh-CN" altLang="en-US"/>
              <a:t>&amp; Talwar, 2021; Chen , 2020).等人在本地差分隐私中研究了均值估计问题，开发了渐近最优速率的算法，表明了其输出与理想值间的最优平方误差</a:t>
            </a:r>
            <a:endParaRPr lang="zh-CN" altLang="en-US"/>
          </a:p>
        </p:txBody>
      </p:sp>
      <p:graphicFrame>
        <p:nvGraphicFramePr>
          <p:cNvPr id="22" name="对象 21">
            <a:hlinkClick r:id="" action="ppaction://ole?verb="/>
          </p:cNvPr>
          <p:cNvGraphicFramePr>
            <a:graphicFrameLocks noChangeAspect="1"/>
          </p:cNvGraphicFramePr>
          <p:nvPr/>
        </p:nvGraphicFramePr>
        <p:xfrm>
          <a:off x="2383790" y="2256790"/>
          <a:ext cx="7032625" cy="901700"/>
        </p:xfrm>
        <a:graphic>
          <a:graphicData uri="http://schemas.openxmlformats.org/presentationml/2006/ole">
            <mc:AlternateContent xmlns:mc="http://schemas.openxmlformats.org/markup-compatibility/2006">
              <mc:Choice xmlns:v="urn:schemas-microsoft-com:vml" Requires="v">
                <p:oleObj spid="_x0000_s1026" name="" r:id="rId1" imgW="3467100" imgH="444500" progId="Equation.KSEE3">
                  <p:embed/>
                </p:oleObj>
              </mc:Choice>
              <mc:Fallback>
                <p:oleObj name="" r:id="rId1" imgW="3467100" imgH="444500" progId="Equation.KSEE3">
                  <p:embed/>
                  <p:pic>
                    <p:nvPicPr>
                      <p:cNvPr id="0" name="图片 1025"/>
                      <p:cNvPicPr/>
                      <p:nvPr/>
                    </p:nvPicPr>
                    <p:blipFill>
                      <a:blip r:embed="rId2"/>
                      <a:stretch>
                        <a:fillRect/>
                      </a:stretch>
                    </p:blipFill>
                    <p:spPr>
                      <a:xfrm>
                        <a:off x="2383790" y="2256790"/>
                        <a:ext cx="7032625" cy="901700"/>
                      </a:xfrm>
                      <a:prstGeom prst="rect">
                        <a:avLst/>
                      </a:prstGeom>
                    </p:spPr>
                  </p:pic>
                </p:oleObj>
              </mc:Fallback>
            </mc:AlternateContent>
          </a:graphicData>
        </a:graphic>
      </p:graphicFrame>
      <p:sp>
        <p:nvSpPr>
          <p:cNvPr id="7" name="文本框 6"/>
          <p:cNvSpPr txBox="1"/>
          <p:nvPr/>
        </p:nvSpPr>
        <p:spPr>
          <a:xfrm>
            <a:off x="612140" y="3574415"/>
            <a:ext cx="10223500" cy="645160"/>
          </a:xfrm>
          <a:prstGeom prst="rect">
            <a:avLst/>
          </a:prstGeom>
          <a:noFill/>
        </p:spPr>
        <p:txBody>
          <a:bodyPr wrap="square" rtlCol="0">
            <a:spAutoFit/>
          </a:bodyPr>
          <a:p>
            <a:r>
              <a:rPr lang="zh-CN" altLang="en-US"/>
              <a:t>本篇文章的贡献在于证明了</a:t>
            </a:r>
            <a:r>
              <a:rPr lang="zh-CN" altLang="en-US">
                <a:solidFill>
                  <a:srgbClr val="FF0000"/>
                </a:solidFill>
                <a:sym typeface="+mn-ea"/>
              </a:rPr>
              <a:t>Bhowmick</a:t>
            </a:r>
            <a:r>
              <a:rPr lang="zh-CN" altLang="en-US">
                <a:solidFill>
                  <a:schemeClr val="tx1"/>
                </a:solidFill>
                <a:sym typeface="+mn-ea"/>
              </a:rPr>
              <a:t>等人开发的</a:t>
            </a:r>
            <a:r>
              <a:rPr lang="zh-CN" altLang="en-US">
                <a:solidFill>
                  <a:srgbClr val="FF0000"/>
                </a:solidFill>
                <a:sym typeface="+mn-ea"/>
              </a:rPr>
              <a:t>PrivUnit</a:t>
            </a:r>
            <a:r>
              <a:rPr lang="zh-CN" altLang="en-US">
                <a:solidFill>
                  <a:schemeClr val="tx1"/>
                </a:solidFill>
                <a:sym typeface="+mn-ea"/>
              </a:rPr>
              <a:t>方法</a:t>
            </a:r>
            <a:r>
              <a:rPr lang="zh-CN" altLang="en-US">
                <a:solidFill>
                  <a:schemeClr val="tx1"/>
                </a:solidFill>
                <a:sym typeface="+mn-ea"/>
              </a:rPr>
              <a:t>在一大类非交互式和无偏估计的协议中是最优的，同时开发了一种基于高斯机制的</a:t>
            </a:r>
            <a:r>
              <a:rPr lang="zh-CN" altLang="en-US">
                <a:solidFill>
                  <a:srgbClr val="FF0000"/>
                </a:solidFill>
                <a:sym typeface="+mn-ea"/>
              </a:rPr>
              <a:t>PrivUnit</a:t>
            </a:r>
            <a:r>
              <a:rPr lang="zh-CN" altLang="en-US">
                <a:sym typeface="+mn-ea"/>
              </a:rPr>
              <a:t>方法</a:t>
            </a:r>
            <a:r>
              <a:rPr lang="zh-CN" altLang="en-US">
                <a:sym typeface="+mn-ea"/>
              </a:rPr>
              <a:t>，能够在高维计算下拥有很好的性能。</a:t>
            </a:r>
            <a:endParaRPr lang="zh-CN" altLang="en-US">
              <a:solidFill>
                <a:schemeClr val="tx1"/>
              </a:solidFill>
              <a:sym typeface="+mn-ea"/>
            </a:endParaRPr>
          </a:p>
        </p:txBody>
      </p:sp>
    </p:spTree>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12140" y="86995"/>
            <a:ext cx="9004935" cy="1120775"/>
          </a:xfrm>
        </p:spPr>
        <p:txBody>
          <a:bodyPr>
            <a:normAutofit/>
          </a:bodyPr>
          <a:lstStyle/>
          <a:p>
            <a:r>
              <a:rPr lang="en-US" sz="3110" b="1" dirty="0">
                <a:sym typeface="+mn-ea"/>
              </a:rPr>
              <a:t>2.2 </a:t>
            </a:r>
            <a:r>
              <a:rPr lang="zh-CN" altLang="en-US" sz="3110">
                <a:sym typeface="+mn-ea"/>
              </a:rPr>
              <a:t>PrivUnit</a:t>
            </a:r>
            <a:r>
              <a:rPr lang="zh-CN" altLang="en-US" sz="3110" b="1" dirty="0">
                <a:sym typeface="+mn-ea"/>
              </a:rPr>
              <a:t>方法（联邦学习下）</a:t>
            </a:r>
            <a:endParaRPr lang="en-US" sz="3110" b="1" dirty="0">
              <a:sym typeface="+mn-ea"/>
            </a:endParaRPr>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a:xfrm>
            <a:off x="11561604" y="6384135"/>
            <a:ext cx="630615" cy="424490"/>
          </a:xfrm>
        </p:spPr>
        <p:txBody>
          <a:bodyPr/>
          <a:lstStyle/>
          <a:p>
            <a:fld id="{7D9BB5D0-35E4-459D-AEF3-FE4D7C45CC19}" type="slidenum">
              <a:rPr lang="zh-CN" altLang="en-US" sz="1800" smtClean="0"/>
            </a:fld>
            <a:endParaRPr lang="zh-CN" altLang="en-US" sz="1800" dirty="0" smtClean="0"/>
          </a:p>
        </p:txBody>
      </p:sp>
      <p:pic>
        <p:nvPicPr>
          <p:cNvPr id="17" name="图片 16"/>
          <p:cNvPicPr>
            <a:picLocks noChangeAspect="1"/>
          </p:cNvPicPr>
          <p:nvPr/>
        </p:nvPicPr>
        <p:blipFill>
          <a:blip r:embed="rId1"/>
          <a:stretch>
            <a:fillRect/>
          </a:stretch>
        </p:blipFill>
        <p:spPr>
          <a:xfrm>
            <a:off x="408305" y="1194435"/>
            <a:ext cx="9357360" cy="3695700"/>
          </a:xfrm>
          <a:prstGeom prst="rect">
            <a:avLst/>
          </a:prstGeom>
        </p:spPr>
      </p:pic>
      <p:pic>
        <p:nvPicPr>
          <p:cNvPr id="16" name="图片 15"/>
          <p:cNvPicPr>
            <a:picLocks noChangeAspect="1"/>
          </p:cNvPicPr>
          <p:nvPr/>
        </p:nvPicPr>
        <p:blipFill>
          <a:blip r:embed="rId2"/>
          <a:stretch>
            <a:fillRect/>
          </a:stretch>
        </p:blipFill>
        <p:spPr>
          <a:xfrm>
            <a:off x="7908290" y="1028065"/>
            <a:ext cx="4571365" cy="4028440"/>
          </a:xfrm>
          <a:prstGeom prst="rect">
            <a:avLst/>
          </a:prstGeom>
        </p:spPr>
      </p:pic>
      <p:sp>
        <p:nvSpPr>
          <p:cNvPr id="4" name="文本框 3"/>
          <p:cNvSpPr txBox="1"/>
          <p:nvPr/>
        </p:nvSpPr>
        <p:spPr>
          <a:xfrm>
            <a:off x="763905" y="5487670"/>
            <a:ext cx="8049895" cy="368300"/>
          </a:xfrm>
          <a:prstGeom prst="rect">
            <a:avLst/>
          </a:prstGeom>
          <a:noFill/>
        </p:spPr>
        <p:txBody>
          <a:bodyPr wrap="square" rtlCol="0">
            <a:spAutoFit/>
          </a:bodyPr>
          <a:p>
            <a:r>
              <a:rPr lang="zh-CN" altLang="en-US"/>
              <a:t>从单位球内随机选取一个向量与采样向量内积从而产生新的采样向量</a:t>
            </a:r>
            <a:endParaRPr lang="en-US" altLang="zh-CN"/>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alphaModFix amt="50000"/>
            <a:duotone>
              <a:schemeClr val="bg2">
                <a:shade val="45000"/>
                <a:satMod val="135000"/>
              </a:schemeClr>
              <a:prstClr val="white"/>
            </a:duotone>
          </a:blip>
          <a:stretch>
            <a:fillRect/>
          </a:stretch>
        </a:blip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a:xfrm>
            <a:off x="838200" y="476250"/>
            <a:ext cx="10515600" cy="552450"/>
          </a:xfrm>
        </p:spPr>
        <p:txBody>
          <a:bodyPr>
            <a:normAutofit fontScale="90000"/>
          </a:bodyPr>
          <a:lstStyle/>
          <a:p>
            <a:r>
              <a:rPr lang="zh-CN" altLang="en-US"/>
              <a:t>目录</a:t>
            </a:r>
            <a:endParaRPr lang="en-US" altLang="zh-CN" dirty="0"/>
          </a:p>
        </p:txBody>
      </p:sp>
      <p:grpSp>
        <p:nvGrpSpPr>
          <p:cNvPr id="12" name="组合 11"/>
          <p:cNvGrpSpPr/>
          <p:nvPr/>
        </p:nvGrpSpPr>
        <p:grpSpPr>
          <a:xfrm>
            <a:off x="9617001" y="87034"/>
            <a:ext cx="2034540" cy="941666"/>
            <a:chOff x="9937100" y="-21252"/>
            <a:chExt cx="2386163" cy="1113116"/>
          </a:xfrm>
        </p:grpSpPr>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7" name="圆角矩形 16"/>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7" name="组合 46"/>
          <p:cNvGrpSpPr/>
          <p:nvPr/>
        </p:nvGrpSpPr>
        <p:grpSpPr>
          <a:xfrm>
            <a:off x="3068736" y="2409044"/>
            <a:ext cx="5376094" cy="2823276"/>
            <a:chOff x="2836697" y="2206560"/>
            <a:chExt cx="5376094" cy="2823276"/>
          </a:xfrm>
        </p:grpSpPr>
        <p:sp>
          <p:nvSpPr>
            <p:cNvPr id="57" name="文本框 10"/>
            <p:cNvSpPr txBox="1"/>
            <p:nvPr/>
          </p:nvSpPr>
          <p:spPr>
            <a:xfrm>
              <a:off x="2960801" y="3053146"/>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grpSp>
          <p:nvGrpSpPr>
            <p:cNvPr id="58" name="组合 57"/>
            <p:cNvGrpSpPr/>
            <p:nvPr/>
          </p:nvGrpSpPr>
          <p:grpSpPr>
            <a:xfrm>
              <a:off x="2836697" y="2206560"/>
              <a:ext cx="5376094" cy="621161"/>
              <a:chOff x="2855747" y="5197410"/>
              <a:chExt cx="5376094" cy="621161"/>
            </a:xfrm>
          </p:grpSpPr>
          <p:grpSp>
            <p:nvGrpSpPr>
              <p:cNvPr id="62" name="组合 61"/>
              <p:cNvGrpSpPr/>
              <p:nvPr/>
            </p:nvGrpSpPr>
            <p:grpSpPr>
              <a:xfrm>
                <a:off x="3155849" y="5197410"/>
                <a:ext cx="5075992" cy="583061"/>
                <a:chOff x="1410624" y="1451230"/>
                <a:chExt cx="5075992" cy="583061"/>
              </a:xfrm>
            </p:grpSpPr>
            <p:sp>
              <p:nvSpPr>
                <p:cNvPr id="65" name="五边形 64"/>
                <p:cNvSpPr/>
                <p:nvPr/>
              </p:nvSpPr>
              <p:spPr>
                <a:xfrm rot="10800000">
                  <a:off x="1410624" y="1451230"/>
                  <a:ext cx="5061388" cy="581155"/>
                </a:xfrm>
                <a:prstGeom prst="homePlate">
                  <a:avLst/>
                </a:prstGeom>
                <a:solidFill>
                  <a:schemeClr val="bg1">
                    <a:lumMod val="95000"/>
                  </a:schemeClr>
                </a:solidFill>
              </p:spPr>
              <p:style>
                <a:lnRef idx="2">
                  <a:schemeClr val="accent3">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66" name="五边形 10"/>
                <p:cNvSpPr/>
                <p:nvPr/>
              </p:nvSpPr>
              <p:spPr>
                <a:xfrm rot="21600000">
                  <a:off x="1571081" y="1453136"/>
                  <a:ext cx="4915535" cy="5811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73" tIns="87630" rIns="163576" bIns="87630" numCol="1" spcCol="1270" anchor="ctr" anchorCtr="0">
                  <a:noAutofit/>
                </a:bodyPr>
                <a:lstStyle/>
                <a:p>
                  <a:pPr lvl="0" algn="ctr" defTabSz="1022350">
                    <a:lnSpc>
                      <a:spcPct val="100000"/>
                    </a:lnSpc>
                    <a:spcBef>
                      <a:spcPct val="0"/>
                    </a:spcBef>
                    <a:spcAft>
                      <a:spcPct val="35000"/>
                    </a:spcAft>
                  </a:pPr>
                  <a:r>
                    <a:rPr lang="zh-CN" altLang="en-US" sz="2500" b="1" spc="-10" dirty="0">
                      <a:solidFill>
                        <a:srgbClr val="FF0000"/>
                      </a:solidFill>
                      <a:sym typeface="+mn-ea"/>
                    </a:rPr>
                    <a:t>背景介绍</a:t>
                  </a:r>
                  <a:endParaRPr lang="zh-CN" altLang="en-US" sz="2500" b="1" spc="-10" dirty="0">
                    <a:solidFill>
                      <a:srgbClr val="FF0000"/>
                    </a:solidFill>
                    <a:sym typeface="+mn-ea"/>
                  </a:endParaRPr>
                </a:p>
              </p:txBody>
            </p:sp>
          </p:grpSp>
          <p:sp>
            <p:nvSpPr>
              <p:cNvPr id="63" name="椭圆 62"/>
              <p:cNvSpPr/>
              <p:nvPr/>
            </p:nvSpPr>
            <p:spPr>
              <a:xfrm>
                <a:off x="2855747" y="5237416"/>
                <a:ext cx="581155" cy="581155"/>
              </a:xfrm>
              <a:prstGeom prst="ellipse">
                <a:avLst/>
              </a:prstGeom>
            </p:spPr>
            <p:style>
              <a:lnRef idx="2">
                <a:schemeClr val="accent3">
                  <a:shade val="80000"/>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lt1">
                  <a:hueOff val="0"/>
                  <a:satOff val="0"/>
                  <a:lumOff val="0"/>
                  <a:alphaOff val="0"/>
                </a:schemeClr>
              </a:fontRef>
            </p:style>
            <p:txBody>
              <a:bodyPr/>
              <a:lstStyle/>
              <a:p>
                <a:endParaRPr lang="zh-CN" altLang="en-US"/>
              </a:p>
            </p:txBody>
          </p:sp>
          <p:sp>
            <p:nvSpPr>
              <p:cNvPr id="64" name="文本框 10"/>
              <p:cNvSpPr txBox="1"/>
              <p:nvPr/>
            </p:nvSpPr>
            <p:spPr>
              <a:xfrm>
                <a:off x="2979852" y="5297806"/>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prstClr val="black"/>
                    </a:solidFill>
                    <a:effectLst>
                      <a:outerShdw blurRad="38100" dist="19050" dir="2700000" algn="tl" rotWithShape="0">
                        <a:prstClr val="black">
                          <a:alpha val="40000"/>
                        </a:prstClr>
                      </a:outerShdw>
                    </a:effectLst>
                    <a:latin typeface="Calibri" panose="020F0502020204030204"/>
                    <a:ea typeface="微软雅黑" panose="020B0503020204020204" charset="-122"/>
                  </a:rPr>
                  <a:t>1</a:t>
                </a: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grpSp>
        <p:sp>
          <p:nvSpPr>
            <p:cNvPr id="27" name="文本框 10"/>
            <p:cNvSpPr txBox="1"/>
            <p:nvPr/>
          </p:nvSpPr>
          <p:spPr>
            <a:xfrm>
              <a:off x="2979852" y="4569461"/>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grpSp>
      <p:sp>
        <p:nvSpPr>
          <p:cNvPr id="5" name="矩形 4"/>
          <p:cNvSpPr/>
          <p:nvPr/>
        </p:nvSpPr>
        <p:spPr>
          <a:xfrm>
            <a:off x="11640530" y="6290797"/>
            <a:ext cx="533695" cy="533695"/>
          </a:xfrm>
          <a:prstGeom prst="rect">
            <a:avLst/>
          </a:prstGeom>
          <a:solidFill>
            <a:srgbClr val="C032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p:cNvSpPr>
            <a:spLocks noGrp="1"/>
          </p:cNvSpPr>
          <p:nvPr>
            <p:ph type="sldNum" sz="quarter" idx="12"/>
          </p:nvPr>
        </p:nvSpPr>
        <p:spPr>
          <a:xfrm>
            <a:off x="11640530" y="6369909"/>
            <a:ext cx="442877" cy="365125"/>
          </a:xfrm>
        </p:spPr>
        <p:txBody>
          <a:bodyPr/>
          <a:lstStyle/>
          <a:p>
            <a:fld id="{565CE74E-AB26-4998-AD42-012C4C1AD076}" type="slidenum">
              <a:rPr lang="zh-CN" altLang="en-US" sz="1800" smtClean="0">
                <a:solidFill>
                  <a:schemeClr val="bg1"/>
                </a:solidFill>
              </a:rPr>
            </a:fld>
            <a:endParaRPr lang="zh-CN" altLang="en-US" sz="1800" dirty="0" smtClean="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11505" y="0"/>
            <a:ext cx="8878570" cy="1120775"/>
          </a:xfrm>
        </p:spPr>
        <p:txBody>
          <a:bodyPr>
            <a:normAutofit/>
          </a:bodyPr>
          <a:lstStyle/>
          <a:p>
            <a:r>
              <a:rPr lang="en-US" altLang="zh-CN" sz="4000" b="1" dirty="0">
                <a:sym typeface="+mn-ea"/>
              </a:rPr>
              <a:t>1.0 </a:t>
            </a:r>
            <a:r>
              <a:rPr lang="zh-CN" altLang="en-US" sz="4000" b="1" dirty="0">
                <a:sym typeface="+mn-ea"/>
              </a:rPr>
              <a:t>背景介绍</a:t>
            </a:r>
            <a:endParaRPr lang="zh-CN" altLang="en-US" sz="4000" b="1" dirty="0">
              <a:sym typeface="+mn-ea"/>
            </a:endParaRPr>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pic>
        <p:nvPicPr>
          <p:cNvPr id="100" name="图片 99"/>
          <p:cNvPicPr/>
          <p:nvPr/>
        </p:nvPicPr>
        <p:blipFill>
          <a:blip r:embed="rId1"/>
          <a:stretch>
            <a:fillRect/>
          </a:stretch>
        </p:blipFill>
        <p:spPr>
          <a:xfrm>
            <a:off x="7192010" y="1120775"/>
            <a:ext cx="4291965" cy="2396490"/>
          </a:xfrm>
          <a:prstGeom prst="rect">
            <a:avLst/>
          </a:prstGeom>
          <a:noFill/>
          <a:ln w="9525">
            <a:noFill/>
          </a:ln>
        </p:spPr>
      </p:pic>
      <p:sp>
        <p:nvSpPr>
          <p:cNvPr id="3" name="文本框 2"/>
          <p:cNvSpPr txBox="1"/>
          <p:nvPr/>
        </p:nvSpPr>
        <p:spPr>
          <a:xfrm>
            <a:off x="611505" y="1254125"/>
            <a:ext cx="5722620" cy="645160"/>
          </a:xfrm>
          <a:prstGeom prst="rect">
            <a:avLst/>
          </a:prstGeom>
          <a:noFill/>
        </p:spPr>
        <p:txBody>
          <a:bodyPr wrap="square" rtlCol="0">
            <a:spAutoFit/>
          </a:bodyPr>
          <a:p>
            <a:r>
              <a:rPr lang="zh-CN" altLang="en-US"/>
              <a:t>生活中有许多实时产生的数据，通过监控这些流动变化的数据可以及时掌握有利信息。</a:t>
            </a:r>
            <a:endParaRPr lang="zh-CN" altLang="en-US"/>
          </a:p>
        </p:txBody>
      </p:sp>
      <p:sp>
        <p:nvSpPr>
          <p:cNvPr id="4" name="文本框 3"/>
          <p:cNvSpPr txBox="1"/>
          <p:nvPr/>
        </p:nvSpPr>
        <p:spPr>
          <a:xfrm>
            <a:off x="8601075" y="3698875"/>
            <a:ext cx="1917065" cy="368300"/>
          </a:xfrm>
          <a:prstGeom prst="rect">
            <a:avLst/>
          </a:prstGeom>
          <a:noFill/>
        </p:spPr>
        <p:txBody>
          <a:bodyPr wrap="square" rtlCol="0">
            <a:spAutoFit/>
          </a:bodyPr>
          <a:p>
            <a:r>
              <a:rPr lang="zh-CN" altLang="en-US"/>
              <a:t>恶意流量分析</a:t>
            </a:r>
            <a:endParaRPr lang="zh-CN" altLang="en-US"/>
          </a:p>
        </p:txBody>
      </p:sp>
      <p:sp>
        <p:nvSpPr>
          <p:cNvPr id="5" name="文本框 4"/>
          <p:cNvSpPr txBox="1"/>
          <p:nvPr/>
        </p:nvSpPr>
        <p:spPr>
          <a:xfrm>
            <a:off x="611505" y="2515235"/>
            <a:ext cx="5864225" cy="368300"/>
          </a:xfrm>
          <a:prstGeom prst="rect">
            <a:avLst/>
          </a:prstGeom>
          <a:noFill/>
        </p:spPr>
        <p:txBody>
          <a:bodyPr wrap="square" rtlCol="0">
            <a:spAutoFit/>
          </a:bodyPr>
          <a:p>
            <a:r>
              <a:rPr lang="zh-CN" altLang="en-US"/>
              <a:t>通过监控流经某设备的流量可以发现异常的互联网行为</a:t>
            </a:r>
            <a:endParaRPr lang="zh-CN" altLang="en-US"/>
          </a:p>
        </p:txBody>
      </p:sp>
      <p:pic>
        <p:nvPicPr>
          <p:cNvPr id="101" name="图片 100"/>
          <p:cNvPicPr/>
          <p:nvPr/>
        </p:nvPicPr>
        <p:blipFill>
          <a:blip r:embed="rId2"/>
          <a:stretch>
            <a:fillRect/>
          </a:stretch>
        </p:blipFill>
        <p:spPr>
          <a:xfrm>
            <a:off x="1405890" y="3570605"/>
            <a:ext cx="3888740" cy="2814320"/>
          </a:xfrm>
          <a:prstGeom prst="rect">
            <a:avLst/>
          </a:prstGeom>
          <a:noFill/>
          <a:ln w="9525">
            <a:noFill/>
          </a:ln>
        </p:spPr>
      </p:pic>
      <p:sp>
        <p:nvSpPr>
          <p:cNvPr id="7" name="文本框 6"/>
          <p:cNvSpPr txBox="1"/>
          <p:nvPr/>
        </p:nvSpPr>
        <p:spPr>
          <a:xfrm>
            <a:off x="2221865" y="6376670"/>
            <a:ext cx="1557655" cy="423545"/>
          </a:xfrm>
          <a:prstGeom prst="rect">
            <a:avLst/>
          </a:prstGeom>
          <a:noFill/>
        </p:spPr>
        <p:txBody>
          <a:bodyPr wrap="square" rtlCol="0">
            <a:noAutofit/>
          </a:bodyPr>
          <a:p>
            <a:r>
              <a:rPr lang="zh-CN" altLang="en-US"/>
              <a:t>智能电表</a:t>
            </a:r>
            <a:endParaRPr lang="zh-CN" altLang="en-US"/>
          </a:p>
        </p:txBody>
      </p:sp>
      <p:sp>
        <p:nvSpPr>
          <p:cNvPr id="10" name="文本框 9"/>
          <p:cNvSpPr txBox="1"/>
          <p:nvPr/>
        </p:nvSpPr>
        <p:spPr>
          <a:xfrm>
            <a:off x="6556375" y="4248785"/>
            <a:ext cx="4927600" cy="645160"/>
          </a:xfrm>
          <a:prstGeom prst="rect">
            <a:avLst/>
          </a:prstGeom>
          <a:noFill/>
        </p:spPr>
        <p:txBody>
          <a:bodyPr wrap="square" rtlCol="0">
            <a:spAutoFit/>
          </a:bodyPr>
          <a:p>
            <a:r>
              <a:rPr lang="zh-CN" altLang="en-US"/>
              <a:t>智能电表的用电量数据可以显示用户是否在家，甚至在某个特定时间使用了什么家用电器</a:t>
            </a:r>
            <a:endParaRPr lang="zh-CN" altLang="en-US"/>
          </a:p>
        </p:txBody>
      </p:sp>
      <p:sp>
        <p:nvSpPr>
          <p:cNvPr id="11" name="文本框 10"/>
          <p:cNvSpPr txBox="1"/>
          <p:nvPr/>
        </p:nvSpPr>
        <p:spPr>
          <a:xfrm>
            <a:off x="6556375" y="5280660"/>
            <a:ext cx="4064000" cy="645160"/>
          </a:xfrm>
          <a:prstGeom prst="rect">
            <a:avLst/>
          </a:prstGeom>
          <a:noFill/>
        </p:spPr>
        <p:txBody>
          <a:bodyPr wrap="square" rtlCol="0">
            <a:spAutoFit/>
          </a:bodyPr>
          <a:p>
            <a:r>
              <a:rPr lang="zh-CN" altLang="en-US"/>
              <a:t>直接发布原始统计数据可能会侵犯用户的个人隐私</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11505" y="0"/>
            <a:ext cx="8878570" cy="1120775"/>
          </a:xfrm>
        </p:spPr>
        <p:txBody>
          <a:bodyPr>
            <a:normAutofit/>
          </a:bodyPr>
          <a:lstStyle/>
          <a:p>
            <a:r>
              <a:rPr lang="en-US" altLang="zh-CN" sz="4000" b="1" dirty="0">
                <a:sym typeface="+mn-ea"/>
              </a:rPr>
              <a:t>1.1 </a:t>
            </a:r>
            <a:r>
              <a:rPr lang="zh-CN" altLang="en-US" sz="4000" b="1" dirty="0">
                <a:sym typeface="+mn-ea"/>
              </a:rPr>
              <a:t>背景介绍</a:t>
            </a:r>
            <a:endParaRPr lang="zh-CN" altLang="en-US" sz="4000" b="1" dirty="0">
              <a:sym typeface="+mn-ea"/>
            </a:endParaRPr>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sp>
        <p:nvSpPr>
          <p:cNvPr id="3" name="文本框 2"/>
          <p:cNvSpPr txBox="1"/>
          <p:nvPr/>
        </p:nvSpPr>
        <p:spPr>
          <a:xfrm>
            <a:off x="611505" y="1254125"/>
            <a:ext cx="9169400" cy="368300"/>
          </a:xfrm>
          <a:prstGeom prst="rect">
            <a:avLst/>
          </a:prstGeom>
          <a:noFill/>
        </p:spPr>
        <p:txBody>
          <a:bodyPr wrap="square" rtlCol="0">
            <a:spAutoFit/>
          </a:bodyPr>
          <a:p>
            <a:r>
              <a:rPr lang="zh-CN" altLang="en-US"/>
              <a:t>一些生活中产生的数据具有轻尾分布的特性（Light Tailed Distribution）</a:t>
            </a:r>
            <a:endParaRPr lang="zh-CN" altLang="en-US"/>
          </a:p>
        </p:txBody>
      </p:sp>
      <p:pic>
        <p:nvPicPr>
          <p:cNvPr id="102" name="图片 101"/>
          <p:cNvPicPr/>
          <p:nvPr/>
        </p:nvPicPr>
        <p:blipFill>
          <a:blip r:embed="rId1"/>
          <a:stretch>
            <a:fillRect/>
          </a:stretch>
        </p:blipFill>
        <p:spPr>
          <a:xfrm>
            <a:off x="3178175" y="1622425"/>
            <a:ext cx="4335780" cy="2265680"/>
          </a:xfrm>
          <a:prstGeom prst="rect">
            <a:avLst/>
          </a:prstGeom>
          <a:noFill/>
          <a:ln w="9525">
            <a:noFill/>
          </a:ln>
        </p:spPr>
      </p:pic>
      <p:sp>
        <p:nvSpPr>
          <p:cNvPr id="9" name="文本框 8"/>
          <p:cNvSpPr txBox="1"/>
          <p:nvPr/>
        </p:nvSpPr>
        <p:spPr>
          <a:xfrm>
            <a:off x="3685540" y="4002405"/>
            <a:ext cx="4064000" cy="368300"/>
          </a:xfrm>
          <a:prstGeom prst="rect">
            <a:avLst/>
          </a:prstGeom>
          <a:noFill/>
        </p:spPr>
        <p:txBody>
          <a:bodyPr wrap="square" rtlCol="0">
            <a:spAutoFit/>
          </a:bodyPr>
          <a:p>
            <a:r>
              <a:rPr lang="zh-CN" altLang="en-US"/>
              <a:t>一般指比指数分布有着更轻的尾巴</a:t>
            </a:r>
            <a:endParaRPr lang="zh-CN" altLang="en-US"/>
          </a:p>
        </p:txBody>
      </p:sp>
      <p:sp>
        <p:nvSpPr>
          <p:cNvPr id="12" name="文本框 11"/>
          <p:cNvSpPr txBox="1"/>
          <p:nvPr/>
        </p:nvSpPr>
        <p:spPr>
          <a:xfrm>
            <a:off x="794385" y="4765675"/>
            <a:ext cx="8985885" cy="645160"/>
          </a:xfrm>
          <a:prstGeom prst="rect">
            <a:avLst/>
          </a:prstGeom>
          <a:noFill/>
        </p:spPr>
        <p:txBody>
          <a:bodyPr wrap="square" rtlCol="0">
            <a:spAutoFit/>
          </a:bodyPr>
          <a:p>
            <a:r>
              <a:rPr lang="zh-CN" altLang="en-US"/>
              <a:t>在</a:t>
            </a:r>
            <a:r>
              <a:rPr lang="en-US" altLang="zh-CN"/>
              <a:t>DP</a:t>
            </a:r>
            <a:r>
              <a:rPr lang="zh-CN" altLang="en-US"/>
              <a:t>保护下的数据流发布面临的一个挑战是，为了满足DP，噪声的大小应该与数据的上界成正比，数据的上界通常很大。导致难以估计一定时间范围内的值的总和。</a:t>
            </a:r>
            <a:endParaRPr lang="zh-CN" altLang="en-US"/>
          </a:p>
        </p:txBody>
      </p:sp>
      <p:sp>
        <p:nvSpPr>
          <p:cNvPr id="13" name="文本框 12"/>
          <p:cNvSpPr txBox="1"/>
          <p:nvPr/>
        </p:nvSpPr>
        <p:spPr>
          <a:xfrm>
            <a:off x="794385" y="5805805"/>
            <a:ext cx="8986520" cy="645160"/>
          </a:xfrm>
          <a:prstGeom prst="rect">
            <a:avLst/>
          </a:prstGeom>
          <a:noFill/>
        </p:spPr>
        <p:txBody>
          <a:bodyPr wrap="square" rtlCol="0">
            <a:spAutoFit/>
          </a:bodyPr>
          <a:p>
            <a:r>
              <a:rPr lang="zh-CN" altLang="en-US"/>
              <a:t>使用指定的阈值θ(即大于θ的值用θ代替)截断数据。其基本原理是降低噪声的同时保证效用性。(现在噪声只与θ成正比)</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577215" y="0"/>
            <a:ext cx="9567545" cy="1120775"/>
          </a:xfrm>
        </p:spPr>
        <p:txBody>
          <a:bodyPr>
            <a:normAutofit/>
          </a:bodyPr>
          <a:lstStyle/>
          <a:p>
            <a:r>
              <a:rPr lang="en-US" altLang="zh-CN" sz="4000" b="1" dirty="0">
                <a:sym typeface="+mn-ea"/>
              </a:rPr>
              <a:t>1.2 </a:t>
            </a:r>
            <a:r>
              <a:rPr lang="zh-CN" altLang="en-US" sz="4000" b="1" dirty="0">
                <a:sym typeface="+mn-ea"/>
              </a:rPr>
              <a:t>本文做出的贡献</a:t>
            </a:r>
            <a:endParaRPr lang="zh-CN" altLang="en-US" sz="4000" b="1" dirty="0">
              <a:sym typeface="+mn-ea"/>
            </a:endParaRPr>
          </a:p>
        </p:txBody>
      </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sp>
        <p:nvSpPr>
          <p:cNvPr id="3" name="文本框 2"/>
          <p:cNvSpPr txBox="1"/>
          <p:nvPr/>
        </p:nvSpPr>
        <p:spPr>
          <a:xfrm>
            <a:off x="708025" y="1524635"/>
            <a:ext cx="10339070" cy="645160"/>
          </a:xfrm>
          <a:prstGeom prst="rect">
            <a:avLst/>
          </a:prstGeom>
          <a:noFill/>
        </p:spPr>
        <p:txBody>
          <a:bodyPr wrap="square" rtlCol="0">
            <a:spAutoFit/>
          </a:bodyPr>
          <a:p>
            <a:r>
              <a:rPr lang="en-US" altLang="zh-CN"/>
              <a:t>1.</a:t>
            </a:r>
            <a:r>
              <a:rPr lang="zh-CN" altLang="en-US"/>
              <a:t>基于</a:t>
            </a:r>
            <a:r>
              <a:rPr lang="en-US" altLang="zh-CN"/>
              <a:t>PAK</a:t>
            </a:r>
            <a:r>
              <a:rPr lang="zh-CN" altLang="en-US"/>
              <a:t>等人提出的方法做出了改进，提出了新的在线层次算法，在层次结构上强制噪声估计的一致性</a:t>
            </a:r>
            <a:endParaRPr lang="zh-CN" altLang="en-US"/>
          </a:p>
        </p:txBody>
      </p:sp>
      <p:sp>
        <p:nvSpPr>
          <p:cNvPr id="7" name="文本框 6"/>
          <p:cNvSpPr txBox="1"/>
          <p:nvPr/>
        </p:nvSpPr>
        <p:spPr>
          <a:xfrm>
            <a:off x="708025" y="2573655"/>
            <a:ext cx="9156065" cy="645160"/>
          </a:xfrm>
          <a:prstGeom prst="rect">
            <a:avLst/>
          </a:prstGeom>
          <a:noFill/>
        </p:spPr>
        <p:txBody>
          <a:bodyPr wrap="square" rtlCol="0">
            <a:spAutoFit/>
          </a:bodyPr>
          <a:p>
            <a:r>
              <a:rPr lang="en-US" altLang="zh-CN"/>
              <a:t>2.</a:t>
            </a:r>
            <a:r>
              <a:rPr lang="zh-CN" altLang="en-US"/>
              <a:t>进一步分析了</a:t>
            </a:r>
            <a:r>
              <a:rPr lang="zh-CN" altLang="en-US">
                <a:latin typeface="Arial" panose="020B0604020202020204" pitchFamily="34" charset="0"/>
                <a:cs typeface="Arial" panose="020B0604020202020204" pitchFamily="34" charset="0"/>
              </a:rPr>
              <a:t>θ值的选取使用具体的方法（</a:t>
            </a:r>
            <a:r>
              <a:rPr lang="en-US" altLang="zh-CN">
                <a:latin typeface="Arial" panose="020B0604020202020204" pitchFamily="34" charset="0"/>
                <a:cs typeface="Arial" panose="020B0604020202020204" pitchFamily="34" charset="0"/>
              </a:rPr>
              <a:t>NM</a:t>
            </a:r>
            <a:r>
              <a:rPr lang="zh-CN" altLang="en-US">
                <a:latin typeface="Arial" panose="020B0604020202020204" pitchFamily="34" charset="0"/>
                <a:cs typeface="Arial" panose="020B0604020202020204" pitchFamily="34" charset="0"/>
              </a:rPr>
              <a:t>）代替原方法的渐近分析，能够选取更好的θ值</a:t>
            </a:r>
            <a:endParaRPr lang="zh-CN" altLang="en-US">
              <a:latin typeface="Arial" panose="020B0604020202020204" pitchFamily="34" charset="0"/>
              <a:cs typeface="Arial" panose="020B0604020202020204" pitchFamily="34" charset="0"/>
            </a:endParaRPr>
          </a:p>
        </p:txBody>
      </p:sp>
      <p:sp>
        <p:nvSpPr>
          <p:cNvPr id="8" name="文本框 7"/>
          <p:cNvSpPr txBox="1"/>
          <p:nvPr/>
        </p:nvSpPr>
        <p:spPr>
          <a:xfrm>
            <a:off x="708025" y="3903980"/>
            <a:ext cx="8861425" cy="645160"/>
          </a:xfrm>
          <a:prstGeom prst="rect">
            <a:avLst/>
          </a:prstGeom>
          <a:noFill/>
        </p:spPr>
        <p:txBody>
          <a:bodyPr wrap="square" rtlCol="0">
            <a:spAutoFit/>
          </a:bodyPr>
          <a:p>
            <a:r>
              <a:rPr lang="en-US" altLang="zh-CN"/>
              <a:t>3.</a:t>
            </a:r>
            <a:r>
              <a:rPr lang="zh-CN" altLang="en-US"/>
              <a:t>增加了后处理的步骤，允许修剪低层节点，变得可以处理无限流数据（</a:t>
            </a:r>
            <a:r>
              <a:rPr lang="en-US" altLang="zh-CN"/>
              <a:t>PAK</a:t>
            </a:r>
            <a:r>
              <a:rPr lang="zh-CN" altLang="en-US"/>
              <a:t>的方法是处理有限流数据）</a:t>
            </a:r>
            <a:endParaRPr lang="zh-CN" altLang="en-US"/>
          </a:p>
        </p:txBody>
      </p:sp>
      <p:sp>
        <p:nvSpPr>
          <p:cNvPr id="10" name="文本框 9"/>
          <p:cNvSpPr txBox="1"/>
          <p:nvPr/>
        </p:nvSpPr>
        <p:spPr>
          <a:xfrm>
            <a:off x="708025" y="5234305"/>
            <a:ext cx="9281160" cy="368300"/>
          </a:xfrm>
          <a:prstGeom prst="rect">
            <a:avLst/>
          </a:prstGeom>
          <a:noFill/>
        </p:spPr>
        <p:txBody>
          <a:bodyPr wrap="square" rtlCol="0">
            <a:spAutoFit/>
          </a:bodyPr>
          <a:p>
            <a:r>
              <a:rPr lang="en-US" altLang="zh-CN"/>
              <a:t>4.</a:t>
            </a:r>
            <a:r>
              <a:rPr lang="zh-CN" altLang="en-US"/>
              <a:t>综合以上改进提出了</a:t>
            </a:r>
            <a:r>
              <a:rPr lang="en-US" altLang="zh-CN"/>
              <a:t>DP</a:t>
            </a:r>
            <a:r>
              <a:rPr lang="zh-CN" altLang="en-US"/>
              <a:t>下的</a:t>
            </a:r>
            <a:r>
              <a:rPr lang="en-US" altLang="zh-CN"/>
              <a:t>ToPS</a:t>
            </a:r>
            <a:r>
              <a:rPr lang="zh-CN" altLang="en-US"/>
              <a:t>框架，</a:t>
            </a:r>
            <a:r>
              <a:rPr lang="en-US" altLang="zh-CN"/>
              <a:t>LDP</a:t>
            </a:r>
            <a:r>
              <a:rPr lang="zh-CN" altLang="en-US"/>
              <a:t>下的</a:t>
            </a:r>
            <a:r>
              <a:rPr lang="en-US" altLang="zh-CN"/>
              <a:t>ToPL</a:t>
            </a:r>
            <a:r>
              <a:rPr lang="zh-CN" altLang="en-US"/>
              <a:t>框架</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9015730" cy="1120775"/>
          </a:xfrm>
        </p:spPr>
        <p:txBody>
          <a:bodyPr>
            <a:normAutofit/>
          </a:bodyPr>
          <a:lstStyle/>
          <a:p>
            <a:r>
              <a:rPr lang="en-US" altLang="zh-CN" sz="4000" b="1" dirty="0">
                <a:sym typeface="+mn-ea"/>
              </a:rPr>
              <a:t>1.3 PAK</a:t>
            </a:r>
            <a:r>
              <a:rPr lang="zh-CN" altLang="en-US" sz="4000" b="1" dirty="0">
                <a:sym typeface="+mn-ea"/>
              </a:rPr>
              <a:t>之</a:t>
            </a:r>
            <a:r>
              <a:rPr lang="en-US" altLang="zh-CN" sz="4000" b="1" dirty="0">
                <a:sym typeface="+mn-ea"/>
              </a:rPr>
              <a:t>BT(Binary Tree)</a:t>
            </a:r>
            <a:r>
              <a:rPr lang="zh-CN" altLang="en-US" sz="4000" b="1" dirty="0">
                <a:sym typeface="+mn-ea"/>
              </a:rPr>
              <a:t>算法</a:t>
            </a:r>
            <a:endParaRPr lang="zh-CN" altLang="en-US" sz="4000" b="1" dirty="0">
              <a:solidFill>
                <a:schemeClr val="tx1"/>
              </a:solidFill>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pic>
        <p:nvPicPr>
          <p:cNvPr id="10" name="图片 9"/>
          <p:cNvPicPr>
            <a:picLocks noChangeAspect="1"/>
          </p:cNvPicPr>
          <p:nvPr/>
        </p:nvPicPr>
        <p:blipFill>
          <a:blip r:embed="rId3"/>
          <a:stretch>
            <a:fillRect/>
          </a:stretch>
        </p:blipFill>
        <p:spPr>
          <a:xfrm>
            <a:off x="3126105" y="2238375"/>
            <a:ext cx="4743450" cy="1971040"/>
          </a:xfrm>
          <a:prstGeom prst="rect">
            <a:avLst/>
          </a:prstGeom>
        </p:spPr>
      </p:pic>
      <p:sp>
        <p:nvSpPr>
          <p:cNvPr id="11" name="文本框 10"/>
          <p:cNvSpPr txBox="1"/>
          <p:nvPr/>
        </p:nvSpPr>
        <p:spPr>
          <a:xfrm>
            <a:off x="748030" y="1449070"/>
            <a:ext cx="10824845" cy="368300"/>
          </a:xfrm>
          <a:prstGeom prst="rect">
            <a:avLst/>
          </a:prstGeom>
          <a:noFill/>
        </p:spPr>
        <p:txBody>
          <a:bodyPr wrap="square" rtlCol="0">
            <a:spAutoFit/>
          </a:bodyPr>
          <a:p>
            <a:r>
              <a:rPr lang="zh-CN" altLang="en-US"/>
              <a:t>简单的一维下的数据流</a:t>
            </a:r>
            <a:r>
              <a:rPr lang="en-US" altLang="zh-CN"/>
              <a:t>                                              ,                         ,</a:t>
            </a:r>
            <a:r>
              <a:rPr lang="zh-CN" altLang="en-US"/>
              <a:t>对于一个范围查询定义为</a:t>
            </a:r>
            <a:r>
              <a:rPr lang="en-US" altLang="zh-CN"/>
              <a:t>                       </a:t>
            </a:r>
            <a:endParaRPr lang="en-US" altLang="zh-CN"/>
          </a:p>
        </p:txBody>
      </p:sp>
      <p:graphicFrame>
        <p:nvGraphicFramePr>
          <p:cNvPr id="18" name="对象 17">
            <a:hlinkClick r:id="" action="ppaction://ole?verb="/>
          </p:cNvPr>
          <p:cNvGraphicFramePr>
            <a:graphicFrameLocks noChangeAspect="1"/>
          </p:cNvGraphicFramePr>
          <p:nvPr/>
        </p:nvGraphicFramePr>
        <p:xfrm>
          <a:off x="3206750" y="1342390"/>
          <a:ext cx="2840990" cy="581660"/>
        </p:xfrm>
        <a:graphic>
          <a:graphicData uri="http://schemas.openxmlformats.org/presentationml/2006/ole">
            <mc:AlternateContent xmlns:mc="http://schemas.openxmlformats.org/markup-compatibility/2006">
              <mc:Choice xmlns:v="urn:schemas-microsoft-com:vml" Requires="v">
                <p:oleObj spid="_x0000_s1026" name="" r:id="rId4" imgW="1054100" imgH="215900" progId="Equation.KSEE3">
                  <p:embed/>
                </p:oleObj>
              </mc:Choice>
              <mc:Fallback>
                <p:oleObj name="" r:id="rId4" imgW="1054100" imgH="215900" progId="Equation.KSEE3">
                  <p:embed/>
                  <p:pic>
                    <p:nvPicPr>
                      <p:cNvPr id="0" name="图片 1025"/>
                      <p:cNvPicPr/>
                      <p:nvPr/>
                    </p:nvPicPr>
                    <p:blipFill>
                      <a:blip r:embed="rId5"/>
                      <a:stretch>
                        <a:fillRect/>
                      </a:stretch>
                    </p:blipFill>
                    <p:spPr>
                      <a:xfrm>
                        <a:off x="3206750" y="1342390"/>
                        <a:ext cx="2840990" cy="581660"/>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10314940" y="1254125"/>
          <a:ext cx="1535430" cy="757555"/>
        </p:xfrm>
        <a:graphic>
          <a:graphicData uri="http://schemas.openxmlformats.org/presentationml/2006/ole">
            <mc:AlternateContent xmlns:mc="http://schemas.openxmlformats.org/markup-compatibility/2006">
              <mc:Choice xmlns:v="urn:schemas-microsoft-com:vml" Requires="v">
                <p:oleObj spid="_x0000_s1027" name="" r:id="rId6" imgW="901700" imgH="444500" progId="Equation.KSEE3">
                  <p:embed/>
                </p:oleObj>
              </mc:Choice>
              <mc:Fallback>
                <p:oleObj name="" r:id="rId6" imgW="901700" imgH="444500" progId="Equation.KSEE3">
                  <p:embed/>
                  <p:pic>
                    <p:nvPicPr>
                      <p:cNvPr id="0" name="图片 1026"/>
                      <p:cNvPicPr/>
                      <p:nvPr/>
                    </p:nvPicPr>
                    <p:blipFill>
                      <a:blip r:embed="rId7"/>
                      <a:stretch>
                        <a:fillRect/>
                      </a:stretch>
                    </p:blipFill>
                    <p:spPr>
                      <a:xfrm>
                        <a:off x="10314940" y="1254125"/>
                        <a:ext cx="1535430" cy="757555"/>
                      </a:xfrm>
                      <a:prstGeom prst="rect">
                        <a:avLst/>
                      </a:prstGeom>
                    </p:spPr>
                  </p:pic>
                </p:oleObj>
              </mc:Fallback>
            </mc:AlternateContent>
          </a:graphicData>
        </a:graphic>
      </p:graphicFrame>
      <p:graphicFrame>
        <p:nvGraphicFramePr>
          <p:cNvPr id="28" name="对象 27">
            <a:hlinkClick r:id="" action="ppaction://ole?verb="/>
          </p:cNvPr>
          <p:cNvGraphicFramePr>
            <a:graphicFrameLocks noChangeAspect="1"/>
          </p:cNvGraphicFramePr>
          <p:nvPr/>
        </p:nvGraphicFramePr>
        <p:xfrm>
          <a:off x="6363970" y="1399540"/>
          <a:ext cx="1271905" cy="467360"/>
        </p:xfrm>
        <a:graphic>
          <a:graphicData uri="http://schemas.openxmlformats.org/presentationml/2006/ole">
            <mc:AlternateContent xmlns:mc="http://schemas.openxmlformats.org/markup-compatibility/2006">
              <mc:Choice xmlns:v="urn:schemas-microsoft-com:vml" Requires="v">
                <p:oleObj spid="_x0000_s1028" name="" r:id="rId8" imgW="622300" imgH="228600" progId="Equation.KSEE3">
                  <p:embed/>
                </p:oleObj>
              </mc:Choice>
              <mc:Fallback>
                <p:oleObj name="" r:id="rId8" imgW="622300" imgH="228600" progId="Equation.KSEE3">
                  <p:embed/>
                  <p:pic>
                    <p:nvPicPr>
                      <p:cNvPr id="0" name="图片 1027"/>
                      <p:cNvPicPr/>
                      <p:nvPr/>
                    </p:nvPicPr>
                    <p:blipFill>
                      <a:blip r:embed="rId9"/>
                      <a:stretch>
                        <a:fillRect/>
                      </a:stretch>
                    </p:blipFill>
                    <p:spPr>
                      <a:xfrm>
                        <a:off x="6363970" y="1399540"/>
                        <a:ext cx="1271905" cy="467360"/>
                      </a:xfrm>
                      <a:prstGeom prst="rect">
                        <a:avLst/>
                      </a:prstGeom>
                    </p:spPr>
                  </p:pic>
                </p:oleObj>
              </mc:Fallback>
            </mc:AlternateContent>
          </a:graphicData>
        </a:graphic>
      </p:graphicFrame>
      <p:sp>
        <p:nvSpPr>
          <p:cNvPr id="36" name="矩形 35"/>
          <p:cNvSpPr/>
          <p:nvPr/>
        </p:nvSpPr>
        <p:spPr>
          <a:xfrm>
            <a:off x="6605905" y="3773805"/>
            <a:ext cx="334645" cy="497205"/>
          </a:xfrm>
          <a:prstGeom prst="rect">
            <a:avLst/>
          </a:prstGeom>
          <a:solidFill>
            <a:schemeClr val="accent1">
              <a:alpha val="0"/>
            </a:schemeClr>
          </a:solid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矩形 36"/>
          <p:cNvSpPr/>
          <p:nvPr/>
        </p:nvSpPr>
        <p:spPr>
          <a:xfrm>
            <a:off x="5819140" y="3180715"/>
            <a:ext cx="334645" cy="497205"/>
          </a:xfrm>
          <a:prstGeom prst="rect">
            <a:avLst/>
          </a:prstGeom>
          <a:solidFill>
            <a:schemeClr val="accent1">
              <a:alpha val="0"/>
            </a:schemeClr>
          </a:solid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矩形 37"/>
          <p:cNvSpPr/>
          <p:nvPr/>
        </p:nvSpPr>
        <p:spPr>
          <a:xfrm>
            <a:off x="4215130" y="2683510"/>
            <a:ext cx="334645" cy="497205"/>
          </a:xfrm>
          <a:prstGeom prst="rect">
            <a:avLst/>
          </a:prstGeom>
          <a:solidFill>
            <a:schemeClr val="accent1">
              <a:alpha val="0"/>
            </a:schemeClr>
          </a:solid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文本框 38"/>
          <p:cNvSpPr txBox="1"/>
          <p:nvPr/>
        </p:nvSpPr>
        <p:spPr>
          <a:xfrm>
            <a:off x="929640" y="4630420"/>
            <a:ext cx="4064000" cy="368300"/>
          </a:xfrm>
          <a:prstGeom prst="rect">
            <a:avLst/>
          </a:prstGeom>
          <a:noFill/>
        </p:spPr>
        <p:txBody>
          <a:bodyPr wrap="square" rtlCol="0">
            <a:spAutoFit/>
          </a:bodyPr>
          <a:p>
            <a:r>
              <a:rPr lang="zh-CN" altLang="en-US"/>
              <a:t>以拉普拉斯噪声为例，</a:t>
            </a:r>
            <a:r>
              <a:rPr lang="en-US" altLang="zh-CN"/>
              <a:t>scale</a:t>
            </a:r>
            <a:r>
              <a:rPr lang="zh-CN" altLang="en-US"/>
              <a:t>可以降为</a:t>
            </a:r>
            <a:endParaRPr lang="zh-CN" altLang="en-US"/>
          </a:p>
        </p:txBody>
      </p:sp>
      <p:graphicFrame>
        <p:nvGraphicFramePr>
          <p:cNvPr id="40" name="对象 39">
            <a:hlinkClick r:id="" action="ppaction://ole?verb="/>
          </p:cNvPr>
          <p:cNvGraphicFramePr>
            <a:graphicFrameLocks noChangeAspect="1"/>
          </p:cNvGraphicFramePr>
          <p:nvPr/>
        </p:nvGraphicFramePr>
        <p:xfrm>
          <a:off x="4841240" y="4523740"/>
          <a:ext cx="977900" cy="688975"/>
        </p:xfrm>
        <a:graphic>
          <a:graphicData uri="http://schemas.openxmlformats.org/presentationml/2006/ole">
            <mc:AlternateContent xmlns:mc="http://schemas.openxmlformats.org/markup-compatibility/2006">
              <mc:Choice xmlns:v="urn:schemas-microsoft-com:vml" Requires="v">
                <p:oleObj spid="_x0000_s1029" name="" r:id="rId10" imgW="558800" imgH="393700" progId="Equation.KSEE3">
                  <p:embed/>
                </p:oleObj>
              </mc:Choice>
              <mc:Fallback>
                <p:oleObj name="" r:id="rId10" imgW="558800" imgH="393700" progId="Equation.KSEE3">
                  <p:embed/>
                  <p:pic>
                    <p:nvPicPr>
                      <p:cNvPr id="0" name="图片 1028"/>
                      <p:cNvPicPr/>
                      <p:nvPr/>
                    </p:nvPicPr>
                    <p:blipFill>
                      <a:blip r:embed="rId11"/>
                      <a:stretch>
                        <a:fillRect/>
                      </a:stretch>
                    </p:blipFill>
                    <p:spPr>
                      <a:xfrm>
                        <a:off x="4841240" y="4523740"/>
                        <a:ext cx="977900" cy="688975"/>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6214745" y="4376420"/>
          <a:ext cx="4775835" cy="996315"/>
        </p:xfrm>
        <a:graphic>
          <a:graphicData uri="http://schemas.openxmlformats.org/presentationml/2006/ole">
            <mc:AlternateContent xmlns:mc="http://schemas.openxmlformats.org/markup-compatibility/2006">
              <mc:Choice xmlns:v="urn:schemas-microsoft-com:vml" Requires="v">
                <p:oleObj spid="_x0000_s1030" name="" r:id="rId12" imgW="2070100" imgH="431800" progId="Equation.KSEE3">
                  <p:embed/>
                </p:oleObj>
              </mc:Choice>
              <mc:Fallback>
                <p:oleObj name="" r:id="rId12" imgW="2070100" imgH="431800" progId="Equation.KSEE3">
                  <p:embed/>
                  <p:pic>
                    <p:nvPicPr>
                      <p:cNvPr id="0" name="图片 1029"/>
                      <p:cNvPicPr/>
                      <p:nvPr/>
                    </p:nvPicPr>
                    <p:blipFill>
                      <a:blip r:embed="rId13"/>
                      <a:stretch>
                        <a:fillRect/>
                      </a:stretch>
                    </p:blipFill>
                    <p:spPr>
                      <a:xfrm>
                        <a:off x="6214745" y="4376420"/>
                        <a:ext cx="4775835" cy="99631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6766560" cy="1120775"/>
          </a:xfrm>
        </p:spPr>
        <p:txBody>
          <a:bodyPr>
            <a:normAutofit/>
          </a:bodyPr>
          <a:lstStyle/>
          <a:p>
            <a:r>
              <a:rPr lang="en-US" altLang="zh-CN" sz="4000" b="1" dirty="0">
                <a:sym typeface="+mn-ea"/>
              </a:rPr>
              <a:t>1.4 p</a:t>
            </a:r>
            <a:r>
              <a:rPr lang="zh-CN" altLang="en-US" sz="4000" b="1" dirty="0">
                <a:sym typeface="+mn-ea"/>
              </a:rPr>
              <a:t>分位数计算截断</a:t>
            </a:r>
            <a:r>
              <a:rPr lang="zh-CN" altLang="en-US" sz="4000" b="1" dirty="0">
                <a:latin typeface="微软雅黑" panose="020B0503020204020204" charset="-122"/>
                <a:ea typeface="微软雅黑" panose="020B0503020204020204" charset="-122"/>
                <a:sym typeface="+mn-ea"/>
              </a:rPr>
              <a:t>τ</a:t>
            </a:r>
            <a:endParaRPr lang="zh-CN" altLang="en-US" sz="4000" b="1" dirty="0">
              <a:latin typeface="微软雅黑" panose="020B0503020204020204" charset="-122"/>
              <a:ea typeface="微软雅黑" panose="020B0503020204020204" charset="-122"/>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p:nvSpPr>
        <p:spPr>
          <a:xfrm>
            <a:off x="11764645" y="6380480"/>
            <a:ext cx="309880" cy="368300"/>
          </a:xfrm>
          <a:prstGeom prst="rect">
            <a:avLst/>
          </a:prstGeom>
          <a:noFill/>
        </p:spPr>
        <p:txBody>
          <a:bodyPr wrap="none" rtlCol="0">
            <a:spAutoFit/>
          </a:bodyPr>
          <a:p>
            <a:r>
              <a:rPr lang="en-US" altLang="zh-CN">
                <a:solidFill>
                  <a:schemeClr val="bg1"/>
                </a:solidFill>
              </a:rPr>
              <a:t>9</a:t>
            </a:r>
            <a:endParaRPr lang="en-US" altLang="zh-CN">
              <a:solidFill>
                <a:schemeClr val="bg1"/>
              </a:solidFill>
            </a:endParaRPr>
          </a:p>
        </p:txBody>
      </p:sp>
      <p:graphicFrame>
        <p:nvGraphicFramePr>
          <p:cNvPr id="10" name="对象 9">
            <a:hlinkClick r:id="" action="ppaction://ole?verb="/>
          </p:cNvPr>
          <p:cNvGraphicFramePr>
            <a:graphicFrameLocks noChangeAspect="1"/>
          </p:cNvGraphicFramePr>
          <p:nvPr/>
        </p:nvGraphicFramePr>
        <p:xfrm>
          <a:off x="2775585" y="1451610"/>
          <a:ext cx="5944235" cy="535305"/>
        </p:xfrm>
        <a:graphic>
          <a:graphicData uri="http://schemas.openxmlformats.org/presentationml/2006/ole">
            <mc:AlternateContent xmlns:mc="http://schemas.openxmlformats.org/markup-compatibility/2006">
              <mc:Choice xmlns:v="urn:schemas-microsoft-com:vml" Requires="v">
                <p:oleObj spid="_x0000_s2049" name="" r:id="rId3" imgW="2679700" imgH="241300" progId="Equation.KSEE3">
                  <p:embed/>
                </p:oleObj>
              </mc:Choice>
              <mc:Fallback>
                <p:oleObj name="" r:id="rId3" imgW="2679700" imgH="241300" progId="Equation.KSEE3">
                  <p:embed/>
                  <p:pic>
                    <p:nvPicPr>
                      <p:cNvPr id="0" name="图片 2048"/>
                      <p:cNvPicPr/>
                      <p:nvPr/>
                    </p:nvPicPr>
                    <p:blipFill>
                      <a:blip r:embed="rId4"/>
                      <a:stretch>
                        <a:fillRect/>
                      </a:stretch>
                    </p:blipFill>
                    <p:spPr>
                      <a:xfrm>
                        <a:off x="2775585" y="1451610"/>
                        <a:ext cx="5944235" cy="535305"/>
                      </a:xfrm>
                      <a:prstGeom prst="rect">
                        <a:avLst/>
                      </a:prstGeom>
                    </p:spPr>
                  </p:pic>
                </p:oleObj>
              </mc:Fallback>
            </mc:AlternateContent>
          </a:graphicData>
        </a:graphic>
      </p:graphicFrame>
      <p:sp>
        <p:nvSpPr>
          <p:cNvPr id="11" name="文本框 10"/>
          <p:cNvSpPr txBox="1"/>
          <p:nvPr/>
        </p:nvSpPr>
        <p:spPr>
          <a:xfrm>
            <a:off x="708025" y="1534795"/>
            <a:ext cx="4064000" cy="368300"/>
          </a:xfrm>
          <a:prstGeom prst="rect">
            <a:avLst/>
          </a:prstGeom>
          <a:noFill/>
        </p:spPr>
        <p:txBody>
          <a:bodyPr wrap="square" rtlCol="0">
            <a:spAutoFit/>
          </a:bodyPr>
          <a:p>
            <a:r>
              <a:rPr lang="zh-CN" altLang="en-US"/>
              <a:t>分位数函数定义：</a:t>
            </a:r>
            <a:endParaRPr lang="zh-CN" altLang="en-US"/>
          </a:p>
        </p:txBody>
      </p:sp>
      <p:pic>
        <p:nvPicPr>
          <p:cNvPr id="19" name="图片 18"/>
          <p:cNvPicPr>
            <a:picLocks noChangeAspect="1"/>
          </p:cNvPicPr>
          <p:nvPr/>
        </p:nvPicPr>
        <p:blipFill>
          <a:blip r:embed="rId5"/>
          <a:stretch>
            <a:fillRect/>
          </a:stretch>
        </p:blipFill>
        <p:spPr>
          <a:xfrm>
            <a:off x="601345" y="2079625"/>
            <a:ext cx="4849495" cy="2706370"/>
          </a:xfrm>
          <a:prstGeom prst="rect">
            <a:avLst/>
          </a:prstGeom>
        </p:spPr>
      </p:pic>
      <p:sp>
        <p:nvSpPr>
          <p:cNvPr id="25" name="文本框 24"/>
          <p:cNvSpPr txBox="1"/>
          <p:nvPr/>
        </p:nvSpPr>
        <p:spPr>
          <a:xfrm>
            <a:off x="5969000" y="2364740"/>
            <a:ext cx="4064000" cy="1476375"/>
          </a:xfrm>
          <a:prstGeom prst="rect">
            <a:avLst/>
          </a:prstGeom>
          <a:noFill/>
        </p:spPr>
        <p:txBody>
          <a:bodyPr wrap="square" rtlCol="0">
            <a:spAutoFit/>
          </a:bodyPr>
          <a:p>
            <a:r>
              <a:rPr lang="zh-CN" altLang="en-US"/>
              <a:t>由于输入的累计分布函数是不确定的，所以想利用前</a:t>
            </a:r>
            <a:r>
              <a:rPr lang="en-US" altLang="zh-CN"/>
              <a:t>m</a:t>
            </a:r>
            <a:r>
              <a:rPr lang="zh-CN" altLang="en-US"/>
              <a:t>个读数确定理想的</a:t>
            </a:r>
            <a:r>
              <a:rPr lang="en-US" altLang="zh-CN"/>
              <a:t>     </a:t>
            </a:r>
            <a:endParaRPr lang="en-US" altLang="zh-CN"/>
          </a:p>
          <a:p>
            <a:endParaRPr lang="zh-CN" altLang="en-US"/>
          </a:p>
          <a:p>
            <a:r>
              <a:rPr lang="zh-CN" altLang="en-US"/>
              <a:t>即确定概率</a:t>
            </a:r>
            <a:r>
              <a:rPr lang="en-US" altLang="zh-CN"/>
              <a:t>                    </a:t>
            </a:r>
            <a:r>
              <a:rPr lang="zh-CN" altLang="en-US"/>
              <a:t>的上界，得出分位点</a:t>
            </a:r>
            <a:r>
              <a:rPr lang="zh-CN" altLang="en-US" b="1" dirty="0">
                <a:latin typeface="微软雅黑" panose="020B0503020204020204" charset="-122"/>
                <a:ea typeface="微软雅黑" panose="020B0503020204020204" charset="-122"/>
                <a:sym typeface="+mn-ea"/>
              </a:rPr>
              <a:t>τ</a:t>
            </a:r>
            <a:endParaRPr lang="zh-CN" altLang="en-US"/>
          </a:p>
        </p:txBody>
      </p:sp>
      <p:graphicFrame>
        <p:nvGraphicFramePr>
          <p:cNvPr id="26" name="对象 25">
            <a:hlinkClick r:id="" action="ppaction://ole?verb="/>
          </p:cNvPr>
          <p:cNvGraphicFramePr>
            <a:graphicFrameLocks noChangeAspect="1"/>
          </p:cNvGraphicFramePr>
          <p:nvPr/>
        </p:nvGraphicFramePr>
        <p:xfrm>
          <a:off x="9469755" y="2644775"/>
          <a:ext cx="328295" cy="447040"/>
        </p:xfrm>
        <a:graphic>
          <a:graphicData uri="http://schemas.openxmlformats.org/presentationml/2006/ole">
            <mc:AlternateContent xmlns:mc="http://schemas.openxmlformats.org/markup-compatibility/2006">
              <mc:Choice xmlns:v="urn:schemas-microsoft-com:vml" Requires="v">
                <p:oleObj spid="_x0000_s2050" name="" r:id="rId6" imgW="177165" imgH="241300" progId="Equation.KSEE3">
                  <p:embed/>
                </p:oleObj>
              </mc:Choice>
              <mc:Fallback>
                <p:oleObj name="" r:id="rId6" imgW="177165" imgH="241300" progId="Equation.KSEE3">
                  <p:embed/>
                  <p:pic>
                    <p:nvPicPr>
                      <p:cNvPr id="0" name="图片 2049"/>
                      <p:cNvPicPr/>
                      <p:nvPr/>
                    </p:nvPicPr>
                    <p:blipFill>
                      <a:blip r:embed="rId7"/>
                      <a:stretch>
                        <a:fillRect/>
                      </a:stretch>
                    </p:blipFill>
                    <p:spPr>
                      <a:xfrm>
                        <a:off x="9469755" y="2644775"/>
                        <a:ext cx="328295" cy="447040"/>
                      </a:xfrm>
                      <a:prstGeom prst="rect">
                        <a:avLst/>
                      </a:prstGeom>
                    </p:spPr>
                  </p:pic>
                </p:oleObj>
              </mc:Fallback>
            </mc:AlternateContent>
          </a:graphicData>
        </a:graphic>
      </p:graphicFrame>
      <p:graphicFrame>
        <p:nvGraphicFramePr>
          <p:cNvPr id="28" name="对象 27">
            <a:hlinkClick r:id="" action="ppaction://ole?verb="/>
          </p:cNvPr>
          <p:cNvGraphicFramePr>
            <a:graphicFrameLocks noChangeAspect="1"/>
          </p:cNvGraphicFramePr>
          <p:nvPr/>
        </p:nvGraphicFramePr>
        <p:xfrm>
          <a:off x="7221855" y="3134995"/>
          <a:ext cx="1232535" cy="403860"/>
        </p:xfrm>
        <a:graphic>
          <a:graphicData uri="http://schemas.openxmlformats.org/presentationml/2006/ole">
            <mc:AlternateContent xmlns:mc="http://schemas.openxmlformats.org/markup-compatibility/2006">
              <mc:Choice xmlns:v="urn:schemas-microsoft-com:vml" Requires="v">
                <p:oleObj spid="_x0000_s2051" name="" r:id="rId8" imgW="736600" imgH="241300" progId="Equation.KSEE3">
                  <p:embed/>
                </p:oleObj>
              </mc:Choice>
              <mc:Fallback>
                <p:oleObj name="" r:id="rId8" imgW="736600" imgH="241300" progId="Equation.KSEE3">
                  <p:embed/>
                  <p:pic>
                    <p:nvPicPr>
                      <p:cNvPr id="0" name="图片 2050"/>
                      <p:cNvPicPr/>
                      <p:nvPr/>
                    </p:nvPicPr>
                    <p:blipFill>
                      <a:blip r:embed="rId9"/>
                      <a:stretch>
                        <a:fillRect/>
                      </a:stretch>
                    </p:blipFill>
                    <p:spPr>
                      <a:xfrm>
                        <a:off x="7221855" y="3134995"/>
                        <a:ext cx="1232535" cy="403860"/>
                      </a:xfrm>
                      <a:prstGeom prst="rect">
                        <a:avLst/>
                      </a:prstGeom>
                    </p:spPr>
                  </p:pic>
                </p:oleObj>
              </mc:Fallback>
            </mc:AlternateContent>
          </a:graphicData>
        </a:graphic>
      </p:graphicFrame>
      <p:sp>
        <p:nvSpPr>
          <p:cNvPr id="30" name="文本框 29"/>
          <p:cNvSpPr txBox="1"/>
          <p:nvPr/>
        </p:nvSpPr>
        <p:spPr>
          <a:xfrm>
            <a:off x="5969000" y="4686935"/>
            <a:ext cx="4064000" cy="922020"/>
          </a:xfrm>
          <a:prstGeom prst="rect">
            <a:avLst/>
          </a:prstGeom>
          <a:noFill/>
        </p:spPr>
        <p:txBody>
          <a:bodyPr wrap="square" rtlCol="0">
            <a:spAutoFit/>
          </a:bodyPr>
          <a:p>
            <a:r>
              <a:rPr lang="zh-CN" altLang="en-US"/>
              <a:t>这里会产生两个误差：</a:t>
            </a:r>
            <a:r>
              <a:rPr lang="en-US" altLang="zh-CN"/>
              <a:t>       </a:t>
            </a:r>
            <a:r>
              <a:rPr lang="zh-CN" altLang="en-US"/>
              <a:t>和</a:t>
            </a:r>
            <a:endParaRPr lang="zh-CN" altLang="en-US"/>
          </a:p>
          <a:p>
            <a:endParaRPr lang="zh-CN" altLang="en-US"/>
          </a:p>
          <a:p>
            <a:r>
              <a:rPr lang="zh-CN" altLang="en-US"/>
              <a:t>由</a:t>
            </a:r>
            <a:r>
              <a:rPr lang="en-US" altLang="zh-CN"/>
              <a:t>          </a:t>
            </a:r>
            <a:r>
              <a:rPr lang="zh-CN" altLang="en-US"/>
              <a:t>和</a:t>
            </a:r>
            <a:r>
              <a:rPr lang="en-US" altLang="zh-CN"/>
              <a:t>          </a:t>
            </a:r>
            <a:r>
              <a:rPr lang="zh-CN" altLang="en-US"/>
              <a:t>约束</a:t>
            </a:r>
            <a:endParaRPr lang="zh-CN" altLang="en-US"/>
          </a:p>
        </p:txBody>
      </p:sp>
      <p:graphicFrame>
        <p:nvGraphicFramePr>
          <p:cNvPr id="34" name="对象 33">
            <a:hlinkClick r:id="" action="ppaction://ole?verb="/>
          </p:cNvPr>
          <p:cNvGraphicFramePr>
            <a:graphicFrameLocks noChangeAspect="1"/>
          </p:cNvGraphicFramePr>
          <p:nvPr/>
        </p:nvGraphicFramePr>
        <p:xfrm>
          <a:off x="8288655" y="4686935"/>
          <a:ext cx="524510" cy="452755"/>
        </p:xfrm>
        <a:graphic>
          <a:graphicData uri="http://schemas.openxmlformats.org/presentationml/2006/ole">
            <mc:AlternateContent xmlns:mc="http://schemas.openxmlformats.org/markup-compatibility/2006">
              <mc:Choice xmlns:v="urn:schemas-microsoft-com:vml" Requires="v">
                <p:oleObj spid="_x0000_s2052" name="" r:id="rId10" imgW="279400" imgH="241300" progId="Equation.KSEE3">
                  <p:embed/>
                </p:oleObj>
              </mc:Choice>
              <mc:Fallback>
                <p:oleObj name="" r:id="rId10" imgW="279400" imgH="241300" progId="Equation.KSEE3">
                  <p:embed/>
                  <p:pic>
                    <p:nvPicPr>
                      <p:cNvPr id="0" name="图片 2051"/>
                      <p:cNvPicPr/>
                      <p:nvPr/>
                    </p:nvPicPr>
                    <p:blipFill>
                      <a:blip r:embed="rId11"/>
                      <a:stretch>
                        <a:fillRect/>
                      </a:stretch>
                    </p:blipFill>
                    <p:spPr>
                      <a:xfrm>
                        <a:off x="8288655" y="4686935"/>
                        <a:ext cx="524510" cy="452755"/>
                      </a:xfrm>
                      <a:prstGeom prst="rect">
                        <a:avLst/>
                      </a:prstGeom>
                    </p:spPr>
                  </p:pic>
                </p:oleObj>
              </mc:Fallback>
            </mc:AlternateContent>
          </a:graphicData>
        </a:graphic>
      </p:graphicFrame>
      <p:graphicFrame>
        <p:nvGraphicFramePr>
          <p:cNvPr id="36" name="对象 35">
            <a:hlinkClick r:id="" action="ppaction://ole?verb="/>
          </p:cNvPr>
          <p:cNvGraphicFramePr>
            <a:graphicFrameLocks noChangeAspect="1"/>
          </p:cNvGraphicFramePr>
          <p:nvPr/>
        </p:nvGraphicFramePr>
        <p:xfrm>
          <a:off x="9106535" y="4595495"/>
          <a:ext cx="631190" cy="541655"/>
        </p:xfrm>
        <a:graphic>
          <a:graphicData uri="http://schemas.openxmlformats.org/presentationml/2006/ole">
            <mc:AlternateContent xmlns:mc="http://schemas.openxmlformats.org/markup-compatibility/2006">
              <mc:Choice xmlns:v="urn:schemas-microsoft-com:vml" Requires="v">
                <p:oleObj spid="_x0000_s2053" name="" r:id="rId12" imgW="266700" imgH="228600" progId="Equation.KSEE3">
                  <p:embed/>
                </p:oleObj>
              </mc:Choice>
              <mc:Fallback>
                <p:oleObj name="" r:id="rId12" imgW="266700" imgH="228600" progId="Equation.KSEE3">
                  <p:embed/>
                  <p:pic>
                    <p:nvPicPr>
                      <p:cNvPr id="0" name="图片 2052"/>
                      <p:cNvPicPr/>
                      <p:nvPr/>
                    </p:nvPicPr>
                    <p:blipFill>
                      <a:blip r:embed="rId13"/>
                      <a:stretch>
                        <a:fillRect/>
                      </a:stretch>
                    </p:blipFill>
                    <p:spPr>
                      <a:xfrm>
                        <a:off x="9106535" y="4595495"/>
                        <a:ext cx="631190" cy="541655"/>
                      </a:xfrm>
                      <a:prstGeom prst="rect">
                        <a:avLst/>
                      </a:prstGeom>
                    </p:spPr>
                  </p:pic>
                </p:oleObj>
              </mc:Fallback>
            </mc:AlternateContent>
          </a:graphicData>
        </a:graphic>
      </p:graphicFrame>
      <p:graphicFrame>
        <p:nvGraphicFramePr>
          <p:cNvPr id="37" name="对象 36">
            <a:hlinkClick r:id="" action="ppaction://ole?verb="/>
          </p:cNvPr>
          <p:cNvGraphicFramePr>
            <a:graphicFrameLocks noChangeAspect="1"/>
          </p:cNvGraphicFramePr>
          <p:nvPr/>
        </p:nvGraphicFramePr>
        <p:xfrm>
          <a:off x="6346190" y="5239385"/>
          <a:ext cx="535305" cy="441960"/>
        </p:xfrm>
        <a:graphic>
          <a:graphicData uri="http://schemas.openxmlformats.org/presentationml/2006/ole">
            <mc:AlternateContent xmlns:mc="http://schemas.openxmlformats.org/markup-compatibility/2006">
              <mc:Choice xmlns:v="urn:schemas-microsoft-com:vml" Requires="v">
                <p:oleObj spid="_x0000_s2054" name="" r:id="rId14" imgW="292100" imgH="241300" progId="Equation.KSEE3">
                  <p:embed/>
                </p:oleObj>
              </mc:Choice>
              <mc:Fallback>
                <p:oleObj name="" r:id="rId14" imgW="292100" imgH="241300" progId="Equation.KSEE3">
                  <p:embed/>
                  <p:pic>
                    <p:nvPicPr>
                      <p:cNvPr id="0" name="图片 2053"/>
                      <p:cNvPicPr/>
                      <p:nvPr/>
                    </p:nvPicPr>
                    <p:blipFill>
                      <a:blip r:embed="rId15"/>
                      <a:stretch>
                        <a:fillRect/>
                      </a:stretch>
                    </p:blipFill>
                    <p:spPr>
                      <a:xfrm>
                        <a:off x="6346190" y="5239385"/>
                        <a:ext cx="535305" cy="441960"/>
                      </a:xfrm>
                      <a:prstGeom prst="rect">
                        <a:avLst/>
                      </a:prstGeom>
                    </p:spPr>
                  </p:pic>
                </p:oleObj>
              </mc:Fallback>
            </mc:AlternateContent>
          </a:graphicData>
        </a:graphic>
      </p:graphicFrame>
      <p:graphicFrame>
        <p:nvGraphicFramePr>
          <p:cNvPr id="38" name="对象 37">
            <a:hlinkClick r:id="" action="ppaction://ole?verb="/>
          </p:cNvPr>
          <p:cNvGraphicFramePr>
            <a:graphicFrameLocks noChangeAspect="1"/>
          </p:cNvGraphicFramePr>
          <p:nvPr/>
        </p:nvGraphicFramePr>
        <p:xfrm>
          <a:off x="7221538" y="5266055"/>
          <a:ext cx="488950" cy="419100"/>
        </p:xfrm>
        <a:graphic>
          <a:graphicData uri="http://schemas.openxmlformats.org/presentationml/2006/ole">
            <mc:AlternateContent xmlns:mc="http://schemas.openxmlformats.org/markup-compatibility/2006">
              <mc:Choice xmlns:v="urn:schemas-microsoft-com:vml" Requires="v">
                <p:oleObj spid="_x0000_s3" name="" r:id="rId16" imgW="266700" imgH="228600" progId="Equation.KSEE3">
                  <p:embed/>
                </p:oleObj>
              </mc:Choice>
              <mc:Fallback>
                <p:oleObj name="" r:id="rId16" imgW="266700" imgH="228600" progId="Equation.KSEE3">
                  <p:embed/>
                  <p:pic>
                    <p:nvPicPr>
                      <p:cNvPr id="0" name="图片 2053"/>
                      <p:cNvPicPr/>
                      <p:nvPr/>
                    </p:nvPicPr>
                    <p:blipFill>
                      <a:blip r:embed="rId17"/>
                      <a:stretch>
                        <a:fillRect/>
                      </a:stretch>
                    </p:blipFill>
                    <p:spPr>
                      <a:xfrm>
                        <a:off x="7221538" y="5266055"/>
                        <a:ext cx="488950" cy="41910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8213090" cy="1120775"/>
          </a:xfrm>
        </p:spPr>
        <p:txBody>
          <a:bodyPr>
            <a:normAutofit/>
          </a:bodyPr>
          <a:lstStyle/>
          <a:p>
            <a:r>
              <a:rPr lang="en-US" altLang="zh-CN" sz="4000" b="1" dirty="0">
                <a:sym typeface="+mn-ea"/>
              </a:rPr>
              <a:t>1.5 </a:t>
            </a:r>
            <a:r>
              <a:rPr lang="zh-CN" sz="4000" b="1" dirty="0">
                <a:sym typeface="+mn-ea"/>
              </a:rPr>
              <a:t>其他三个</a:t>
            </a:r>
            <a:r>
              <a:rPr lang="zh-CN" sz="4000" b="1" dirty="0">
                <a:latin typeface="微软雅黑" panose="020B0503020204020204" charset="-122"/>
                <a:ea typeface="微软雅黑" panose="020B0503020204020204" charset="-122"/>
                <a:sym typeface="+mn-ea"/>
              </a:rPr>
              <a:t>β</a:t>
            </a:r>
            <a:r>
              <a:rPr lang="zh-CN" sz="4000" b="1" dirty="0">
                <a:sym typeface="+mn-ea"/>
              </a:rPr>
              <a:t>概率决定</a:t>
            </a:r>
            <a:endParaRPr lang="en-US" altLang="zh-CN" sz="4000" b="1" dirty="0">
              <a:latin typeface="微软雅黑" panose="020B0503020204020204" charset="-122"/>
              <a:ea typeface="微软雅黑" panose="020B0503020204020204" charset="-122"/>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sp>
        <p:nvSpPr>
          <p:cNvPr id="4" name="文本框 3"/>
          <p:cNvSpPr txBox="1"/>
          <p:nvPr/>
        </p:nvSpPr>
        <p:spPr>
          <a:xfrm>
            <a:off x="862965" y="1520190"/>
            <a:ext cx="11007090" cy="922020"/>
          </a:xfrm>
          <a:prstGeom prst="rect">
            <a:avLst/>
          </a:prstGeom>
          <a:noFill/>
        </p:spPr>
        <p:txBody>
          <a:bodyPr wrap="square" rtlCol="0">
            <a:spAutoFit/>
          </a:bodyPr>
          <a:p>
            <a:r>
              <a:rPr lang="zh-CN" altLang="en-US"/>
              <a:t>因为经验分位</a:t>
            </a:r>
            <a:r>
              <a:rPr lang="en-US" altLang="zh-CN"/>
              <a:t>       </a:t>
            </a:r>
            <a:r>
              <a:rPr lang="zh-CN" altLang="en-US"/>
              <a:t>是</a:t>
            </a:r>
            <a:r>
              <a:rPr lang="en-US" altLang="zh-CN"/>
              <a:t>         </a:t>
            </a:r>
            <a:r>
              <a:rPr lang="zh-CN" altLang="en-US"/>
              <a:t>的一个期望，所以说不可能去任意确定</a:t>
            </a:r>
            <a:r>
              <a:rPr lang="en-US" altLang="zh-CN"/>
              <a:t>                      </a:t>
            </a:r>
            <a:r>
              <a:rPr lang="zh-CN" altLang="en-US"/>
              <a:t>的一个上界</a:t>
            </a:r>
            <a:endParaRPr lang="zh-CN" altLang="en-US"/>
          </a:p>
          <a:p>
            <a:endParaRPr lang="zh-CN" altLang="en-US"/>
          </a:p>
          <a:p>
            <a:r>
              <a:rPr lang="zh-CN" altLang="en-US"/>
              <a:t>但是引入一个参数</a:t>
            </a:r>
            <a:r>
              <a:rPr lang="en-US" altLang="zh-CN"/>
              <a:t>  </a:t>
            </a:r>
            <a:r>
              <a:rPr lang="zh-CN" altLang="en-US">
                <a:latin typeface="微软雅黑" panose="020B0503020204020204" charset="-122"/>
                <a:ea typeface="微软雅黑" panose="020B0503020204020204" charset="-122"/>
              </a:rPr>
              <a:t>λ</a:t>
            </a:r>
            <a:r>
              <a:rPr lang="en-US" altLang="zh-CN">
                <a:latin typeface="微软雅黑" panose="020B0503020204020204" charset="-122"/>
                <a:ea typeface="微软雅黑" panose="020B0503020204020204" charset="-122"/>
              </a:rPr>
              <a:t>&lt;1  ,</a:t>
            </a:r>
            <a:r>
              <a:rPr lang="zh-CN" altLang="en-US">
                <a:latin typeface="微软雅黑" panose="020B0503020204020204" charset="-122"/>
                <a:ea typeface="微软雅黑" panose="020B0503020204020204" charset="-122"/>
              </a:rPr>
              <a:t>通过估计</a:t>
            </a:r>
            <a:r>
              <a:rPr lang="zh-CN" altLang="en-US">
                <a:latin typeface="微软雅黑" panose="020B0503020204020204" charset="-122"/>
                <a:ea typeface="微软雅黑" panose="020B0503020204020204" charset="-122"/>
                <a:sym typeface="+mn-ea"/>
              </a:rPr>
              <a:t>λ</a:t>
            </a:r>
            <a:r>
              <a:rPr lang="en-US" altLang="zh-CN">
                <a:latin typeface="微软雅黑" panose="020B0503020204020204" charset="-122"/>
                <a:ea typeface="微软雅黑" panose="020B0503020204020204" charset="-122"/>
                <a:sym typeface="+mn-ea"/>
              </a:rPr>
              <a:t>p-</a:t>
            </a:r>
            <a:r>
              <a:rPr lang="zh-CN" altLang="en-US">
                <a:latin typeface="微软雅黑" panose="020B0503020204020204" charset="-122"/>
                <a:ea typeface="微软雅黑" panose="020B0503020204020204" charset="-122"/>
                <a:sym typeface="+mn-ea"/>
              </a:rPr>
              <a:t>分位</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就可以帮助我们确定</a:t>
            </a:r>
            <a:r>
              <a:rPr lang="en-US" altLang="zh-CN">
                <a:latin typeface="微软雅黑" panose="020B0503020204020204" charset="-122"/>
                <a:ea typeface="微软雅黑" panose="020B0503020204020204" charset="-122"/>
                <a:sym typeface="+mn-ea"/>
              </a:rPr>
              <a:t>   </a:t>
            </a:r>
            <a:r>
              <a:rPr lang="en-US" altLang="zh-CN"/>
              <a:t>      </a:t>
            </a:r>
            <a:endParaRPr lang="en-US" altLang="zh-CN"/>
          </a:p>
        </p:txBody>
      </p:sp>
      <p:graphicFrame>
        <p:nvGraphicFramePr>
          <p:cNvPr id="26" name="对象 25">
            <a:hlinkClick r:id="" action="ppaction://ole?verb="/>
          </p:cNvPr>
          <p:cNvGraphicFramePr>
            <a:graphicFrameLocks noChangeAspect="1"/>
          </p:cNvGraphicFramePr>
          <p:nvPr/>
        </p:nvGraphicFramePr>
        <p:xfrm>
          <a:off x="2384425" y="1480820"/>
          <a:ext cx="328295" cy="447040"/>
        </p:xfrm>
        <a:graphic>
          <a:graphicData uri="http://schemas.openxmlformats.org/presentationml/2006/ole">
            <mc:AlternateContent xmlns:mc="http://schemas.openxmlformats.org/markup-compatibility/2006">
              <mc:Choice xmlns:v="urn:schemas-microsoft-com:vml" Requires="v">
                <p:oleObj spid="_x0000_s2050" name="" r:id="rId3" imgW="177165" imgH="241300" progId="Equation.KSEE3">
                  <p:embed/>
                </p:oleObj>
              </mc:Choice>
              <mc:Fallback>
                <p:oleObj name="" r:id="rId3" imgW="177165" imgH="241300" progId="Equation.KSEE3">
                  <p:embed/>
                  <p:pic>
                    <p:nvPicPr>
                      <p:cNvPr id="0" name="图片 2049"/>
                      <p:cNvPicPr/>
                      <p:nvPr/>
                    </p:nvPicPr>
                    <p:blipFill>
                      <a:blip r:embed="rId4"/>
                      <a:stretch>
                        <a:fillRect/>
                      </a:stretch>
                    </p:blipFill>
                    <p:spPr>
                      <a:xfrm>
                        <a:off x="2384425" y="1480820"/>
                        <a:ext cx="328295" cy="44704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3115310" y="1501140"/>
          <a:ext cx="298450" cy="406400"/>
        </p:xfrm>
        <a:graphic>
          <a:graphicData uri="http://schemas.openxmlformats.org/presentationml/2006/ole">
            <mc:AlternateContent xmlns:mc="http://schemas.openxmlformats.org/markup-compatibility/2006">
              <mc:Choice xmlns:v="urn:schemas-microsoft-com:vml" Requires="v">
                <p:oleObj spid="_x0000_s3073" name="" r:id="rId5" imgW="177165" imgH="241300" progId="Equation.KSEE3">
                  <p:embed/>
                </p:oleObj>
              </mc:Choice>
              <mc:Fallback>
                <p:oleObj name="" r:id="rId5" imgW="177165" imgH="241300" progId="Equation.KSEE3">
                  <p:embed/>
                  <p:pic>
                    <p:nvPicPr>
                      <p:cNvPr id="0" name="图片 3072"/>
                      <p:cNvPicPr/>
                      <p:nvPr/>
                    </p:nvPicPr>
                    <p:blipFill>
                      <a:blip r:embed="rId6"/>
                      <a:stretch>
                        <a:fillRect/>
                      </a:stretch>
                    </p:blipFill>
                    <p:spPr>
                      <a:xfrm>
                        <a:off x="3115310" y="1501140"/>
                        <a:ext cx="298450" cy="406400"/>
                      </a:xfrm>
                      <a:prstGeom prst="rect">
                        <a:avLst/>
                      </a:prstGeom>
                    </p:spPr>
                  </p:pic>
                </p:oleObj>
              </mc:Fallback>
            </mc:AlternateContent>
          </a:graphicData>
        </a:graphic>
      </p:graphicFrame>
      <p:graphicFrame>
        <p:nvGraphicFramePr>
          <p:cNvPr id="28" name="对象 27">
            <a:hlinkClick r:id="" action="ppaction://ole?verb="/>
          </p:cNvPr>
          <p:cNvGraphicFramePr>
            <a:graphicFrameLocks noChangeAspect="1"/>
          </p:cNvGraphicFramePr>
          <p:nvPr/>
        </p:nvGraphicFramePr>
        <p:xfrm>
          <a:off x="7581900" y="1524000"/>
          <a:ext cx="1232535" cy="403860"/>
        </p:xfrm>
        <a:graphic>
          <a:graphicData uri="http://schemas.openxmlformats.org/presentationml/2006/ole">
            <mc:AlternateContent xmlns:mc="http://schemas.openxmlformats.org/markup-compatibility/2006">
              <mc:Choice xmlns:v="urn:schemas-microsoft-com:vml" Requires="v">
                <p:oleObj spid="_x0000_s2051" name="" r:id="rId7" imgW="736600" imgH="241300" progId="Equation.KSEE3">
                  <p:embed/>
                </p:oleObj>
              </mc:Choice>
              <mc:Fallback>
                <p:oleObj name="" r:id="rId7" imgW="736600" imgH="241300" progId="Equation.KSEE3">
                  <p:embed/>
                  <p:pic>
                    <p:nvPicPr>
                      <p:cNvPr id="0" name="图片 2050"/>
                      <p:cNvPicPr/>
                      <p:nvPr/>
                    </p:nvPicPr>
                    <p:blipFill>
                      <a:blip r:embed="rId8"/>
                      <a:stretch>
                        <a:fillRect/>
                      </a:stretch>
                    </p:blipFill>
                    <p:spPr>
                      <a:xfrm>
                        <a:off x="7581900" y="1524000"/>
                        <a:ext cx="1232535" cy="403860"/>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5388610" y="1995170"/>
          <a:ext cx="400685" cy="447040"/>
        </p:xfrm>
        <a:graphic>
          <a:graphicData uri="http://schemas.openxmlformats.org/presentationml/2006/ole">
            <mc:AlternateContent xmlns:mc="http://schemas.openxmlformats.org/markup-compatibility/2006">
              <mc:Choice xmlns:v="urn:schemas-microsoft-com:vml" Requires="v">
                <p:oleObj spid="_x0000_s19" name="" r:id="rId9" imgW="215900" imgH="241300" progId="Equation.KSEE3">
                  <p:embed/>
                </p:oleObj>
              </mc:Choice>
              <mc:Fallback>
                <p:oleObj name="" r:id="rId9" imgW="215900" imgH="241300" progId="Equation.KSEE3">
                  <p:embed/>
                  <p:pic>
                    <p:nvPicPr>
                      <p:cNvPr id="0" name="图片 2049"/>
                      <p:cNvPicPr/>
                      <p:nvPr/>
                    </p:nvPicPr>
                    <p:blipFill>
                      <a:blip r:embed="rId10"/>
                      <a:stretch>
                        <a:fillRect/>
                      </a:stretch>
                    </p:blipFill>
                    <p:spPr>
                      <a:xfrm>
                        <a:off x="5388610" y="1995170"/>
                        <a:ext cx="400685" cy="447040"/>
                      </a:xfrm>
                      <a:prstGeom prst="rect">
                        <a:avLst/>
                      </a:prstGeom>
                    </p:spPr>
                  </p:pic>
                </p:oleObj>
              </mc:Fallback>
            </mc:AlternateContent>
          </a:graphicData>
        </a:graphic>
      </p:graphicFrame>
      <p:graphicFrame>
        <p:nvGraphicFramePr>
          <p:cNvPr id="20" name="对象 19">
            <a:hlinkClick r:id="" action="ppaction://ole?verb="/>
          </p:cNvPr>
          <p:cNvGraphicFramePr>
            <a:graphicFrameLocks noChangeAspect="1"/>
          </p:cNvGraphicFramePr>
          <p:nvPr/>
        </p:nvGraphicFramePr>
        <p:xfrm>
          <a:off x="8114348" y="2092960"/>
          <a:ext cx="1906270" cy="505460"/>
        </p:xfrm>
        <a:graphic>
          <a:graphicData uri="http://schemas.openxmlformats.org/presentationml/2006/ole">
            <mc:AlternateContent xmlns:mc="http://schemas.openxmlformats.org/markup-compatibility/2006">
              <mc:Choice xmlns:v="urn:schemas-microsoft-com:vml" Requires="v">
                <p:oleObj spid="_x0000_s21" name="" r:id="rId11" imgW="774065" imgH="241300" progId="Equation.KSEE3">
                  <p:embed/>
                </p:oleObj>
              </mc:Choice>
              <mc:Fallback>
                <p:oleObj name="" r:id="rId11" imgW="774065" imgH="241300" progId="Equation.KSEE3">
                  <p:embed/>
                  <p:pic>
                    <p:nvPicPr>
                      <p:cNvPr id="0" name="图片 2050"/>
                      <p:cNvPicPr/>
                      <p:nvPr/>
                    </p:nvPicPr>
                    <p:blipFill>
                      <a:blip r:embed="rId12"/>
                      <a:stretch>
                        <a:fillRect/>
                      </a:stretch>
                    </p:blipFill>
                    <p:spPr>
                      <a:xfrm>
                        <a:off x="8114348" y="2092960"/>
                        <a:ext cx="1906270" cy="505460"/>
                      </a:xfrm>
                      <a:prstGeom prst="rect">
                        <a:avLst/>
                      </a:prstGeom>
                    </p:spPr>
                  </p:pic>
                </p:oleObj>
              </mc:Fallback>
            </mc:AlternateContent>
          </a:graphicData>
        </a:graphic>
      </p:graphicFrame>
      <p:pic>
        <p:nvPicPr>
          <p:cNvPr id="24" name="图片 23"/>
          <p:cNvPicPr>
            <a:picLocks noChangeAspect="1"/>
          </p:cNvPicPr>
          <p:nvPr/>
        </p:nvPicPr>
        <p:blipFill>
          <a:blip r:embed="rId13"/>
          <a:stretch>
            <a:fillRect/>
          </a:stretch>
        </p:blipFill>
        <p:spPr>
          <a:xfrm>
            <a:off x="862965" y="3007360"/>
            <a:ext cx="5775325" cy="2938145"/>
          </a:xfrm>
          <a:prstGeom prst="rect">
            <a:avLst/>
          </a:prstGeom>
        </p:spPr>
      </p:pic>
      <p:sp>
        <p:nvSpPr>
          <p:cNvPr id="27" name="文本框 26"/>
          <p:cNvSpPr txBox="1"/>
          <p:nvPr/>
        </p:nvSpPr>
        <p:spPr>
          <a:xfrm>
            <a:off x="7035800" y="3007360"/>
            <a:ext cx="5156200" cy="368300"/>
          </a:xfrm>
          <a:prstGeom prst="rect">
            <a:avLst/>
          </a:prstGeom>
          <a:noFill/>
        </p:spPr>
        <p:txBody>
          <a:bodyPr wrap="square" rtlCol="0">
            <a:spAutoFit/>
          </a:bodyPr>
          <a:p>
            <a:r>
              <a:rPr lang="zh-CN" altLang="en-US"/>
              <a:t>则</a:t>
            </a:r>
            <a:r>
              <a:rPr lang="en-US" altLang="zh-CN"/>
              <a:t>          </a:t>
            </a:r>
            <a:r>
              <a:rPr lang="zh-CN" altLang="en-US"/>
              <a:t>可以被误差概率函数</a:t>
            </a:r>
            <a:r>
              <a:rPr lang="en-US" altLang="zh-CN"/>
              <a:t> g(</a:t>
            </a:r>
            <a:r>
              <a:rPr lang="en-US" altLang="zh-CN">
                <a:latin typeface="微软雅黑" panose="020B0503020204020204" charset="-122"/>
                <a:ea typeface="微软雅黑" panose="020B0503020204020204" charset="-122"/>
              </a:rPr>
              <a:t>λ,p,m</a:t>
            </a:r>
            <a:r>
              <a:rPr lang="en-US" altLang="zh-CN"/>
              <a:t>)</a:t>
            </a:r>
            <a:r>
              <a:rPr lang="zh-CN" altLang="en-US"/>
              <a:t>决定</a:t>
            </a:r>
            <a:r>
              <a:rPr lang="en-US" altLang="zh-CN"/>
              <a:t> </a:t>
            </a:r>
            <a:endParaRPr lang="en-US" altLang="zh-CN"/>
          </a:p>
        </p:txBody>
      </p:sp>
      <p:graphicFrame>
        <p:nvGraphicFramePr>
          <p:cNvPr id="29" name="对象 28">
            <a:hlinkClick r:id="" action="ppaction://ole?verb="/>
          </p:cNvPr>
          <p:cNvGraphicFramePr>
            <a:graphicFrameLocks noChangeAspect="1"/>
          </p:cNvGraphicFramePr>
          <p:nvPr/>
        </p:nvGraphicFramePr>
        <p:xfrm>
          <a:off x="7437120" y="3007360"/>
          <a:ext cx="403860" cy="403860"/>
        </p:xfrm>
        <a:graphic>
          <a:graphicData uri="http://schemas.openxmlformats.org/presentationml/2006/ole">
            <mc:AlternateContent xmlns:mc="http://schemas.openxmlformats.org/markup-compatibility/2006">
              <mc:Choice xmlns:v="urn:schemas-microsoft-com:vml" Requires="v">
                <p:oleObj spid="_x0000_s3074" name="" r:id="rId14" imgW="241300" imgH="241300" progId="Equation.KSEE3">
                  <p:embed/>
                </p:oleObj>
              </mc:Choice>
              <mc:Fallback>
                <p:oleObj name="" r:id="rId14" imgW="241300" imgH="241300" progId="Equation.KSEE3">
                  <p:embed/>
                  <p:pic>
                    <p:nvPicPr>
                      <p:cNvPr id="0" name="图片 3073"/>
                      <p:cNvPicPr/>
                      <p:nvPr/>
                    </p:nvPicPr>
                    <p:blipFill>
                      <a:blip r:embed="rId15"/>
                      <a:stretch>
                        <a:fillRect/>
                      </a:stretch>
                    </p:blipFill>
                    <p:spPr>
                      <a:xfrm>
                        <a:off x="7437120" y="3007360"/>
                        <a:ext cx="403860" cy="403860"/>
                      </a:xfrm>
                      <a:prstGeom prst="rect">
                        <a:avLst/>
                      </a:prstGeom>
                    </p:spPr>
                  </p:pic>
                </p:oleObj>
              </mc:Fallback>
            </mc:AlternateContent>
          </a:graphicData>
        </a:graphic>
      </p:graphicFrame>
      <p:graphicFrame>
        <p:nvGraphicFramePr>
          <p:cNvPr id="38" name="对象 37">
            <a:hlinkClick r:id="" action="ppaction://ole?verb="/>
          </p:cNvPr>
          <p:cNvGraphicFramePr>
            <a:graphicFrameLocks noChangeAspect="1"/>
          </p:cNvGraphicFramePr>
          <p:nvPr/>
        </p:nvGraphicFramePr>
        <p:xfrm>
          <a:off x="5915025" y="410845"/>
          <a:ext cx="903605" cy="774700"/>
        </p:xfrm>
        <a:graphic>
          <a:graphicData uri="http://schemas.openxmlformats.org/presentationml/2006/ole">
            <mc:AlternateContent xmlns:mc="http://schemas.openxmlformats.org/markup-compatibility/2006">
              <mc:Choice xmlns:v="urn:schemas-microsoft-com:vml" Requires="v">
                <p:oleObj spid="_x0000_s2054" name="" r:id="rId16" imgW="266700" imgH="228600" progId="Equation.KSEE3">
                  <p:embed/>
                </p:oleObj>
              </mc:Choice>
              <mc:Fallback>
                <p:oleObj name="" r:id="rId16" imgW="266700" imgH="228600" progId="Equation.KSEE3">
                  <p:embed/>
                  <p:pic>
                    <p:nvPicPr>
                      <p:cNvPr id="0" name="图片 2053"/>
                      <p:cNvPicPr/>
                      <p:nvPr/>
                    </p:nvPicPr>
                    <p:blipFill>
                      <a:blip r:embed="rId17"/>
                      <a:stretch>
                        <a:fillRect/>
                      </a:stretch>
                    </p:blipFill>
                    <p:spPr>
                      <a:xfrm>
                        <a:off x="5915025" y="410845"/>
                        <a:ext cx="903605" cy="77470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8213090" cy="1120775"/>
          </a:xfrm>
        </p:spPr>
        <p:txBody>
          <a:bodyPr>
            <a:normAutofit/>
          </a:bodyPr>
          <a:lstStyle/>
          <a:p>
            <a:r>
              <a:rPr lang="en-US" altLang="zh-CN" sz="4000" b="1" dirty="0">
                <a:sym typeface="+mn-ea"/>
              </a:rPr>
              <a:t>1.5.1 </a:t>
            </a:r>
            <a:r>
              <a:rPr lang="zh-CN" altLang="en-US" sz="4000" b="1" dirty="0">
                <a:sym typeface="+mn-ea"/>
              </a:rPr>
              <a:t>使用平滑敏感度确定</a:t>
            </a:r>
            <a:endParaRPr lang="zh-CN" altLang="en-US" sz="4000" b="1" dirty="0">
              <a:latin typeface="微软雅黑" panose="020B0503020204020204" charset="-122"/>
              <a:ea typeface="微软雅黑" panose="020B0503020204020204" charset="-122"/>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pic>
        <p:nvPicPr>
          <p:cNvPr id="24" name="图片 23"/>
          <p:cNvPicPr>
            <a:picLocks noChangeAspect="1"/>
          </p:cNvPicPr>
          <p:nvPr/>
        </p:nvPicPr>
        <p:blipFill>
          <a:blip r:embed="rId3"/>
          <a:stretch>
            <a:fillRect/>
          </a:stretch>
        </p:blipFill>
        <p:spPr>
          <a:xfrm>
            <a:off x="5873115" y="1358900"/>
            <a:ext cx="5775325" cy="2938145"/>
          </a:xfrm>
          <a:prstGeom prst="rect">
            <a:avLst/>
          </a:prstGeom>
        </p:spPr>
      </p:pic>
      <p:graphicFrame>
        <p:nvGraphicFramePr>
          <p:cNvPr id="3" name="对象 2">
            <a:hlinkClick r:id="" action="ppaction://ole?verb="/>
          </p:cNvPr>
          <p:cNvGraphicFramePr>
            <a:graphicFrameLocks noChangeAspect="1"/>
          </p:cNvGraphicFramePr>
          <p:nvPr/>
        </p:nvGraphicFramePr>
        <p:xfrm>
          <a:off x="6546850" y="336550"/>
          <a:ext cx="737235" cy="737235"/>
        </p:xfrm>
        <a:graphic>
          <a:graphicData uri="http://schemas.openxmlformats.org/presentationml/2006/ole">
            <mc:AlternateContent xmlns:mc="http://schemas.openxmlformats.org/markup-compatibility/2006">
              <mc:Choice xmlns:v="urn:schemas-microsoft-com:vml" Requires="v">
                <p:oleObj spid="_x0000_s7" name="" r:id="rId4" imgW="228600" imgH="228600" progId="Equation.KSEE3">
                  <p:embed/>
                </p:oleObj>
              </mc:Choice>
              <mc:Fallback>
                <p:oleObj name="" r:id="rId4" imgW="228600" imgH="228600" progId="Equation.KSEE3">
                  <p:embed/>
                  <p:pic>
                    <p:nvPicPr>
                      <p:cNvPr id="0" name="图片 3073"/>
                      <p:cNvPicPr/>
                      <p:nvPr/>
                    </p:nvPicPr>
                    <p:blipFill>
                      <a:blip r:embed="rId5"/>
                      <a:stretch>
                        <a:fillRect/>
                      </a:stretch>
                    </p:blipFill>
                    <p:spPr>
                      <a:xfrm>
                        <a:off x="6546850" y="336550"/>
                        <a:ext cx="737235" cy="737235"/>
                      </a:xfrm>
                      <a:prstGeom prst="rect">
                        <a:avLst/>
                      </a:prstGeom>
                    </p:spPr>
                  </p:pic>
                </p:oleObj>
              </mc:Fallback>
            </mc:AlternateContent>
          </a:graphicData>
        </a:graphic>
      </p:graphicFrame>
      <p:sp>
        <p:nvSpPr>
          <p:cNvPr id="8" name="文本框 7"/>
          <p:cNvSpPr txBox="1"/>
          <p:nvPr/>
        </p:nvSpPr>
        <p:spPr>
          <a:xfrm>
            <a:off x="601345" y="1438910"/>
            <a:ext cx="4064000" cy="645160"/>
          </a:xfrm>
          <a:prstGeom prst="rect">
            <a:avLst/>
          </a:prstGeom>
          <a:noFill/>
        </p:spPr>
        <p:txBody>
          <a:bodyPr wrap="square" rtlCol="0">
            <a:spAutoFit/>
          </a:bodyPr>
          <a:p>
            <a:r>
              <a:rPr lang="zh-CN" altLang="en-US"/>
              <a:t>在假设</a:t>
            </a:r>
            <a:r>
              <a:rPr lang="en-US" altLang="zh-CN"/>
              <a:t>                 </a:t>
            </a:r>
            <a:r>
              <a:rPr lang="zh-CN" altLang="en-US"/>
              <a:t>的条件下，希望通过利用平滑敏感度去释放</a:t>
            </a:r>
            <a:r>
              <a:rPr lang="zh-CN" altLang="en-US">
                <a:latin typeface="微软雅黑" panose="020B0503020204020204" charset="-122"/>
                <a:ea typeface="微软雅黑" panose="020B0503020204020204" charset="-122"/>
              </a:rPr>
              <a:t>τ</a:t>
            </a:r>
            <a:endParaRPr lang="zh-CN" altLang="en-US">
              <a:latin typeface="微软雅黑" panose="020B0503020204020204" charset="-122"/>
              <a:ea typeface="微软雅黑" panose="020B0503020204020204" charset="-122"/>
            </a:endParaRPr>
          </a:p>
        </p:txBody>
      </p:sp>
      <p:graphicFrame>
        <p:nvGraphicFramePr>
          <p:cNvPr id="9" name="对象 8">
            <a:hlinkClick r:id="" action="ppaction://ole?verb="/>
          </p:cNvPr>
          <p:cNvGraphicFramePr>
            <a:graphicFrameLocks noChangeAspect="1"/>
          </p:cNvGraphicFramePr>
          <p:nvPr/>
        </p:nvGraphicFramePr>
        <p:xfrm>
          <a:off x="1410335" y="1287145"/>
          <a:ext cx="936625" cy="434340"/>
        </p:xfrm>
        <a:graphic>
          <a:graphicData uri="http://schemas.openxmlformats.org/presentationml/2006/ole">
            <mc:AlternateContent xmlns:mc="http://schemas.openxmlformats.org/markup-compatibility/2006">
              <mc:Choice xmlns:v="urn:schemas-microsoft-com:vml" Requires="v">
                <p:oleObj spid="_x0000_s4097" name="" r:id="rId6" imgW="520700" imgH="241300" progId="Equation.KSEE3">
                  <p:embed/>
                </p:oleObj>
              </mc:Choice>
              <mc:Fallback>
                <p:oleObj name="" r:id="rId6" imgW="520700" imgH="241300" progId="Equation.KSEE3">
                  <p:embed/>
                  <p:pic>
                    <p:nvPicPr>
                      <p:cNvPr id="0" name="图片 4096"/>
                      <p:cNvPicPr/>
                      <p:nvPr/>
                    </p:nvPicPr>
                    <p:blipFill>
                      <a:blip r:embed="rId7"/>
                      <a:stretch>
                        <a:fillRect/>
                      </a:stretch>
                    </p:blipFill>
                    <p:spPr>
                      <a:xfrm>
                        <a:off x="1410335" y="1287145"/>
                        <a:ext cx="936625" cy="434340"/>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637223" y="2469515"/>
          <a:ext cx="5464175" cy="784225"/>
        </p:xfrm>
        <a:graphic>
          <a:graphicData uri="http://schemas.openxmlformats.org/presentationml/2006/ole">
            <mc:AlternateContent xmlns:mc="http://schemas.openxmlformats.org/markup-compatibility/2006">
              <mc:Choice xmlns:v="urn:schemas-microsoft-com:vml" Requires="v">
                <p:oleObj spid="_x0000_s4098" name="" r:id="rId8" imgW="2920365" imgH="419100" progId="Equation.KSEE3">
                  <p:embed/>
                </p:oleObj>
              </mc:Choice>
              <mc:Fallback>
                <p:oleObj name="" r:id="rId8" imgW="2920365" imgH="419100" progId="Equation.KSEE3">
                  <p:embed/>
                  <p:pic>
                    <p:nvPicPr>
                      <p:cNvPr id="0" name="图片 4097"/>
                      <p:cNvPicPr/>
                      <p:nvPr/>
                    </p:nvPicPr>
                    <p:blipFill>
                      <a:blip r:embed="rId9"/>
                      <a:stretch>
                        <a:fillRect/>
                      </a:stretch>
                    </p:blipFill>
                    <p:spPr>
                      <a:xfrm>
                        <a:off x="637223" y="2469515"/>
                        <a:ext cx="5464175" cy="784225"/>
                      </a:xfrm>
                      <a:prstGeom prst="rect">
                        <a:avLst/>
                      </a:prstGeom>
                    </p:spPr>
                  </p:pic>
                </p:oleObj>
              </mc:Fallback>
            </mc:AlternateContent>
          </a:graphicData>
        </a:graphic>
      </p:graphicFrame>
      <p:sp>
        <p:nvSpPr>
          <p:cNvPr id="11" name="文本框 10"/>
          <p:cNvSpPr txBox="1"/>
          <p:nvPr/>
        </p:nvSpPr>
        <p:spPr>
          <a:xfrm>
            <a:off x="708025" y="4001770"/>
            <a:ext cx="4064000" cy="1476375"/>
          </a:xfrm>
          <a:prstGeom prst="rect">
            <a:avLst/>
          </a:prstGeom>
          <a:noFill/>
        </p:spPr>
        <p:txBody>
          <a:bodyPr wrap="square" rtlCol="0">
            <a:spAutoFit/>
          </a:bodyPr>
          <a:p>
            <a:r>
              <a:rPr lang="en-US" altLang="zh-CN"/>
              <a:t>offset</a:t>
            </a:r>
            <a:r>
              <a:rPr lang="zh-CN" altLang="en-US"/>
              <a:t>的目的是为了使得</a:t>
            </a:r>
            <a:r>
              <a:rPr lang="en-US" altLang="zh-CN"/>
              <a:t>       </a:t>
            </a:r>
            <a:r>
              <a:rPr lang="zh-CN" altLang="en-US"/>
              <a:t>右侧的噪</a:t>
            </a:r>
            <a:endParaRPr lang="zh-CN" altLang="en-US"/>
          </a:p>
          <a:p>
            <a:endParaRPr lang="zh-CN" altLang="en-US"/>
          </a:p>
          <a:p>
            <a:r>
              <a:rPr lang="zh-CN" altLang="en-US"/>
              <a:t>声进行偏移，以使得</a:t>
            </a:r>
            <a:r>
              <a:rPr lang="en-US" altLang="zh-CN"/>
              <a:t>               </a:t>
            </a:r>
            <a:r>
              <a:rPr lang="zh-CN" altLang="en-US"/>
              <a:t>的可能</a:t>
            </a:r>
            <a:endParaRPr lang="zh-CN" altLang="en-US"/>
          </a:p>
          <a:p>
            <a:endParaRPr lang="zh-CN" altLang="en-US"/>
          </a:p>
          <a:p>
            <a:r>
              <a:rPr lang="zh-CN" altLang="en-US"/>
              <a:t>性</a:t>
            </a:r>
            <a:r>
              <a:rPr lang="en-US" altLang="zh-CN"/>
              <a:t>           </a:t>
            </a:r>
            <a:r>
              <a:rPr lang="zh-CN" altLang="en-US"/>
              <a:t>能够被约束</a:t>
            </a:r>
            <a:endParaRPr lang="zh-CN" altLang="en-US"/>
          </a:p>
        </p:txBody>
      </p:sp>
      <p:graphicFrame>
        <p:nvGraphicFramePr>
          <p:cNvPr id="16" name="对象 15">
            <a:hlinkClick r:id="" action="ppaction://ole?verb="/>
          </p:cNvPr>
          <p:cNvGraphicFramePr>
            <a:graphicFrameLocks noChangeAspect="1"/>
          </p:cNvGraphicFramePr>
          <p:nvPr/>
        </p:nvGraphicFramePr>
        <p:xfrm>
          <a:off x="3174365" y="3950970"/>
          <a:ext cx="389890" cy="530860"/>
        </p:xfrm>
        <a:graphic>
          <a:graphicData uri="http://schemas.openxmlformats.org/presentationml/2006/ole">
            <mc:AlternateContent xmlns:mc="http://schemas.openxmlformats.org/markup-compatibility/2006">
              <mc:Choice xmlns:v="urn:schemas-microsoft-com:vml" Requires="v">
                <p:oleObj spid="_x0000_s17" name="" r:id="rId10" imgW="177165" imgH="241300" progId="Equation.KSEE3">
                  <p:embed/>
                </p:oleObj>
              </mc:Choice>
              <mc:Fallback>
                <p:oleObj name="" r:id="rId10" imgW="177165" imgH="241300" progId="Equation.KSEE3">
                  <p:embed/>
                  <p:pic>
                    <p:nvPicPr>
                      <p:cNvPr id="0" name="图片 3072"/>
                      <p:cNvPicPr/>
                      <p:nvPr/>
                    </p:nvPicPr>
                    <p:blipFill>
                      <a:blip r:embed="rId11"/>
                      <a:stretch>
                        <a:fillRect/>
                      </a:stretch>
                    </p:blipFill>
                    <p:spPr>
                      <a:xfrm>
                        <a:off x="3174365" y="3950970"/>
                        <a:ext cx="389890" cy="530860"/>
                      </a:xfrm>
                      <a:prstGeom prst="rect">
                        <a:avLst/>
                      </a:prstGeom>
                    </p:spPr>
                  </p:pic>
                </p:oleObj>
              </mc:Fallback>
            </mc:AlternateContent>
          </a:graphicData>
        </a:graphic>
      </p:graphicFrame>
      <p:graphicFrame>
        <p:nvGraphicFramePr>
          <p:cNvPr id="22" name="对象 21">
            <a:hlinkClick r:id="" action="ppaction://ole?verb="/>
          </p:cNvPr>
          <p:cNvGraphicFramePr>
            <a:graphicFrameLocks noChangeAspect="1"/>
          </p:cNvGraphicFramePr>
          <p:nvPr/>
        </p:nvGraphicFramePr>
        <p:xfrm>
          <a:off x="3003868" y="4481830"/>
          <a:ext cx="730250" cy="434340"/>
        </p:xfrm>
        <a:graphic>
          <a:graphicData uri="http://schemas.openxmlformats.org/presentationml/2006/ole">
            <mc:AlternateContent xmlns:mc="http://schemas.openxmlformats.org/markup-compatibility/2006">
              <mc:Choice xmlns:v="urn:schemas-microsoft-com:vml" Requires="v">
                <p:oleObj spid="_x0000_s4" name="" r:id="rId12" imgW="405765" imgH="241300" progId="Equation.KSEE3">
                  <p:embed/>
                </p:oleObj>
              </mc:Choice>
              <mc:Fallback>
                <p:oleObj name="" r:id="rId12" imgW="405765" imgH="241300" progId="Equation.KSEE3">
                  <p:embed/>
                  <p:pic>
                    <p:nvPicPr>
                      <p:cNvPr id="0" name="图片 4096"/>
                      <p:cNvPicPr/>
                      <p:nvPr/>
                    </p:nvPicPr>
                    <p:blipFill>
                      <a:blip r:embed="rId13"/>
                      <a:stretch>
                        <a:fillRect/>
                      </a:stretch>
                    </p:blipFill>
                    <p:spPr>
                      <a:xfrm>
                        <a:off x="3003868" y="4481830"/>
                        <a:ext cx="730250" cy="434340"/>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1161415" y="5024755"/>
          <a:ext cx="453390" cy="453390"/>
        </p:xfrm>
        <a:graphic>
          <a:graphicData uri="http://schemas.openxmlformats.org/presentationml/2006/ole">
            <mc:AlternateContent xmlns:mc="http://schemas.openxmlformats.org/markup-compatibility/2006">
              <mc:Choice xmlns:v="urn:schemas-microsoft-com:vml" Requires="v">
                <p:oleObj spid="_x0000_s30" name="" r:id="rId14" imgW="228600" imgH="228600" progId="Equation.KSEE3">
                  <p:embed/>
                </p:oleObj>
              </mc:Choice>
              <mc:Fallback>
                <p:oleObj name="" r:id="rId14" imgW="228600" imgH="228600" progId="Equation.KSEE3">
                  <p:embed/>
                  <p:pic>
                    <p:nvPicPr>
                      <p:cNvPr id="0" name="图片 3073"/>
                      <p:cNvPicPr/>
                      <p:nvPr/>
                    </p:nvPicPr>
                    <p:blipFill>
                      <a:blip r:embed="rId5"/>
                      <a:stretch>
                        <a:fillRect/>
                      </a:stretch>
                    </p:blipFill>
                    <p:spPr>
                      <a:xfrm>
                        <a:off x="1161415" y="5024755"/>
                        <a:ext cx="453390" cy="453390"/>
                      </a:xfrm>
                      <a:prstGeom prst="rect">
                        <a:avLst/>
                      </a:prstGeom>
                    </p:spPr>
                  </p:pic>
                </p:oleObj>
              </mc:Fallback>
            </mc:AlternateContent>
          </a:graphicData>
        </a:graphic>
      </p:graphicFrame>
      <p:sp>
        <p:nvSpPr>
          <p:cNvPr id="31" name="文本框 30"/>
          <p:cNvSpPr txBox="1"/>
          <p:nvPr/>
        </p:nvSpPr>
        <p:spPr>
          <a:xfrm>
            <a:off x="5765800" y="4364355"/>
            <a:ext cx="5322570" cy="645160"/>
          </a:xfrm>
          <a:prstGeom prst="rect">
            <a:avLst/>
          </a:prstGeom>
          <a:noFill/>
        </p:spPr>
        <p:txBody>
          <a:bodyPr wrap="square" rtlCol="0">
            <a:spAutoFit/>
          </a:bodyPr>
          <a:p>
            <a:r>
              <a:rPr lang="zh-CN" altLang="en-US"/>
              <a:t>利用噪声分布可以计算出</a:t>
            </a:r>
            <a:r>
              <a:rPr lang="en-US" altLang="zh-CN"/>
              <a:t> </a:t>
            </a:r>
            <a:r>
              <a:rPr lang="zh-CN" altLang="en-US">
                <a:latin typeface="微软雅黑" panose="020B0503020204020204" charset="-122"/>
                <a:ea typeface="微软雅黑" panose="020B0503020204020204" charset="-122"/>
              </a:rPr>
              <a:t>κ</a:t>
            </a:r>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（保证满足差分隐私）的取值，从而</a:t>
            </a:r>
            <a:r>
              <a:rPr lang="zh-CN" altLang="en-US">
                <a:latin typeface="微软雅黑" panose="020B0503020204020204" charset="-122"/>
                <a:ea typeface="微软雅黑" panose="020B0503020204020204" charset="-122"/>
                <a:sym typeface="+mn-ea"/>
              </a:rPr>
              <a:t>τ能够被计算</a:t>
            </a:r>
            <a:endParaRPr lang="zh-CN" altLang="en-US">
              <a:latin typeface="微软雅黑" panose="020B0503020204020204" charset="-122"/>
              <a:ea typeface="微软雅黑" panose="020B0503020204020204" charset="-122"/>
            </a:endParaRPr>
          </a:p>
        </p:txBody>
      </p:sp>
      <p:graphicFrame>
        <p:nvGraphicFramePr>
          <p:cNvPr id="32" name="对象 31">
            <a:hlinkClick r:id="" action="ppaction://ole?verb="/>
          </p:cNvPr>
          <p:cNvGraphicFramePr>
            <a:graphicFrameLocks noChangeAspect="1"/>
          </p:cNvGraphicFramePr>
          <p:nvPr/>
        </p:nvGraphicFramePr>
        <p:xfrm>
          <a:off x="829310" y="5716905"/>
          <a:ext cx="2550160" cy="504825"/>
        </p:xfrm>
        <a:graphic>
          <a:graphicData uri="http://schemas.openxmlformats.org/presentationml/2006/ole">
            <mc:AlternateContent xmlns:mc="http://schemas.openxmlformats.org/markup-compatibility/2006">
              <mc:Choice xmlns:v="urn:schemas-microsoft-com:vml" Requires="v">
                <p:oleObj spid="_x0000_s4099" name="" r:id="rId15" imgW="1219200" imgH="241300" progId="Equation.KSEE3">
                  <p:embed/>
                </p:oleObj>
              </mc:Choice>
              <mc:Fallback>
                <p:oleObj name="" r:id="rId15" imgW="1219200" imgH="241300" progId="Equation.KSEE3">
                  <p:embed/>
                  <p:pic>
                    <p:nvPicPr>
                      <p:cNvPr id="0" name="图片 4098"/>
                      <p:cNvPicPr/>
                      <p:nvPr/>
                    </p:nvPicPr>
                    <p:blipFill>
                      <a:blip r:embed="rId16"/>
                      <a:stretch>
                        <a:fillRect/>
                      </a:stretch>
                    </p:blipFill>
                    <p:spPr>
                      <a:xfrm>
                        <a:off x="829310" y="5716905"/>
                        <a:ext cx="2550160" cy="50482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2297,&quot;width&quot;:17666.387401574804}"/>
</p:tagLst>
</file>

<file path=ppt/tags/tag2.xml><?xml version="1.0" encoding="utf-8"?>
<p:tagLst xmlns:p="http://schemas.openxmlformats.org/presentationml/2006/main">
  <p:tag name="KSO_WM_UNIT_PLACING_PICTURE_USER_VIEWPORT" val="{&quot;height&quot;:4319,&quot;width&quot;:12694}"/>
</p:tagLst>
</file>

<file path=ppt/tags/tag3.xml><?xml version="1.0" encoding="utf-8"?>
<p:tagLst xmlns:p="http://schemas.openxmlformats.org/presentationml/2006/main">
  <p:tag name="COMMONDATA" val="eyJoZGlkIjoiZWY4ODRjYTE3YTllODZiM2MxYmQ0MGMxOWMzZTM4NWQifQ=="/>
  <p:tag name="KSO_WPP_MARK_KEY" val="9c4775e5-d35d-4f7c-a176-4a36429e81dc"/>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4fryp4sf">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2648</Words>
  <Application>WPS 演示</Application>
  <PresentationFormat>宽屏</PresentationFormat>
  <Paragraphs>227</Paragraphs>
  <Slides>19</Slides>
  <Notes>31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32</vt:i4>
      </vt:variant>
      <vt:variant>
        <vt:lpstr>幻灯片标题</vt:lpstr>
      </vt:variant>
      <vt:variant>
        <vt:i4>19</vt:i4>
      </vt:variant>
    </vt:vector>
  </HeadingPairs>
  <TitlesOfParts>
    <vt:vector size="59" baseType="lpstr">
      <vt:lpstr>Arial</vt:lpstr>
      <vt:lpstr>宋体</vt:lpstr>
      <vt:lpstr>Wingdings</vt:lpstr>
      <vt:lpstr>Times New Roman</vt:lpstr>
      <vt:lpstr>Calibri</vt:lpstr>
      <vt:lpstr>微软雅黑</vt:lpstr>
      <vt:lpstr>Arial Unicode MS</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目录</vt:lpstr>
      <vt:lpstr>1.0 背景介绍</vt:lpstr>
      <vt:lpstr>1.1 背景介绍</vt:lpstr>
      <vt:lpstr>1.2 本文做出的贡献</vt:lpstr>
      <vt:lpstr>1.3 PAK之BT(Binary Tree)算法</vt:lpstr>
      <vt:lpstr>1.4 p分位数计算截断τ</vt:lpstr>
      <vt:lpstr>1.5 其他三个β概率决定</vt:lpstr>
      <vt:lpstr>1.5.1 使用平滑敏感度确定</vt:lpstr>
      <vt:lpstr>1.5.2引入另一个参数r消除</vt:lpstr>
      <vt:lpstr>1.6 渐近分析最优p值</vt:lpstr>
      <vt:lpstr>2 本文做出的贡献</vt:lpstr>
      <vt:lpstr>2.1使用具体的方法代替渐近分析  </vt:lpstr>
      <vt:lpstr>2.2ToPS---Threshold Optimizer </vt:lpstr>
      <vt:lpstr>1.8伯恩斯坦机制</vt:lpstr>
      <vt:lpstr>1.9第二次尝试——对查询方面的应用</vt:lpstr>
      <vt:lpstr>2.0 Task-aware Privacy Preservation for Multi-dimensional Data</vt:lpstr>
      <vt:lpstr>2.1 Optimal Algorithms for Mean Estimation under Local Differential Privacy</vt:lpstr>
      <vt:lpstr>2.2 PrivUnit方法（联邦学习下）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shiguanhua</dc:creator>
  <cp:lastModifiedBy>Altria</cp:lastModifiedBy>
  <cp:revision>1312</cp:revision>
  <dcterms:created xsi:type="dcterms:W3CDTF">2021-11-12T05:38:00Z</dcterms:created>
  <dcterms:modified xsi:type="dcterms:W3CDTF">2022-12-05T00:44:42Z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2052-11.1.0.12651</vt:lpwstr>
  </property>
  <property fmtid="{D5CDD505-2E9C-101B-9397-08002B2CF9AE}" pid="3" name="ICV">
    <vt:lpwstr>50ACCB1479E04F519587056C602F729F</vt:lpwstr>
  </property>
</Properties>
</file>