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568" r:id="rId5"/>
    <p:sldId id="373" r:id="rId6"/>
    <p:sldId id="556" r:id="rId7"/>
    <p:sldId id="460" r:id="rId8"/>
    <p:sldId id="558" r:id="rId9"/>
    <p:sldId id="564" r:id="rId10"/>
    <p:sldId id="565" r:id="rId11"/>
    <p:sldId id="559" r:id="rId12"/>
    <p:sldId id="560" r:id="rId13"/>
    <p:sldId id="561" r:id="rId14"/>
    <p:sldId id="554" r:id="rId15"/>
    <p:sldId id="562" r:id="rId16"/>
    <p:sldId id="566" r:id="rId17"/>
    <p:sldId id="555" r:id="rId18"/>
    <p:sldId id="567" r:id="rId19"/>
    <p:sldId id="569" r:id="rId20"/>
    <p:sldId id="570" r:id="rId21"/>
    <p:sldId id="571" r:id="rId22"/>
    <p:sldId id="572" r:id="rId23"/>
    <p:sldId id="573" r:id="rId24"/>
    <p:sldId id="574" r:id="rId25"/>
    <p:sldId id="576" r:id="rId26"/>
    <p:sldId id="575" r:id="rId27"/>
  </p:sldIdLst>
  <p:sldSz cx="12192000" cy="6858000"/>
  <p:notesSz cx="7103745" cy="10234295"/>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EA79D63-741A-45C4-ADB5-9B802C6FE787}">
          <p14:sldIdLst>
            <p14:sldId id="257"/>
            <p14:sldId id="568"/>
            <p14:sldId id="373"/>
            <p14:sldId id="556"/>
            <p14:sldId id="460"/>
            <p14:sldId id="558"/>
            <p14:sldId id="564"/>
            <p14:sldId id="565"/>
            <p14:sldId id="559"/>
            <p14:sldId id="560"/>
            <p14:sldId id="561"/>
            <p14:sldId id="554"/>
            <p14:sldId id="562"/>
            <p14:sldId id="566"/>
            <p14:sldId id="555"/>
            <p14:sldId id="567"/>
            <p14:sldId id="569"/>
            <p14:sldId id="570"/>
            <p14:sldId id="571"/>
            <p14:sldId id="572"/>
            <p14:sldId id="573"/>
            <p14:sldId id="574"/>
            <p14:sldId id="576"/>
            <p14:sldId id="57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 令凯" initials="孟" lastIdx="1" clrIdx="0"/>
  <p:cmAuthor id="2" name="后会无期" initials="后会无期" lastIdx="0" clrIdx="1"/>
  <p:cmAuthor id="3" name="RON" initials="R" lastIdx="3" clrIdx="2"/>
  <p:cmAuthor id="4" name="陈 晓博" initials="陈" lastIdx="1" clrIdx="3"/>
  <p:cmAuthor id="5" name="Administrat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FE2FF"/>
    <a:srgbClr val="F06262"/>
    <a:srgbClr val="384479"/>
    <a:srgbClr val="9DC3E6"/>
    <a:srgbClr val="FFCBA2"/>
    <a:srgbClr val="C03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834" autoAdjust="0"/>
  </p:normalViewPr>
  <p:slideViewPr>
    <p:cSldViewPr snapToGrid="0">
      <p:cViewPr varScale="1">
        <p:scale>
          <a:sx n="141" d="100"/>
          <a:sy n="141" d="100"/>
        </p:scale>
        <p:origin x="80" y="4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4.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57.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image" Target="../media/image38.wmf"/><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10.wmf"/><Relationship Id="rId2" Type="http://schemas.openxmlformats.org/officeDocument/2006/relationships/image" Target="../media/image33.wmf"/><Relationship Id="rId19" Type="http://schemas.openxmlformats.org/officeDocument/2006/relationships/image" Target="../media/image49.wmf"/><Relationship Id="rId18" Type="http://schemas.openxmlformats.org/officeDocument/2006/relationships/image" Target="../media/image48.wmf"/><Relationship Id="rId17" Type="http://schemas.openxmlformats.org/officeDocument/2006/relationships/image" Target="../media/image47.wmf"/><Relationship Id="rId16" Type="http://schemas.openxmlformats.org/officeDocument/2006/relationships/image" Target="../media/image46.wmf"/><Relationship Id="rId15" Type="http://schemas.openxmlformats.org/officeDocument/2006/relationships/image" Target="../media/image45.wmf"/><Relationship Id="rId14" Type="http://schemas.openxmlformats.org/officeDocument/2006/relationships/image" Target="../media/image44.wmf"/><Relationship Id="rId13" Type="http://schemas.openxmlformats.org/officeDocument/2006/relationships/image" Target="../media/image43.wmf"/><Relationship Id="rId12" Type="http://schemas.openxmlformats.org/officeDocument/2006/relationships/image" Target="../media/image42.wmf"/><Relationship Id="rId11" Type="http://schemas.openxmlformats.org/officeDocument/2006/relationships/image" Target="../media/image41.wmf"/><Relationship Id="rId10" Type="http://schemas.openxmlformats.org/officeDocument/2006/relationships/image" Target="../media/image40.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a:solidFill>
                  <a:srgbClr val="FF0000"/>
                </a:solidFill>
                <a:sym typeface="+mn-ea"/>
              </a:rPr>
              <a:t>PS</a:t>
            </a:r>
            <a:r>
              <a:rPr lang="zh-CN" altLang="en-US">
                <a:solidFill>
                  <a:srgbClr val="FF0000"/>
                </a:solidFill>
                <a:sym typeface="+mn-ea"/>
              </a:rPr>
              <a:t>：</a:t>
            </a:r>
            <a:r>
              <a:rPr lang="en-US" altLang="zh-CN">
                <a:solidFill>
                  <a:srgbClr val="FF0000"/>
                </a:solidFill>
                <a:sym typeface="+mn-ea"/>
              </a:rPr>
              <a:t> </a:t>
            </a:r>
            <a:r>
              <a:rPr lang="zh-CN" altLang="en-US">
                <a:solidFill>
                  <a:srgbClr val="FF0000"/>
                </a:solidFill>
                <a:sym typeface="+mn-ea"/>
              </a:rPr>
              <a:t>论文出处，说明具体顶会，来自哪里，哪一年</a:t>
            </a:r>
            <a:endParaRPr lang="zh-CN" altLang="en-US">
              <a:solidFill>
                <a:srgbClr val="FF0000"/>
              </a:solidFill>
            </a:endParaRPr>
          </a:p>
          <a:p>
            <a:endParaRPr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5" name="标题 5"/>
          <p:cNvSpPr>
            <a:spLocks noGrp="1"/>
          </p:cNvSpPr>
          <p:nvPr>
            <p:ph type="ctrTitle" idx="4294967295"/>
          </p:nvPr>
        </p:nvSpPr>
        <p:spPr>
          <a:xfrm>
            <a:off x="557776" y="255235"/>
            <a:ext cx="9144000" cy="1001591"/>
          </a:xfrm>
        </p:spPr>
        <p:txBody>
          <a:bodyPr>
            <a:normAutofit/>
          </a:bodyPr>
          <a:lstStyle/>
          <a:p>
            <a:endParaRPr lang="zh-CN" altLang="en-US" sz="3600" b="1" dirty="0">
              <a:sym typeface="+mn-ea"/>
            </a:endParaRPr>
          </a:p>
        </p:txBody>
      </p:sp>
      <p:grpSp>
        <p:nvGrpSpPr>
          <p:cNvPr id="6" name="组合 5"/>
          <p:cNvGrpSpPr/>
          <p:nvPr userDrawn="1"/>
        </p:nvGrpSpPr>
        <p:grpSpPr>
          <a:xfrm>
            <a:off x="9617001" y="87034"/>
            <a:ext cx="2034540" cy="941666"/>
            <a:chOff x="9937100" y="-21252"/>
            <a:chExt cx="2386163" cy="1113116"/>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9" name="圆角矩形 17"/>
          <p:cNvSpPr/>
          <p:nvPr userDrawn="1"/>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11653520" y="6319520"/>
            <a:ext cx="538480" cy="538480"/>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484134" y="6376515"/>
            <a:ext cx="630615" cy="424490"/>
          </a:xfrm>
        </p:spPr>
        <p:txBody>
          <a:bodyPr/>
          <a:lstStyle>
            <a:lvl1pPr>
              <a:defRPr sz="2400">
                <a:solidFill>
                  <a:schemeClr val="bg1"/>
                </a:solidFill>
              </a:defRPr>
            </a:lvl1pPr>
          </a:lstStyle>
          <a:p>
            <a:fld id="{B509AAB2-8618-49D3-806D-5B60E79AAF80}" type="slidenum">
              <a:rPr lang="zh-CN" altLang="en-US" smtClean="0"/>
            </a:fld>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oleObject" Target="../embeddings/oleObject14.bin"/><Relationship Id="rId7" Type="http://schemas.openxmlformats.org/officeDocument/2006/relationships/image" Target="../media/image25.wmf"/><Relationship Id="rId6" Type="http://schemas.openxmlformats.org/officeDocument/2006/relationships/oleObject" Target="../embeddings/oleObject13.bin"/><Relationship Id="rId5" Type="http://schemas.openxmlformats.org/officeDocument/2006/relationships/image" Target="../media/image24.wmf"/><Relationship Id="rId4" Type="http://schemas.openxmlformats.org/officeDocument/2006/relationships/oleObject" Target="../embeddings/oleObject12.bin"/><Relationship Id="rId3" Type="http://schemas.openxmlformats.org/officeDocument/2006/relationships/image" Target="../media/image23.png"/><Relationship Id="rId2" Type="http://schemas.openxmlformats.org/officeDocument/2006/relationships/image" Target="../media/image2.png"/><Relationship Id="rId14" Type="http://schemas.openxmlformats.org/officeDocument/2006/relationships/notesSlide" Target="../notesSlides/notesSlide10.xml"/><Relationship Id="rId13" Type="http://schemas.openxmlformats.org/officeDocument/2006/relationships/vmlDrawing" Target="../drawings/vmlDrawing6.vml"/><Relationship Id="rId12" Type="http://schemas.openxmlformats.org/officeDocument/2006/relationships/slideLayout" Target="../slideLayouts/slideLayout7.xml"/><Relationship Id="rId11" Type="http://schemas.openxmlformats.org/officeDocument/2006/relationships/image" Target="../media/image27.wmf"/><Relationship Id="rId10" Type="http://schemas.openxmlformats.org/officeDocument/2006/relationships/oleObject" Target="../embeddings/oleObject15.bin"/><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30.wmf"/><Relationship Id="rId7" Type="http://schemas.openxmlformats.org/officeDocument/2006/relationships/oleObject" Target="../embeddings/oleObject18.bin"/><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28.wmf"/><Relationship Id="rId3" Type="http://schemas.openxmlformats.org/officeDocument/2006/relationships/oleObject" Target="../embeddings/oleObject16.bin"/><Relationship Id="rId2" Type="http://schemas.openxmlformats.org/officeDocument/2006/relationships/image" Target="../media/image2.png"/><Relationship Id="rId13" Type="http://schemas.openxmlformats.org/officeDocument/2006/relationships/notesSlide" Target="../notesSlides/notesSlide11.xml"/><Relationship Id="rId12" Type="http://schemas.openxmlformats.org/officeDocument/2006/relationships/vmlDrawing" Target="../drawings/vmlDrawing7.vml"/><Relationship Id="rId11" Type="http://schemas.openxmlformats.org/officeDocument/2006/relationships/slideLayout" Target="../slideLayouts/slideLayout7.xml"/><Relationship Id="rId10" Type="http://schemas.openxmlformats.org/officeDocument/2006/relationships/image" Target="../media/image31.wmf"/><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image" Target="../media/image10.wmf"/><Relationship Id="rId7" Type="http://schemas.openxmlformats.org/officeDocument/2006/relationships/oleObject" Target="../embeddings/oleObject22.bin"/><Relationship Id="rId6" Type="http://schemas.openxmlformats.org/officeDocument/2006/relationships/image" Target="../media/image33.wmf"/><Relationship Id="rId5" Type="http://schemas.openxmlformats.org/officeDocument/2006/relationships/oleObject" Target="../embeddings/oleObject21.bin"/><Relationship Id="rId44" Type="http://schemas.openxmlformats.org/officeDocument/2006/relationships/notesSlide" Target="../notesSlides/notesSlide12.xml"/><Relationship Id="rId43" Type="http://schemas.openxmlformats.org/officeDocument/2006/relationships/vmlDrawing" Target="../drawings/vmlDrawing8.vml"/><Relationship Id="rId42" Type="http://schemas.openxmlformats.org/officeDocument/2006/relationships/slideLayout" Target="../slideLayouts/slideLayout7.xml"/><Relationship Id="rId41" Type="http://schemas.openxmlformats.org/officeDocument/2006/relationships/image" Target="../media/image49.wmf"/><Relationship Id="rId40" Type="http://schemas.openxmlformats.org/officeDocument/2006/relationships/oleObject" Target="../embeddings/oleObject38.bin"/><Relationship Id="rId4" Type="http://schemas.openxmlformats.org/officeDocument/2006/relationships/image" Target="../media/image32.wmf"/><Relationship Id="rId39" Type="http://schemas.openxmlformats.org/officeDocument/2006/relationships/image" Target="../media/image48.wmf"/><Relationship Id="rId38" Type="http://schemas.openxmlformats.org/officeDocument/2006/relationships/oleObject" Target="../embeddings/oleObject37.bin"/><Relationship Id="rId37" Type="http://schemas.openxmlformats.org/officeDocument/2006/relationships/image" Target="../media/image47.wmf"/><Relationship Id="rId36" Type="http://schemas.openxmlformats.org/officeDocument/2006/relationships/oleObject" Target="../embeddings/oleObject36.bin"/><Relationship Id="rId35" Type="http://schemas.openxmlformats.org/officeDocument/2006/relationships/image" Target="../media/image46.wmf"/><Relationship Id="rId34" Type="http://schemas.openxmlformats.org/officeDocument/2006/relationships/oleObject" Target="../embeddings/oleObject35.bin"/><Relationship Id="rId33" Type="http://schemas.openxmlformats.org/officeDocument/2006/relationships/image" Target="../media/image45.wmf"/><Relationship Id="rId32" Type="http://schemas.openxmlformats.org/officeDocument/2006/relationships/oleObject" Target="../embeddings/oleObject34.bin"/><Relationship Id="rId31" Type="http://schemas.openxmlformats.org/officeDocument/2006/relationships/image" Target="../media/image44.wmf"/><Relationship Id="rId30" Type="http://schemas.openxmlformats.org/officeDocument/2006/relationships/oleObject" Target="../embeddings/oleObject33.bin"/><Relationship Id="rId3" Type="http://schemas.openxmlformats.org/officeDocument/2006/relationships/oleObject" Target="../embeddings/oleObject20.bin"/><Relationship Id="rId29" Type="http://schemas.openxmlformats.org/officeDocument/2006/relationships/image" Target="../media/image43.wmf"/><Relationship Id="rId28" Type="http://schemas.openxmlformats.org/officeDocument/2006/relationships/oleObject" Target="../embeddings/oleObject32.bin"/><Relationship Id="rId27" Type="http://schemas.openxmlformats.org/officeDocument/2006/relationships/image" Target="../media/image42.wmf"/><Relationship Id="rId26" Type="http://schemas.openxmlformats.org/officeDocument/2006/relationships/oleObject" Target="../embeddings/oleObject31.bin"/><Relationship Id="rId25" Type="http://schemas.openxmlformats.org/officeDocument/2006/relationships/image" Target="../media/image41.wmf"/><Relationship Id="rId24" Type="http://schemas.openxmlformats.org/officeDocument/2006/relationships/oleObject" Target="../embeddings/oleObject30.bin"/><Relationship Id="rId23" Type="http://schemas.openxmlformats.org/officeDocument/2006/relationships/image" Target="../media/image40.wmf"/><Relationship Id="rId22" Type="http://schemas.openxmlformats.org/officeDocument/2006/relationships/oleObject" Target="../embeddings/oleObject29.bin"/><Relationship Id="rId21" Type="http://schemas.openxmlformats.org/officeDocument/2006/relationships/image" Target="../media/image39.wmf"/><Relationship Id="rId20" Type="http://schemas.openxmlformats.org/officeDocument/2006/relationships/oleObject" Target="../embeddings/oleObject28.bin"/><Relationship Id="rId2" Type="http://schemas.openxmlformats.org/officeDocument/2006/relationships/image" Target="../media/image2.png"/><Relationship Id="rId19" Type="http://schemas.openxmlformats.org/officeDocument/2006/relationships/image" Target="../media/image38.wmf"/><Relationship Id="rId18" Type="http://schemas.openxmlformats.org/officeDocument/2006/relationships/oleObject" Target="../embeddings/oleObject27.bin"/><Relationship Id="rId17" Type="http://schemas.openxmlformats.org/officeDocument/2006/relationships/image" Target="../media/image37.wmf"/><Relationship Id="rId16" Type="http://schemas.openxmlformats.org/officeDocument/2006/relationships/oleObject" Target="../embeddings/oleObject26.bin"/><Relationship Id="rId15" Type="http://schemas.openxmlformats.org/officeDocument/2006/relationships/image" Target="../media/image36.wmf"/><Relationship Id="rId14" Type="http://schemas.openxmlformats.org/officeDocument/2006/relationships/oleObject" Target="../embeddings/oleObject25.bin"/><Relationship Id="rId13" Type="http://schemas.openxmlformats.org/officeDocument/2006/relationships/image" Target="../media/image35.wmf"/><Relationship Id="rId12" Type="http://schemas.openxmlformats.org/officeDocument/2006/relationships/oleObject" Target="../embeddings/oleObject24.bin"/><Relationship Id="rId11" Type="http://schemas.openxmlformats.org/officeDocument/2006/relationships/image" Target="../media/image34.wmf"/><Relationship Id="rId10" Type="http://schemas.openxmlformats.org/officeDocument/2006/relationships/oleObject" Target="../embeddings/oleObject23.bin"/><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52.wmf"/><Relationship Id="rId7" Type="http://schemas.openxmlformats.org/officeDocument/2006/relationships/oleObject" Target="../embeddings/oleObject41.bin"/><Relationship Id="rId6" Type="http://schemas.openxmlformats.org/officeDocument/2006/relationships/image" Target="../media/image51.wmf"/><Relationship Id="rId5" Type="http://schemas.openxmlformats.org/officeDocument/2006/relationships/oleObject" Target="../embeddings/oleObject40.bin"/><Relationship Id="rId4" Type="http://schemas.openxmlformats.org/officeDocument/2006/relationships/image" Target="../media/image50.wmf"/><Relationship Id="rId3" Type="http://schemas.openxmlformats.org/officeDocument/2006/relationships/oleObject" Target="../embeddings/oleObject39.bin"/><Relationship Id="rId2" Type="http://schemas.openxmlformats.org/officeDocument/2006/relationships/image" Target="../media/image2.png"/><Relationship Id="rId13" Type="http://schemas.openxmlformats.org/officeDocument/2006/relationships/notesSlide" Target="../notesSlides/notesSlide13.xml"/><Relationship Id="rId12" Type="http://schemas.openxmlformats.org/officeDocument/2006/relationships/vmlDrawing" Target="../drawings/vmlDrawing9.vml"/><Relationship Id="rId11" Type="http://schemas.openxmlformats.org/officeDocument/2006/relationships/slideLayout" Target="../slideLayouts/slideLayout7.xml"/><Relationship Id="rId10" Type="http://schemas.openxmlformats.org/officeDocument/2006/relationships/image" Target="../media/image10.wmf"/><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55.wmf"/><Relationship Id="rId7" Type="http://schemas.openxmlformats.org/officeDocument/2006/relationships/oleObject" Target="../embeddings/oleObject45.bin"/><Relationship Id="rId6" Type="http://schemas.openxmlformats.org/officeDocument/2006/relationships/image" Target="../media/image54.wmf"/><Relationship Id="rId5" Type="http://schemas.openxmlformats.org/officeDocument/2006/relationships/oleObject" Target="../embeddings/oleObject44.bin"/><Relationship Id="rId4" Type="http://schemas.openxmlformats.org/officeDocument/2006/relationships/image" Target="../media/image53.wmf"/><Relationship Id="rId3" Type="http://schemas.openxmlformats.org/officeDocument/2006/relationships/oleObject" Target="../embeddings/oleObject43.bin"/><Relationship Id="rId2" Type="http://schemas.openxmlformats.org/officeDocument/2006/relationships/image" Target="../media/image2.png"/><Relationship Id="rId15" Type="http://schemas.openxmlformats.org/officeDocument/2006/relationships/notesSlide" Target="../notesSlides/notesSlide14.xml"/><Relationship Id="rId14" Type="http://schemas.openxmlformats.org/officeDocument/2006/relationships/vmlDrawing" Target="../drawings/vmlDrawing10.vml"/><Relationship Id="rId13" Type="http://schemas.openxmlformats.org/officeDocument/2006/relationships/slideLayout" Target="../slideLayouts/slideLayout7.xml"/><Relationship Id="rId12" Type="http://schemas.openxmlformats.org/officeDocument/2006/relationships/image" Target="../media/image57.wmf"/><Relationship Id="rId11" Type="http://schemas.openxmlformats.org/officeDocument/2006/relationships/oleObject" Target="../embeddings/oleObject47.bin"/><Relationship Id="rId10" Type="http://schemas.openxmlformats.org/officeDocument/2006/relationships/image" Target="../media/image56.wmf"/><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7.wmf"/><Relationship Id="rId7" Type="http://schemas.openxmlformats.org/officeDocument/2006/relationships/oleObject" Target="../embeddings/oleObject50.bin"/><Relationship Id="rId6" Type="http://schemas.openxmlformats.org/officeDocument/2006/relationships/image" Target="../media/image46.wmf"/><Relationship Id="rId5" Type="http://schemas.openxmlformats.org/officeDocument/2006/relationships/oleObject" Target="../embeddings/oleObject49.bin"/><Relationship Id="rId4" Type="http://schemas.openxmlformats.org/officeDocument/2006/relationships/image" Target="../media/image32.wmf"/><Relationship Id="rId3" Type="http://schemas.openxmlformats.org/officeDocument/2006/relationships/oleObject" Target="../embeddings/oleObject48.bin"/><Relationship Id="rId2" Type="http://schemas.openxmlformats.org/officeDocument/2006/relationships/image" Target="../media/image2.png"/><Relationship Id="rId11" Type="http://schemas.openxmlformats.org/officeDocument/2006/relationships/notesSlide" Target="../notesSlides/notesSlide15.xml"/><Relationship Id="rId10" Type="http://schemas.openxmlformats.org/officeDocument/2006/relationships/vmlDrawing" Target="../drawings/vmlDrawing11.v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59.wmf"/><Relationship Id="rId3" Type="http://schemas.openxmlformats.org/officeDocument/2006/relationships/oleObject" Target="../embeddings/oleObject51.bin"/><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image" Target="../media/image63.png"/><Relationship Id="rId8" Type="http://schemas.openxmlformats.org/officeDocument/2006/relationships/oleObject" Target="../embeddings/oleObject54.bin"/><Relationship Id="rId7" Type="http://schemas.openxmlformats.org/officeDocument/2006/relationships/image" Target="../media/image62.wmf"/><Relationship Id="rId6" Type="http://schemas.openxmlformats.org/officeDocument/2006/relationships/oleObject" Target="../embeddings/oleObject53.bin"/><Relationship Id="rId5" Type="http://schemas.openxmlformats.org/officeDocument/2006/relationships/image" Target="../media/image61.png"/><Relationship Id="rId4" Type="http://schemas.openxmlformats.org/officeDocument/2006/relationships/image" Target="../media/image60.wmf"/><Relationship Id="rId3" Type="http://schemas.openxmlformats.org/officeDocument/2006/relationships/oleObject" Target="../embeddings/oleObject52.bin"/><Relationship Id="rId2" Type="http://schemas.openxmlformats.org/officeDocument/2006/relationships/image" Target="../media/image2.png"/><Relationship Id="rId12" Type="http://schemas.openxmlformats.org/officeDocument/2006/relationships/notesSlide" Target="../notesSlides/notesSlide19.xml"/><Relationship Id="rId11" Type="http://schemas.openxmlformats.org/officeDocument/2006/relationships/vmlDrawing" Target="../drawings/vmlDrawing13.v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66.wmf"/><Relationship Id="rId7" Type="http://schemas.openxmlformats.org/officeDocument/2006/relationships/oleObject" Target="../embeddings/oleObject57.bin"/><Relationship Id="rId6" Type="http://schemas.openxmlformats.org/officeDocument/2006/relationships/image" Target="../media/image65.wmf"/><Relationship Id="rId5" Type="http://schemas.openxmlformats.org/officeDocument/2006/relationships/oleObject" Target="../embeddings/oleObject56.bin"/><Relationship Id="rId4" Type="http://schemas.openxmlformats.org/officeDocument/2006/relationships/image" Target="../media/image64.wmf"/><Relationship Id="rId3" Type="http://schemas.openxmlformats.org/officeDocument/2006/relationships/oleObject" Target="../embeddings/oleObject55.bin"/><Relationship Id="rId2" Type="http://schemas.openxmlformats.org/officeDocument/2006/relationships/image" Target="../media/image2.png"/><Relationship Id="rId13" Type="http://schemas.openxmlformats.org/officeDocument/2006/relationships/notesSlide" Target="../notesSlides/notesSlide20.xml"/><Relationship Id="rId12" Type="http://schemas.openxmlformats.org/officeDocument/2006/relationships/vmlDrawing" Target="../drawings/vmlDrawing14.vml"/><Relationship Id="rId11" Type="http://schemas.openxmlformats.org/officeDocument/2006/relationships/slideLayout" Target="../slideLayouts/slideLayout7.xml"/><Relationship Id="rId10" Type="http://schemas.openxmlformats.org/officeDocument/2006/relationships/image" Target="../media/image67.wmf"/><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image" Target="../media/image70.wmf"/><Relationship Id="rId8" Type="http://schemas.openxmlformats.org/officeDocument/2006/relationships/oleObject" Target="../embeddings/oleObject61.bin"/><Relationship Id="rId7" Type="http://schemas.openxmlformats.org/officeDocument/2006/relationships/image" Target="../media/image65.wmf"/><Relationship Id="rId6" Type="http://schemas.openxmlformats.org/officeDocument/2006/relationships/oleObject" Target="../embeddings/oleObject60.bin"/><Relationship Id="rId5" Type="http://schemas.openxmlformats.org/officeDocument/2006/relationships/image" Target="../media/image69.png"/><Relationship Id="rId4" Type="http://schemas.openxmlformats.org/officeDocument/2006/relationships/image" Target="../media/image68.wmf"/><Relationship Id="rId3" Type="http://schemas.openxmlformats.org/officeDocument/2006/relationships/oleObject" Target="../embeddings/oleObject59.bin"/><Relationship Id="rId2" Type="http://schemas.openxmlformats.org/officeDocument/2006/relationships/image" Target="../media/image2.png"/><Relationship Id="rId12" Type="http://schemas.openxmlformats.org/officeDocument/2006/relationships/notesSlide" Target="../notesSlides/notesSlide21.xml"/><Relationship Id="rId11" Type="http://schemas.openxmlformats.org/officeDocument/2006/relationships/vmlDrawing" Target="../drawings/vmlDrawing15.v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71.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wmf"/><Relationship Id="rId7" Type="http://schemas.openxmlformats.org/officeDocument/2006/relationships/oleObject" Target="../embeddings/oleObject1.bin"/><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2.png"/><Relationship Id="rId11" Type="http://schemas.openxmlformats.org/officeDocument/2006/relationships/notesSlide" Target="../notesSlides/notesSlide3.xml"/><Relationship Id="rId10" Type="http://schemas.openxmlformats.org/officeDocument/2006/relationships/vmlDrawing" Target="../drawings/vmlDrawing1.v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wmf"/><Relationship Id="rId7" Type="http://schemas.openxmlformats.org/officeDocument/2006/relationships/oleObject" Target="../embeddings/oleObject4.bin"/><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2.png"/><Relationship Id="rId11" Type="http://schemas.openxmlformats.org/officeDocument/2006/relationships/notesSlide" Target="../notesSlides/notesSlide5.xml"/><Relationship Id="rId10" Type="http://schemas.openxmlformats.org/officeDocument/2006/relationships/vmlDrawing" Target="../drawings/vmlDrawing2.v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 Id="rId3" Type="http://schemas.openxmlformats.org/officeDocument/2006/relationships/oleObject" Target="../embeddings/oleObject5.bin"/><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7.xml"/><Relationship Id="rId7" Type="http://schemas.openxmlformats.org/officeDocument/2006/relationships/image" Target="../media/image16.wmf"/><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 Id="rId3" Type="http://schemas.openxmlformats.org/officeDocument/2006/relationships/tags" Target="../tags/tag2.xml"/><Relationship Id="rId2" Type="http://schemas.openxmlformats.org/officeDocument/2006/relationships/image" Target="../media/image2.png"/><Relationship Id="rId10" Type="http://schemas.openxmlformats.org/officeDocument/2006/relationships/notesSlide" Target="../notesSlides/notesSlide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wmf"/><Relationship Id="rId7" Type="http://schemas.openxmlformats.org/officeDocument/2006/relationships/oleObject" Target="../embeddings/oleObject11.bin"/><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 Id="rId3" Type="http://schemas.openxmlformats.org/officeDocument/2006/relationships/oleObject" Target="../embeddings/oleObject9.bin"/><Relationship Id="rId2" Type="http://schemas.openxmlformats.org/officeDocument/2006/relationships/image" Target="../media/image2.png"/><Relationship Id="rId11" Type="http://schemas.openxmlformats.org/officeDocument/2006/relationships/notesSlide" Target="../notesSlides/notesSlide8.xml"/><Relationship Id="rId10" Type="http://schemas.openxmlformats.org/officeDocument/2006/relationships/vmlDrawing" Target="../drawings/vmlDrawing5.v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51" y="-17814"/>
            <a:ext cx="12192000" cy="6857999"/>
          </a:xfrm>
          <a:prstGeom prst="rect">
            <a:avLst/>
          </a:prstGeom>
        </p:spPr>
      </p:pic>
      <p:sp>
        <p:nvSpPr>
          <p:cNvPr id="6" name="文本框 5"/>
          <p:cNvSpPr txBox="1"/>
          <p:nvPr/>
        </p:nvSpPr>
        <p:spPr>
          <a:xfrm>
            <a:off x="4699000" y="4136773"/>
            <a:ext cx="2794000" cy="1198880"/>
          </a:xfrm>
          <a:prstGeom prst="rect">
            <a:avLst/>
          </a:prstGeom>
          <a:noFill/>
        </p:spPr>
        <p:txBody>
          <a:bodyPr wrap="square" rtlCol="0">
            <a:spAutoFit/>
          </a:bodyPr>
          <a:lstStyle/>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汇报人：邓迪杭</a:t>
            </a:r>
            <a:endParaRPr lang="en-US" altLang="zh-CN" sz="2400" dirty="0">
              <a:effectLst>
                <a:outerShdw blurRad="38100" dist="19050" dir="2700000" algn="tl" rotWithShape="0">
                  <a:schemeClr val="dk1">
                    <a:alpha val="40000"/>
                  </a:schemeClr>
                </a:outerShdw>
              </a:effectLst>
              <a:latin typeface="Times New Roman" panose="02020603050405020304" charset="0"/>
            </a:endParaRPr>
          </a:p>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指导老师：张美范</a:t>
            </a:r>
            <a:endParaRPr lang="zh-CN" altLang="en-US" sz="2400" dirty="0">
              <a:effectLst>
                <a:outerShdw blurRad="38100" dist="19050" dir="2700000" algn="tl" rotWithShape="0">
                  <a:schemeClr val="dk1">
                    <a:alpha val="40000"/>
                  </a:schemeClr>
                </a:outerShdw>
              </a:effectLst>
              <a:latin typeface="Times New Roman" panose="02020603050405020304" charset="0"/>
            </a:endParaRPr>
          </a:p>
        </p:txBody>
      </p:sp>
      <p:sp>
        <p:nvSpPr>
          <p:cNvPr id="8" name="文本框 7"/>
          <p:cNvSpPr txBox="1"/>
          <p:nvPr>
            <p:custDataLst>
              <p:tags r:id="rId2"/>
            </p:custDataLst>
          </p:nvPr>
        </p:nvSpPr>
        <p:spPr>
          <a:xfrm>
            <a:off x="486287" y="1978160"/>
            <a:ext cx="11218156" cy="1445260"/>
          </a:xfrm>
          <a:prstGeom prst="rect">
            <a:avLst/>
          </a:prstGeom>
          <a:noFill/>
        </p:spPr>
        <p:txBody>
          <a:bodyPr wrap="square" rtlCol="0">
            <a:spAutoFit/>
          </a:bodyPr>
          <a:lstStyle/>
          <a:p>
            <a:pPr marR="5080" lvl="1" algn="ctr">
              <a:spcBef>
                <a:spcPts val="105"/>
              </a:spcBef>
            </a:pPr>
            <a:r>
              <a:rPr lang="en-US" altLang="zh-CN"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Empirical Risk Minimization in the Non-interactive Local</a:t>
            </a:r>
            <a:endParaRPr lang="en-US" altLang="zh-CN"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endParaRPr>
          </a:p>
        </p:txBody>
      </p:sp>
      <p:pic>
        <p:nvPicPr>
          <p:cNvPr id="5" name="Picture 4" descr="http://zsjy.gzhu.edu.cn/images/pic_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583325" y="114253"/>
            <a:ext cx="3293111" cy="97815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000211" y="5460608"/>
            <a:ext cx="4191578" cy="460375"/>
          </a:xfrm>
          <a:prstGeom prst="rect">
            <a:avLst/>
          </a:prstGeom>
          <a:noFill/>
        </p:spPr>
        <p:txBody>
          <a:bodyPr wrap="square" rtlCol="0">
            <a:spAutoFit/>
          </a:bodyPr>
          <a:lstStyle/>
          <a:p>
            <a:pPr algn="ct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charset="0"/>
              </a:rPr>
              <a:t>2022.10</a:t>
            </a:r>
            <a:r>
              <a:rPr lang="en-US" altLang="zh-CN" sz="2400" dirty="0">
                <a:effectLst>
                  <a:outerShdw blurRad="38100" dist="19050" dir="2700000" algn="tl" rotWithShape="0">
                    <a:schemeClr val="dk1">
                      <a:alpha val="40000"/>
                    </a:schemeClr>
                  </a:outerShdw>
                </a:effectLst>
                <a:latin typeface="Times New Roman" panose="02020603050405020304" charset="0"/>
              </a:rPr>
              <a:t>.26</a:t>
            </a:r>
            <a:endPar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charset="0"/>
            </a:endParaRPr>
          </a:p>
        </p:txBody>
      </p:sp>
      <p:grpSp>
        <p:nvGrpSpPr>
          <p:cNvPr id="11" name="组合 10"/>
          <p:cNvGrpSpPr/>
          <p:nvPr/>
        </p:nvGrpSpPr>
        <p:grpSpPr>
          <a:xfrm>
            <a:off x="9574137" y="87034"/>
            <a:ext cx="2034540" cy="941666"/>
            <a:chOff x="9937100" y="-21252"/>
            <a:chExt cx="2386163" cy="1113116"/>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4" name="文本框 13"/>
          <p:cNvSpPr txBox="1"/>
          <p:nvPr/>
        </p:nvSpPr>
        <p:spPr>
          <a:xfrm>
            <a:off x="275285" y="5918264"/>
            <a:ext cx="11640161" cy="368300"/>
          </a:xfrm>
          <a:prstGeom prst="rect">
            <a:avLst/>
          </a:prstGeom>
          <a:noFill/>
        </p:spPr>
        <p:txBody>
          <a:bodyPr wrap="square">
            <a:spAutoFit/>
          </a:bodyPr>
          <a:lstStyle/>
          <a:p>
            <a:r>
              <a:rPr lang="zh-CN" altLang="en-US" dirty="0"/>
              <a:t>[1] Di, Wmgjx . "Empirical Risk Minimization in Non-interactive Local Differential Privacy Revisited.". </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1.4 </a:t>
            </a:r>
            <a:r>
              <a:rPr lang="zh-CN" sz="4000" b="1" dirty="0">
                <a:sym typeface="+mn-ea"/>
              </a:rPr>
              <a:t>伯恩斯坦多项式</a:t>
            </a:r>
            <a:endParaRPr 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3" name="图片 2"/>
          <p:cNvPicPr>
            <a:picLocks noChangeAspect="1"/>
          </p:cNvPicPr>
          <p:nvPr/>
        </p:nvPicPr>
        <p:blipFill>
          <a:blip r:embed="rId3"/>
          <a:stretch>
            <a:fillRect/>
          </a:stretch>
        </p:blipFill>
        <p:spPr>
          <a:xfrm>
            <a:off x="520065" y="1073785"/>
            <a:ext cx="10638790" cy="3027045"/>
          </a:xfrm>
          <a:prstGeom prst="rect">
            <a:avLst/>
          </a:prstGeom>
        </p:spPr>
      </p:pic>
      <p:sp>
        <p:nvSpPr>
          <p:cNvPr id="11" name="矩形 10"/>
          <p:cNvSpPr/>
          <p:nvPr/>
        </p:nvSpPr>
        <p:spPr>
          <a:xfrm>
            <a:off x="5334635" y="1814830"/>
            <a:ext cx="579120" cy="782320"/>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272030" y="4467860"/>
            <a:ext cx="4064000" cy="368300"/>
          </a:xfrm>
          <a:prstGeom prst="rect">
            <a:avLst/>
          </a:prstGeom>
          <a:noFill/>
        </p:spPr>
        <p:txBody>
          <a:bodyPr wrap="square" rtlCol="0">
            <a:spAutoFit/>
          </a:bodyPr>
          <a:p>
            <a:r>
              <a:rPr lang="en-US" altLang="zh-CN"/>
              <a:t>   </a:t>
            </a:r>
            <a:r>
              <a:rPr lang="zh-CN" altLang="en-US"/>
              <a:t>③展开：</a:t>
            </a:r>
            <a:endParaRPr lang="zh-CN" altLang="en-US"/>
          </a:p>
        </p:txBody>
      </p:sp>
      <p:sp>
        <p:nvSpPr>
          <p:cNvPr id="16" name="矩形 15"/>
          <p:cNvSpPr/>
          <p:nvPr/>
        </p:nvSpPr>
        <p:spPr>
          <a:xfrm>
            <a:off x="4711065" y="2915285"/>
            <a:ext cx="518160" cy="600075"/>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5451475" y="2915285"/>
            <a:ext cx="264160" cy="600075"/>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3346450" y="4206875"/>
          <a:ext cx="2105025" cy="926465"/>
        </p:xfrm>
        <a:graphic>
          <a:graphicData uri="http://schemas.openxmlformats.org/presentationml/2006/ole">
            <mc:AlternateContent xmlns:mc="http://schemas.openxmlformats.org/markup-compatibility/2006">
              <mc:Choice xmlns:v="urn:schemas-microsoft-com:vml" Requires="v">
                <p:oleObj spid="_x0000_s4097" name="" r:id="rId4" imgW="952500" imgH="419100" progId="Equation.KSEE3">
                  <p:embed/>
                </p:oleObj>
              </mc:Choice>
              <mc:Fallback>
                <p:oleObj name="" r:id="rId4" imgW="952500" imgH="419100" progId="Equation.KSEE3">
                  <p:embed/>
                  <p:pic>
                    <p:nvPicPr>
                      <p:cNvPr id="0" name="图片 4096"/>
                      <p:cNvPicPr/>
                      <p:nvPr/>
                    </p:nvPicPr>
                    <p:blipFill>
                      <a:blip r:embed="rId5"/>
                      <a:stretch>
                        <a:fillRect/>
                      </a:stretch>
                    </p:blipFill>
                    <p:spPr>
                      <a:xfrm>
                        <a:off x="3346450" y="4206875"/>
                        <a:ext cx="2105025" cy="92646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6671945" y="4331970"/>
          <a:ext cx="1463040" cy="675640"/>
        </p:xfrm>
        <a:graphic>
          <a:graphicData uri="http://schemas.openxmlformats.org/presentationml/2006/ole">
            <mc:AlternateContent xmlns:mc="http://schemas.openxmlformats.org/markup-compatibility/2006">
              <mc:Choice xmlns:v="urn:schemas-microsoft-com:vml" Requires="v">
                <p:oleObj spid="_x0000_s4098" name="" r:id="rId6" imgW="495300" imgH="228600" progId="Equation.KSEE3">
                  <p:embed/>
                </p:oleObj>
              </mc:Choice>
              <mc:Fallback>
                <p:oleObj name="" r:id="rId6" imgW="495300" imgH="228600" progId="Equation.KSEE3">
                  <p:embed/>
                  <p:pic>
                    <p:nvPicPr>
                      <p:cNvPr id="0" name="图片 4097"/>
                      <p:cNvPicPr/>
                      <p:nvPr/>
                    </p:nvPicPr>
                    <p:blipFill>
                      <a:blip r:embed="rId7"/>
                      <a:stretch>
                        <a:fillRect/>
                      </a:stretch>
                    </p:blipFill>
                    <p:spPr>
                      <a:xfrm>
                        <a:off x="6671945" y="4331970"/>
                        <a:ext cx="1463040" cy="675640"/>
                      </a:xfrm>
                      <a:prstGeom prst="rect">
                        <a:avLst/>
                      </a:prstGeom>
                    </p:spPr>
                  </p:pic>
                </p:oleObj>
              </mc:Fallback>
            </mc:AlternateContent>
          </a:graphicData>
        </a:graphic>
      </p:graphicFrame>
      <p:sp>
        <p:nvSpPr>
          <p:cNvPr id="22" name="文本框 21"/>
          <p:cNvSpPr txBox="1"/>
          <p:nvPr/>
        </p:nvSpPr>
        <p:spPr>
          <a:xfrm>
            <a:off x="5671185" y="4486275"/>
            <a:ext cx="1376045" cy="368300"/>
          </a:xfrm>
          <a:prstGeom prst="rect">
            <a:avLst/>
          </a:prstGeom>
          <a:noFill/>
        </p:spPr>
        <p:txBody>
          <a:bodyPr wrap="square" rtlCol="0">
            <a:spAutoFit/>
          </a:bodyPr>
          <a:p>
            <a:r>
              <a:rPr lang="zh-CN" altLang="en-US"/>
              <a:t>二项式：</a:t>
            </a:r>
            <a:r>
              <a:rPr lang="en-US" altLang="zh-CN"/>
              <a:t>                          </a:t>
            </a:r>
            <a:endParaRPr lang="en-US" altLang="zh-CN"/>
          </a:p>
        </p:txBody>
      </p:sp>
      <p:sp>
        <p:nvSpPr>
          <p:cNvPr id="23" name="右箭头 22"/>
          <p:cNvSpPr/>
          <p:nvPr/>
        </p:nvSpPr>
        <p:spPr>
          <a:xfrm>
            <a:off x="8296275" y="4509770"/>
            <a:ext cx="608330" cy="344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4" name="对象 23">
            <a:hlinkClick r:id="" action="ppaction://ole?verb="/>
          </p:cNvPr>
          <p:cNvGraphicFramePr>
            <a:graphicFrameLocks noChangeAspect="1"/>
          </p:cNvGraphicFramePr>
          <p:nvPr/>
        </p:nvGraphicFramePr>
        <p:xfrm>
          <a:off x="9065895" y="4146550"/>
          <a:ext cx="2642870" cy="1070610"/>
        </p:xfrm>
        <a:graphic>
          <a:graphicData uri="http://schemas.openxmlformats.org/presentationml/2006/ole">
            <mc:AlternateContent xmlns:mc="http://schemas.openxmlformats.org/markup-compatibility/2006">
              <mc:Choice xmlns:v="urn:schemas-microsoft-com:vml" Requires="v">
                <p:oleObj spid="_x0000_s4099" name="" r:id="rId8" imgW="1066800" imgH="431800" progId="Equation.KSEE3">
                  <p:embed/>
                </p:oleObj>
              </mc:Choice>
              <mc:Fallback>
                <p:oleObj name="" r:id="rId8" imgW="1066800" imgH="431800" progId="Equation.KSEE3">
                  <p:embed/>
                  <p:pic>
                    <p:nvPicPr>
                      <p:cNvPr id="0" name="图片 4098"/>
                      <p:cNvPicPr/>
                      <p:nvPr/>
                    </p:nvPicPr>
                    <p:blipFill>
                      <a:blip r:embed="rId9"/>
                      <a:stretch>
                        <a:fillRect/>
                      </a:stretch>
                    </p:blipFill>
                    <p:spPr>
                      <a:xfrm>
                        <a:off x="9065895" y="4146550"/>
                        <a:ext cx="2642870" cy="1070610"/>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11538585" y="4432300"/>
          <a:ext cx="653415" cy="499745"/>
        </p:xfrm>
        <a:graphic>
          <a:graphicData uri="http://schemas.openxmlformats.org/presentationml/2006/ole">
            <mc:AlternateContent xmlns:mc="http://schemas.openxmlformats.org/markup-compatibility/2006">
              <mc:Choice xmlns:v="urn:schemas-microsoft-com:vml" Requires="v">
                <p:oleObj spid="_x0000_s4100" name="" r:id="rId10" imgW="215900" imgH="165100" progId="Equation.KSEE3">
                  <p:embed/>
                </p:oleObj>
              </mc:Choice>
              <mc:Fallback>
                <p:oleObj name="" r:id="rId10" imgW="215900" imgH="165100" progId="Equation.KSEE3">
                  <p:embed/>
                  <p:pic>
                    <p:nvPicPr>
                      <p:cNvPr id="0" name="图片 4099"/>
                      <p:cNvPicPr/>
                      <p:nvPr/>
                    </p:nvPicPr>
                    <p:blipFill>
                      <a:blip r:embed="rId11"/>
                      <a:stretch>
                        <a:fillRect/>
                      </a:stretch>
                    </p:blipFill>
                    <p:spPr>
                      <a:xfrm>
                        <a:off x="11538585" y="4432300"/>
                        <a:ext cx="653415" cy="499745"/>
                      </a:xfrm>
                      <a:prstGeom prst="rect">
                        <a:avLst/>
                      </a:prstGeom>
                    </p:spPr>
                  </p:pic>
                </p:oleObj>
              </mc:Fallback>
            </mc:AlternateContent>
          </a:graphicData>
        </a:graphic>
      </p:graphicFrame>
      <p:sp>
        <p:nvSpPr>
          <p:cNvPr id="27" name="文本框 26"/>
          <p:cNvSpPr txBox="1"/>
          <p:nvPr/>
        </p:nvSpPr>
        <p:spPr>
          <a:xfrm>
            <a:off x="851535" y="5703570"/>
            <a:ext cx="10950575" cy="922020"/>
          </a:xfrm>
          <a:prstGeom prst="rect">
            <a:avLst/>
          </a:prstGeom>
          <a:noFill/>
        </p:spPr>
        <p:txBody>
          <a:bodyPr wrap="square" rtlCol="0">
            <a:spAutoFit/>
          </a:bodyPr>
          <a:p>
            <a:r>
              <a:rPr lang="zh-CN" altLang="en-US"/>
              <a:t>结论：伯恩斯坦多项式相当于是给出了</a:t>
            </a:r>
            <a:r>
              <a:rPr lang="zh-CN" altLang="en-US">
                <a:sym typeface="+mn-ea"/>
              </a:rPr>
              <a:t>维尔斯特拉斯定理的一个构造性证明，把复杂的连续函数转化成多个</a:t>
            </a:r>
            <a:endParaRPr lang="zh-CN" altLang="en-US">
              <a:sym typeface="+mn-ea"/>
            </a:endParaRPr>
          </a:p>
          <a:p>
            <a:endParaRPr lang="zh-CN" altLang="en-US">
              <a:sym typeface="+mn-ea"/>
            </a:endParaRPr>
          </a:p>
          <a:p>
            <a:r>
              <a:rPr lang="zh-CN" altLang="en-US">
                <a:sym typeface="+mn-ea"/>
              </a:rPr>
              <a:t> </a:t>
            </a:r>
            <a:r>
              <a:rPr lang="en-US" altLang="zh-CN">
                <a:sym typeface="+mn-ea"/>
              </a:rPr>
              <a:t>         </a:t>
            </a:r>
            <a:r>
              <a:rPr lang="zh-CN" altLang="en-US">
                <a:sym typeface="+mn-ea"/>
              </a:rPr>
              <a:t>简单的折线函数的组合。</a:t>
            </a:r>
            <a:endParaRPr lang="en-US" altLang="zh-CN">
              <a:sym typeface="+mn-ea"/>
            </a:endParaRPr>
          </a:p>
        </p:txBody>
      </p:sp>
      <p:sp>
        <p:nvSpPr>
          <p:cNvPr id="4" name="文本框 3"/>
          <p:cNvSpPr txBox="1"/>
          <p:nvPr/>
        </p:nvSpPr>
        <p:spPr>
          <a:xfrm>
            <a:off x="601345" y="4432300"/>
            <a:ext cx="1072515" cy="368300"/>
          </a:xfrm>
          <a:prstGeom prst="rect">
            <a:avLst/>
          </a:prstGeom>
          <a:noFill/>
        </p:spPr>
        <p:txBody>
          <a:bodyPr wrap="square" rtlCol="0">
            <a:spAutoFit/>
          </a:bodyPr>
          <a:p>
            <a:r>
              <a:rPr lang="zh-CN" altLang="en-US">
                <a:sym typeface="+mn-ea"/>
              </a:rPr>
              <a:t>①系数</a:t>
            </a:r>
            <a:r>
              <a:rPr lang="en-US" altLang="zh-CN">
                <a:sym typeface="+mn-ea"/>
              </a:rPr>
              <a:t> </a:t>
            </a:r>
            <a:endParaRPr lang="zh-CN" altLang="en-US"/>
          </a:p>
        </p:txBody>
      </p:sp>
      <p:sp>
        <p:nvSpPr>
          <p:cNvPr id="5" name="文本框 4"/>
          <p:cNvSpPr txBox="1"/>
          <p:nvPr/>
        </p:nvSpPr>
        <p:spPr>
          <a:xfrm>
            <a:off x="1602105" y="4455795"/>
            <a:ext cx="949960" cy="368300"/>
          </a:xfrm>
          <a:prstGeom prst="rect">
            <a:avLst/>
          </a:prstGeom>
          <a:noFill/>
        </p:spPr>
        <p:txBody>
          <a:bodyPr wrap="square" rtlCol="0">
            <a:spAutoFit/>
          </a:bodyPr>
          <a:p>
            <a:r>
              <a:rPr lang="zh-CN" altLang="en-US">
                <a:sym typeface="+mn-ea"/>
              </a:rPr>
              <a:t>②算子</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par>
                                <p:cTn id="30" presetID="22" presetClass="entr" presetSubtype="4"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par>
                                <p:cTn id="41" presetID="22" presetClass="entr" presetSubtype="4"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down)">
                                      <p:cBhvr>
                                        <p:cTn id="5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p:bldP spid="11" grpId="1" animBg="1"/>
      <p:bldP spid="4" grpId="1"/>
      <p:bldP spid="16" grpId="0" animBg="1"/>
      <p:bldP spid="5" grpId="0"/>
      <p:bldP spid="16" grpId="1" animBg="1"/>
      <p:bldP spid="5" grpId="1"/>
      <p:bldP spid="17" grpId="0" animBg="1"/>
      <p:bldP spid="13" grpId="0"/>
      <p:bldP spid="22" grpId="0"/>
      <p:bldP spid="17" grpId="1" animBg="1"/>
      <p:bldP spid="13" grpId="1"/>
      <p:bldP spid="22" grpId="1"/>
      <p:bldP spid="23" grpId="0" animBg="1"/>
      <p:bldP spid="23" grpId="1" animBg="1"/>
      <p:bldP spid="27" grpId="0"/>
      <p:bldP spid="2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533640" cy="1120775"/>
          </a:xfrm>
        </p:spPr>
        <p:txBody>
          <a:bodyPr>
            <a:normAutofit/>
          </a:bodyPr>
          <a:lstStyle/>
          <a:p>
            <a:r>
              <a:rPr lang="en-US" altLang="zh-CN" sz="4000" b="1" dirty="0">
                <a:sym typeface="+mn-ea"/>
              </a:rPr>
              <a:t>1.5 </a:t>
            </a:r>
            <a:r>
              <a:rPr lang="zh-CN" sz="4000" b="1" dirty="0">
                <a:sym typeface="+mn-ea"/>
              </a:rPr>
              <a:t>伯恩斯坦多项式导数计算</a:t>
            </a:r>
            <a:endParaRPr 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5" name="文本框 4"/>
          <p:cNvSpPr txBox="1"/>
          <p:nvPr/>
        </p:nvSpPr>
        <p:spPr>
          <a:xfrm>
            <a:off x="851535" y="2302510"/>
            <a:ext cx="10909935" cy="645160"/>
          </a:xfrm>
          <a:prstGeom prst="rect">
            <a:avLst/>
          </a:prstGeom>
          <a:noFill/>
        </p:spPr>
        <p:txBody>
          <a:bodyPr wrap="square" rtlCol="0">
            <a:spAutoFit/>
          </a:bodyPr>
          <a:p>
            <a:r>
              <a:rPr lang="zh-CN" altLang="en-US"/>
              <a:t>令</a:t>
            </a:r>
            <a:r>
              <a:rPr lang="en-US" altLang="zh-CN"/>
              <a:t>h</a:t>
            </a:r>
            <a:r>
              <a:rPr lang="zh-CN" altLang="en-US"/>
              <a:t>表示几阶导，则有迭代算子</a:t>
            </a:r>
            <a:r>
              <a:rPr lang="en-US" altLang="zh-CN"/>
              <a:t>                                                                 </a:t>
            </a:r>
            <a:r>
              <a:rPr lang="zh-CN" altLang="en-US"/>
              <a:t>可以用来计算伯恩斯坦多项式的导数</a:t>
            </a:r>
            <a:r>
              <a:rPr lang="en-US" altLang="zh-CN"/>
              <a:t>                                                                  </a:t>
            </a:r>
            <a:endParaRPr lang="en-US" altLang="zh-CN"/>
          </a:p>
        </p:txBody>
      </p:sp>
      <p:sp>
        <p:nvSpPr>
          <p:cNvPr id="7" name="文本框 6"/>
          <p:cNvSpPr txBox="1"/>
          <p:nvPr/>
        </p:nvSpPr>
        <p:spPr>
          <a:xfrm>
            <a:off x="851535" y="1440180"/>
            <a:ext cx="4064000" cy="368300"/>
          </a:xfrm>
          <a:prstGeom prst="rect">
            <a:avLst/>
          </a:prstGeom>
          <a:noFill/>
        </p:spPr>
        <p:txBody>
          <a:bodyPr wrap="square" rtlCol="0">
            <a:spAutoFit/>
          </a:bodyPr>
          <a:p>
            <a:r>
              <a:rPr lang="en-US" altLang="zh-CN"/>
              <a:t>k</a:t>
            </a:r>
            <a:r>
              <a:rPr lang="zh-CN" altLang="en-US"/>
              <a:t>阶伯恩斯坦多项式定义：</a:t>
            </a:r>
            <a:endParaRPr lang="zh-CN" altLang="en-US"/>
          </a:p>
        </p:txBody>
      </p:sp>
      <p:graphicFrame>
        <p:nvGraphicFramePr>
          <p:cNvPr id="8" name="对象 7">
            <a:hlinkClick r:id="" action="ppaction://ole?verb="/>
          </p:cNvPr>
          <p:cNvGraphicFramePr>
            <a:graphicFrameLocks noChangeAspect="1"/>
          </p:cNvGraphicFramePr>
          <p:nvPr/>
        </p:nvGraphicFramePr>
        <p:xfrm>
          <a:off x="3536950" y="1185545"/>
          <a:ext cx="3225800" cy="877570"/>
        </p:xfrm>
        <a:graphic>
          <a:graphicData uri="http://schemas.openxmlformats.org/presentationml/2006/ole">
            <mc:AlternateContent xmlns:mc="http://schemas.openxmlformats.org/markup-compatibility/2006">
              <mc:Choice xmlns:v="urn:schemas-microsoft-com:vml" Requires="v">
                <p:oleObj spid="_x0000_s5121" name="" r:id="rId3" imgW="1587500" imgH="431800" progId="Equation.KSEE3">
                  <p:embed/>
                </p:oleObj>
              </mc:Choice>
              <mc:Fallback>
                <p:oleObj name="" r:id="rId3" imgW="1587500" imgH="431800" progId="Equation.KSEE3">
                  <p:embed/>
                  <p:pic>
                    <p:nvPicPr>
                      <p:cNvPr id="0" name="图片 5120"/>
                      <p:cNvPicPr/>
                      <p:nvPr/>
                    </p:nvPicPr>
                    <p:blipFill>
                      <a:blip r:embed="rId4"/>
                      <a:stretch>
                        <a:fillRect/>
                      </a:stretch>
                    </p:blipFill>
                    <p:spPr>
                      <a:xfrm>
                        <a:off x="3536950" y="1185545"/>
                        <a:ext cx="3225800" cy="87757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388745" y="3077210"/>
          <a:ext cx="4055745" cy="856615"/>
        </p:xfrm>
        <a:graphic>
          <a:graphicData uri="http://schemas.openxmlformats.org/presentationml/2006/ole">
            <mc:AlternateContent xmlns:mc="http://schemas.openxmlformats.org/markup-compatibility/2006">
              <mc:Choice xmlns:v="urn:schemas-microsoft-com:vml" Requires="v">
                <p:oleObj spid="_x0000_s5122" name="" r:id="rId5" imgW="2044700" imgH="431800" progId="Equation.KSEE3">
                  <p:embed/>
                </p:oleObj>
              </mc:Choice>
              <mc:Fallback>
                <p:oleObj name="" r:id="rId5" imgW="2044700" imgH="431800" progId="Equation.KSEE3">
                  <p:embed/>
                  <p:pic>
                    <p:nvPicPr>
                      <p:cNvPr id="0" name="图片 5121"/>
                      <p:cNvPicPr/>
                      <p:nvPr/>
                    </p:nvPicPr>
                    <p:blipFill>
                      <a:blip r:embed="rId6"/>
                      <a:stretch>
                        <a:fillRect/>
                      </a:stretch>
                    </p:blipFill>
                    <p:spPr>
                      <a:xfrm>
                        <a:off x="1388745" y="3077210"/>
                        <a:ext cx="4055745" cy="85661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4039235" y="1967230"/>
          <a:ext cx="4095750" cy="1039495"/>
        </p:xfrm>
        <a:graphic>
          <a:graphicData uri="http://schemas.openxmlformats.org/presentationml/2006/ole">
            <mc:AlternateContent xmlns:mc="http://schemas.openxmlformats.org/markup-compatibility/2006">
              <mc:Choice xmlns:v="urn:schemas-microsoft-com:vml" Requires="v">
                <p:oleObj spid="_x0000_s5123" name="" r:id="rId7" imgW="1701800" imgH="431800" progId="Equation.KSEE3">
                  <p:embed/>
                </p:oleObj>
              </mc:Choice>
              <mc:Fallback>
                <p:oleObj name="" r:id="rId7" imgW="1701800" imgH="431800" progId="Equation.KSEE3">
                  <p:embed/>
                  <p:pic>
                    <p:nvPicPr>
                      <p:cNvPr id="0" name="图片 5122"/>
                      <p:cNvPicPr/>
                      <p:nvPr/>
                    </p:nvPicPr>
                    <p:blipFill>
                      <a:blip r:embed="rId8"/>
                      <a:stretch>
                        <a:fillRect/>
                      </a:stretch>
                    </p:blipFill>
                    <p:spPr>
                      <a:xfrm>
                        <a:off x="4039235" y="1967230"/>
                        <a:ext cx="4095750" cy="1039495"/>
                      </a:xfrm>
                      <a:prstGeom prst="rect">
                        <a:avLst/>
                      </a:prstGeom>
                    </p:spPr>
                  </p:pic>
                </p:oleObj>
              </mc:Fallback>
            </mc:AlternateContent>
          </a:graphicData>
        </a:graphic>
      </p:graphicFrame>
      <p:sp>
        <p:nvSpPr>
          <p:cNvPr id="20" name="文本框 19"/>
          <p:cNvSpPr txBox="1"/>
          <p:nvPr/>
        </p:nvSpPr>
        <p:spPr>
          <a:xfrm>
            <a:off x="851535" y="3321050"/>
            <a:ext cx="4064000" cy="368300"/>
          </a:xfrm>
          <a:prstGeom prst="rect">
            <a:avLst/>
          </a:prstGeom>
          <a:noFill/>
        </p:spPr>
        <p:txBody>
          <a:bodyPr wrap="square" rtlCol="0">
            <a:spAutoFit/>
          </a:bodyPr>
          <a:p>
            <a:r>
              <a:rPr lang="zh-CN" altLang="en-US"/>
              <a:t>其中</a:t>
            </a:r>
            <a:endParaRPr lang="zh-CN" altLang="en-US"/>
          </a:p>
        </p:txBody>
      </p:sp>
      <p:sp>
        <p:nvSpPr>
          <p:cNvPr id="28" name="文本框 27"/>
          <p:cNvSpPr txBox="1"/>
          <p:nvPr/>
        </p:nvSpPr>
        <p:spPr>
          <a:xfrm>
            <a:off x="851535" y="4371975"/>
            <a:ext cx="4064000" cy="368300"/>
          </a:xfrm>
          <a:prstGeom prst="rect">
            <a:avLst/>
          </a:prstGeom>
          <a:noFill/>
        </p:spPr>
        <p:txBody>
          <a:bodyPr wrap="square" rtlCol="0">
            <a:spAutoFit/>
          </a:bodyPr>
          <a:p>
            <a:r>
              <a:rPr lang="zh-CN" altLang="en-US"/>
              <a:t>最后给出多阶多维的伯恩斯坦多项式：</a:t>
            </a:r>
            <a:endParaRPr lang="zh-CN" altLang="en-US"/>
          </a:p>
        </p:txBody>
      </p:sp>
      <p:graphicFrame>
        <p:nvGraphicFramePr>
          <p:cNvPr id="29" name="对象 28">
            <a:hlinkClick r:id="" action="ppaction://ole?verb="/>
          </p:cNvPr>
          <p:cNvGraphicFramePr>
            <a:graphicFrameLocks noChangeAspect="1"/>
          </p:cNvGraphicFramePr>
          <p:nvPr/>
        </p:nvGraphicFramePr>
        <p:xfrm>
          <a:off x="4915535" y="4032885"/>
          <a:ext cx="6162040" cy="1078230"/>
        </p:xfrm>
        <a:graphic>
          <a:graphicData uri="http://schemas.openxmlformats.org/presentationml/2006/ole">
            <mc:AlternateContent xmlns:mc="http://schemas.openxmlformats.org/markup-compatibility/2006">
              <mc:Choice xmlns:v="urn:schemas-microsoft-com:vml" Requires="v">
                <p:oleObj spid="_x0000_s5124" name="" r:id="rId9" imgW="2831465" imgH="495300" progId="Equation.KSEE3">
                  <p:embed/>
                </p:oleObj>
              </mc:Choice>
              <mc:Fallback>
                <p:oleObj name="" r:id="rId9" imgW="2831465" imgH="495300" progId="Equation.KSEE3">
                  <p:embed/>
                  <p:pic>
                    <p:nvPicPr>
                      <p:cNvPr id="0" name="图片 5123"/>
                      <p:cNvPicPr/>
                      <p:nvPr/>
                    </p:nvPicPr>
                    <p:blipFill>
                      <a:blip r:embed="rId10"/>
                      <a:stretch>
                        <a:fillRect/>
                      </a:stretch>
                    </p:blipFill>
                    <p:spPr>
                      <a:xfrm>
                        <a:off x="4915535" y="4032885"/>
                        <a:ext cx="6162040" cy="107823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down)">
                                      <p:cBhvr>
                                        <p:cTn id="23" dur="500"/>
                                        <p:tgtEl>
                                          <p:spTgt spid="28"/>
                                        </p:tgtEl>
                                      </p:cBhvr>
                                    </p:animEffect>
                                  </p:childTnLst>
                                </p:cTn>
                              </p:par>
                              <p:par>
                                <p:cTn id="24" presetID="22" presetClass="entr" presetSubtype="4"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20" grpId="0"/>
      <p:bldP spid="20" grpId="1"/>
      <p:bldP spid="28" grpId="0"/>
      <p:bldP spid="2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790815" cy="1120775"/>
          </a:xfrm>
        </p:spPr>
        <p:txBody>
          <a:bodyPr>
            <a:normAutofit/>
          </a:bodyPr>
          <a:lstStyle/>
          <a:p>
            <a:r>
              <a:rPr lang="en-US" altLang="zh-CN" sz="4000" b="1" dirty="0">
                <a:sym typeface="+mn-ea"/>
              </a:rPr>
              <a:t>1.6 </a:t>
            </a:r>
            <a:r>
              <a:rPr lang="zh-CN" altLang="en-US" sz="4000" b="1" dirty="0">
                <a:sym typeface="+mn-ea"/>
              </a:rPr>
              <a:t>第一次尝试</a:t>
            </a:r>
            <a:r>
              <a:rPr lang="en-US" altLang="zh-CN" sz="4000" b="1" dirty="0">
                <a:sym typeface="+mn-ea"/>
              </a:rPr>
              <a:t>(LBM)   </a:t>
            </a:r>
            <a:r>
              <a:rPr lang="zh-CN" altLang="en-US" sz="4000" b="1" dirty="0">
                <a:sym typeface="+mn-ea"/>
              </a:rPr>
              <a:t>客户端</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8" name="文本框 7"/>
          <p:cNvSpPr txBox="1"/>
          <p:nvPr/>
        </p:nvSpPr>
        <p:spPr>
          <a:xfrm>
            <a:off x="2016760" y="2174875"/>
            <a:ext cx="4064000" cy="368300"/>
          </a:xfrm>
          <a:prstGeom prst="rect">
            <a:avLst/>
          </a:prstGeom>
          <a:noFill/>
        </p:spPr>
        <p:txBody>
          <a:bodyPr wrap="square" rtlCol="0">
            <a:spAutoFit/>
          </a:bodyPr>
          <a:p>
            <a:r>
              <a:rPr lang="en-US" altLang="zh-CN"/>
              <a:t>1:</a:t>
            </a:r>
            <a:r>
              <a:rPr lang="zh-CN" altLang="en-US"/>
              <a:t>构建网格</a:t>
            </a:r>
            <a:endParaRPr lang="zh-CN" altLang="en-US"/>
          </a:p>
        </p:txBody>
      </p:sp>
      <p:graphicFrame>
        <p:nvGraphicFramePr>
          <p:cNvPr id="11" name="对象 10">
            <a:hlinkClick r:id="" action="ppaction://ole?verb="/>
          </p:cNvPr>
          <p:cNvGraphicFramePr>
            <a:graphicFrameLocks noChangeAspect="1"/>
          </p:cNvGraphicFramePr>
          <p:nvPr/>
        </p:nvGraphicFramePr>
        <p:xfrm>
          <a:off x="3163570" y="1878965"/>
          <a:ext cx="3811905" cy="960120"/>
        </p:xfrm>
        <a:graphic>
          <a:graphicData uri="http://schemas.openxmlformats.org/presentationml/2006/ole">
            <mc:AlternateContent xmlns:mc="http://schemas.openxmlformats.org/markup-compatibility/2006">
              <mc:Choice xmlns:v="urn:schemas-microsoft-com:vml" Requires="v">
                <p:oleObj spid="_x0000_s2049" name="" r:id="rId3" imgW="1663700" imgH="419100" progId="Equation.KSEE3">
                  <p:embed/>
                </p:oleObj>
              </mc:Choice>
              <mc:Fallback>
                <p:oleObj name="" r:id="rId3" imgW="1663700" imgH="419100" progId="Equation.KSEE3">
                  <p:embed/>
                  <p:pic>
                    <p:nvPicPr>
                      <p:cNvPr id="0" name="图片 2048"/>
                      <p:cNvPicPr/>
                      <p:nvPr/>
                    </p:nvPicPr>
                    <p:blipFill>
                      <a:blip r:embed="rId4"/>
                      <a:stretch>
                        <a:fillRect/>
                      </a:stretch>
                    </p:blipFill>
                    <p:spPr>
                      <a:xfrm>
                        <a:off x="3163570" y="1878965"/>
                        <a:ext cx="3811905" cy="960120"/>
                      </a:xfrm>
                      <a:prstGeom prst="rect">
                        <a:avLst/>
                      </a:prstGeom>
                    </p:spPr>
                  </p:pic>
                </p:oleObj>
              </mc:Fallback>
            </mc:AlternateContent>
          </a:graphicData>
        </a:graphic>
      </p:graphicFrame>
      <p:sp>
        <p:nvSpPr>
          <p:cNvPr id="13" name="文本框 12"/>
          <p:cNvSpPr txBox="1"/>
          <p:nvPr/>
        </p:nvSpPr>
        <p:spPr>
          <a:xfrm>
            <a:off x="2016760" y="3124200"/>
            <a:ext cx="5424805" cy="368300"/>
          </a:xfrm>
          <a:prstGeom prst="rect">
            <a:avLst/>
          </a:prstGeom>
          <a:noFill/>
        </p:spPr>
        <p:txBody>
          <a:bodyPr wrap="square" rtlCol="0">
            <a:spAutoFit/>
          </a:bodyPr>
          <a:p>
            <a:r>
              <a:rPr lang="en-US" altLang="zh-CN"/>
              <a:t>2</a:t>
            </a:r>
            <a:r>
              <a:rPr lang="zh-CN" altLang="en-US"/>
              <a:t>：</a:t>
            </a:r>
            <a:r>
              <a:rPr lang="en-US" altLang="zh-CN"/>
              <a:t>for v in </a:t>
            </a:r>
            <a:r>
              <a:rPr lang="zh-CN" altLang="en-US"/>
              <a:t>每一个网格点（每一维）做以下事情：</a:t>
            </a:r>
            <a:endParaRPr lang="zh-CN" altLang="en-US"/>
          </a:p>
        </p:txBody>
      </p:sp>
      <p:sp>
        <p:nvSpPr>
          <p:cNvPr id="17" name="文本框 16"/>
          <p:cNvSpPr txBox="1"/>
          <p:nvPr/>
        </p:nvSpPr>
        <p:spPr>
          <a:xfrm>
            <a:off x="2016760" y="3777615"/>
            <a:ext cx="6609715" cy="645160"/>
          </a:xfrm>
          <a:prstGeom prst="rect">
            <a:avLst/>
          </a:prstGeom>
          <a:noFill/>
        </p:spPr>
        <p:txBody>
          <a:bodyPr wrap="square" rtlCol="0">
            <a:spAutoFit/>
          </a:bodyPr>
          <a:p>
            <a:r>
              <a:rPr lang="en-US" altLang="zh-CN"/>
              <a:t>3</a:t>
            </a:r>
            <a:r>
              <a:rPr lang="zh-CN" altLang="en-US"/>
              <a:t>：</a:t>
            </a:r>
            <a:r>
              <a:rPr lang="en-US" altLang="zh-CN"/>
              <a:t>   for  x  in  </a:t>
            </a:r>
            <a:r>
              <a:rPr lang="zh-CN" altLang="en-US"/>
              <a:t>每一个用户：计算损失函数的解</a:t>
            </a:r>
            <a:endParaRPr lang="zh-CN" altLang="en-US"/>
          </a:p>
          <a:p>
            <a:r>
              <a:rPr lang="en-US" altLang="zh-CN"/>
              <a:t>                          </a:t>
            </a:r>
            <a:endParaRPr lang="en-US" altLang="zh-CN"/>
          </a:p>
        </p:txBody>
      </p:sp>
      <p:sp>
        <p:nvSpPr>
          <p:cNvPr id="20" name="文本框 19"/>
          <p:cNvSpPr txBox="1"/>
          <p:nvPr/>
        </p:nvSpPr>
        <p:spPr>
          <a:xfrm>
            <a:off x="2016760" y="4465955"/>
            <a:ext cx="10280650" cy="459105"/>
          </a:xfrm>
          <a:prstGeom prst="rect">
            <a:avLst/>
          </a:prstGeom>
          <a:noFill/>
        </p:spPr>
        <p:txBody>
          <a:bodyPr wrap="square" rtlCol="0">
            <a:noAutofit/>
          </a:bodyPr>
          <a:p>
            <a:r>
              <a:rPr lang="en-US" altLang="zh-CN"/>
              <a:t>4</a:t>
            </a:r>
            <a:r>
              <a:rPr lang="zh-CN" altLang="en-US"/>
              <a:t>：</a:t>
            </a:r>
            <a:r>
              <a:rPr lang="en-US" altLang="zh-CN"/>
              <a:t>   </a:t>
            </a:r>
            <a:r>
              <a:rPr lang="zh-CN" altLang="en-US"/>
              <a:t>选择</a:t>
            </a:r>
            <a:r>
              <a:rPr lang="en-US" altLang="zh-CN"/>
              <a:t>                                       </a:t>
            </a:r>
            <a:r>
              <a:rPr lang="zh-CN" altLang="en-US"/>
              <a:t>对样本</a:t>
            </a:r>
            <a:r>
              <a:rPr lang="en-US" altLang="zh-CN"/>
              <a:t>v</a:t>
            </a:r>
            <a:r>
              <a:rPr lang="zh-CN" altLang="en-US"/>
              <a:t>进行</a:t>
            </a:r>
            <a:r>
              <a:rPr lang="en-US" altLang="zh-CN"/>
              <a:t>Laplace</a:t>
            </a:r>
            <a:r>
              <a:rPr lang="zh-CN" altLang="en-US"/>
              <a:t>加噪，同时上传计算好的损失函数</a:t>
            </a:r>
            <a:r>
              <a:rPr lang="en-US" altLang="zh-CN"/>
              <a:t>                                 </a:t>
            </a:r>
            <a:endParaRPr lang="en-US" altLang="zh-CN">
              <a:latin typeface="宋体" panose="02010600030101010101" pitchFamily="2" charset="-122"/>
              <a:ea typeface="宋体" panose="02010600030101010101" pitchFamily="2" charset="-122"/>
            </a:endParaRPr>
          </a:p>
        </p:txBody>
      </p:sp>
      <p:graphicFrame>
        <p:nvGraphicFramePr>
          <p:cNvPr id="21" name="对象 20">
            <a:hlinkClick r:id="" action="ppaction://ole?verb="/>
          </p:cNvPr>
          <p:cNvGraphicFramePr>
            <a:graphicFrameLocks noChangeAspect="1"/>
          </p:cNvGraphicFramePr>
          <p:nvPr/>
        </p:nvGraphicFramePr>
        <p:xfrm>
          <a:off x="3223895" y="4338320"/>
          <a:ext cx="2315845" cy="714375"/>
        </p:xfrm>
        <a:graphic>
          <a:graphicData uri="http://schemas.openxmlformats.org/presentationml/2006/ole">
            <mc:AlternateContent xmlns:mc="http://schemas.openxmlformats.org/markup-compatibility/2006">
              <mc:Choice xmlns:v="urn:schemas-microsoft-com:vml" Requires="v">
                <p:oleObj spid="_x0000_s2050" name="" r:id="rId5" imgW="1358900" imgH="419100" progId="Equation.KSEE3">
                  <p:embed/>
                </p:oleObj>
              </mc:Choice>
              <mc:Fallback>
                <p:oleObj name="" r:id="rId5" imgW="1358900" imgH="419100" progId="Equation.KSEE3">
                  <p:embed/>
                  <p:pic>
                    <p:nvPicPr>
                      <p:cNvPr id="0" name="图片 2049"/>
                      <p:cNvPicPr/>
                      <p:nvPr/>
                    </p:nvPicPr>
                    <p:blipFill>
                      <a:blip r:embed="rId6"/>
                      <a:stretch>
                        <a:fillRect/>
                      </a:stretch>
                    </p:blipFill>
                    <p:spPr>
                      <a:xfrm>
                        <a:off x="3223895" y="4338320"/>
                        <a:ext cx="2315845" cy="714375"/>
                      </a:xfrm>
                      <a:prstGeom prst="rect">
                        <a:avLst/>
                      </a:prstGeom>
                    </p:spPr>
                  </p:pic>
                </p:oleObj>
              </mc:Fallback>
            </mc:AlternateContent>
          </a:graphicData>
        </a:graphic>
      </p:graphicFrame>
      <p:sp>
        <p:nvSpPr>
          <p:cNvPr id="22" name="文本框 21"/>
          <p:cNvSpPr txBox="1"/>
          <p:nvPr/>
        </p:nvSpPr>
        <p:spPr>
          <a:xfrm>
            <a:off x="2016760" y="5249545"/>
            <a:ext cx="9814560" cy="368300"/>
          </a:xfrm>
          <a:prstGeom prst="rect">
            <a:avLst/>
          </a:prstGeom>
          <a:noFill/>
        </p:spPr>
        <p:txBody>
          <a:bodyPr wrap="square" rtlCol="0">
            <a:spAutoFit/>
          </a:bodyPr>
          <a:p>
            <a:r>
              <a:rPr lang="en-US" altLang="zh-CN"/>
              <a:t>5:</a:t>
            </a:r>
            <a:r>
              <a:rPr lang="zh-CN" altLang="en-US"/>
              <a:t>服务器对每个用户上传上来的损失函数构建伯恩斯坦多项式，求解最优解</a:t>
            </a:r>
            <a:endParaRPr lang="zh-CN" altLang="en-US"/>
          </a:p>
        </p:txBody>
      </p:sp>
      <p:graphicFrame>
        <p:nvGraphicFramePr>
          <p:cNvPr id="23" name="对象 22">
            <a:hlinkClick r:id="" action="ppaction://ole?verb="/>
          </p:cNvPr>
          <p:cNvGraphicFramePr>
            <a:graphicFrameLocks noChangeAspect="1"/>
          </p:cNvGraphicFramePr>
          <p:nvPr/>
        </p:nvGraphicFramePr>
        <p:xfrm>
          <a:off x="9660255" y="5249545"/>
          <a:ext cx="692785" cy="527685"/>
        </p:xfrm>
        <a:graphic>
          <a:graphicData uri="http://schemas.openxmlformats.org/presentationml/2006/ole">
            <mc:AlternateContent xmlns:mc="http://schemas.openxmlformats.org/markup-compatibility/2006">
              <mc:Choice xmlns:v="urn:schemas-microsoft-com:vml" Requires="v">
                <p:oleObj spid="_x0000_s24" name="" r:id="rId7" imgW="316865" imgH="241300" progId="Equation.KSEE3">
                  <p:embed/>
                </p:oleObj>
              </mc:Choice>
              <mc:Fallback>
                <p:oleObj name="" r:id="rId7" imgW="316865" imgH="241300" progId="Equation.KSEE3">
                  <p:embed/>
                  <p:pic>
                    <p:nvPicPr>
                      <p:cNvPr id="0" name="图片 1024"/>
                      <p:cNvPicPr/>
                      <p:nvPr/>
                    </p:nvPicPr>
                    <p:blipFill>
                      <a:blip r:embed="rId8"/>
                      <a:stretch>
                        <a:fillRect/>
                      </a:stretch>
                    </p:blipFill>
                    <p:spPr>
                      <a:xfrm>
                        <a:off x="9660255" y="5249545"/>
                        <a:ext cx="692785" cy="527685"/>
                      </a:xfrm>
                      <a:prstGeom prst="rect">
                        <a:avLst/>
                      </a:prstGeom>
                    </p:spPr>
                  </p:pic>
                </p:oleObj>
              </mc:Fallback>
            </mc:AlternateContent>
          </a:graphicData>
        </a:graphic>
      </p:graphicFrame>
      <p:graphicFrame>
        <p:nvGraphicFramePr>
          <p:cNvPr id="4" name="表格 3"/>
          <p:cNvGraphicFramePr/>
          <p:nvPr>
            <p:custDataLst>
              <p:tags r:id="rId9"/>
            </p:custDataLst>
          </p:nvPr>
        </p:nvGraphicFramePr>
        <p:xfrm>
          <a:off x="6973570" y="1155700"/>
          <a:ext cx="5463540" cy="1209675"/>
        </p:xfrm>
        <a:graphic>
          <a:graphicData uri="http://schemas.openxmlformats.org/drawingml/2006/table">
            <a:tbl>
              <a:tblPr firstRow="1" bandRow="1">
                <a:tableStyleId>{5C22544A-7EE6-4342-B048-85BDC9FD1C3A}</a:tableStyleId>
              </a:tblPr>
              <a:tblGrid>
                <a:gridCol w="910590"/>
                <a:gridCol w="910590"/>
                <a:gridCol w="910590"/>
                <a:gridCol w="910590"/>
                <a:gridCol w="910590"/>
              </a:tblGrid>
              <a:tr h="403225">
                <a:tc>
                  <a:txBody>
                    <a:bodyPr/>
                    <a:p>
                      <a:pPr>
                        <a:buNone/>
                      </a:pPr>
                      <a:endParaRPr lang="en-US" altLang="zh-CN"/>
                    </a:p>
                  </a:txBody>
                  <a:tcPr/>
                </a:tc>
                <a:tc>
                  <a:txBody>
                    <a:bodyPr/>
                    <a:p>
                      <a:pPr>
                        <a:buNone/>
                      </a:pPr>
                      <a:endParaRPr lang="en-US" altLang="zh-CN"/>
                    </a:p>
                  </a:txBody>
                  <a:tcPr/>
                </a:tc>
                <a:tc>
                  <a:txBody>
                    <a:bodyPr/>
                    <a:p>
                      <a:pPr>
                        <a:buNone/>
                      </a:pPr>
                      <a:endParaRPr lang="en-US" altLang="zh-CN"/>
                    </a:p>
                  </a:txBody>
                  <a:tcPr/>
                </a:tc>
                <a:tc>
                  <a:txBody>
                    <a:bodyPr/>
                    <a:p>
                      <a:pPr>
                        <a:buNone/>
                      </a:pPr>
                      <a:r>
                        <a:rPr lang="en-US" altLang="zh-CN"/>
                        <a:t>......</a:t>
                      </a:r>
                      <a:endParaRPr lang="en-US" altLang="zh-CN"/>
                    </a:p>
                  </a:txBody>
                  <a:tcPr/>
                </a:tc>
                <a:tc>
                  <a:txBody>
                    <a:bodyPr/>
                    <a:p>
                      <a:pPr>
                        <a:buNone/>
                      </a:pPr>
                      <a:endParaRPr lang="zh-CN" altLang="en-US"/>
                    </a:p>
                  </a:txBody>
                  <a:tcPr/>
                </a:tc>
              </a:tr>
              <a:tr h="40322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sz="1800">
                          <a:sym typeface="+mn-ea"/>
                        </a:rPr>
                        <a:t>......</a:t>
                      </a:r>
                      <a:endParaRPr lang="en-US" altLang="zh-CN" sz="1800"/>
                    </a:p>
                    <a:p>
                      <a:pPr>
                        <a:buNone/>
                      </a:pPr>
                      <a:endParaRPr lang="zh-CN" altLang="en-US"/>
                    </a:p>
                  </a:txBody>
                  <a:tcPr/>
                </a:tc>
                <a:tc>
                  <a:txBody>
                    <a:bodyPr/>
                    <a:p>
                      <a:pPr>
                        <a:buNone/>
                      </a:pPr>
                      <a:endParaRPr lang="zh-CN" altLang="en-US"/>
                    </a:p>
                  </a:txBody>
                  <a:tcPr/>
                </a:tc>
              </a:tr>
              <a:tr h="40322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sz="1800">
                          <a:sym typeface="+mn-ea"/>
                        </a:rPr>
                        <a:t>......</a:t>
                      </a:r>
                      <a:endParaRPr lang="en-US" altLang="zh-CN" sz="1800"/>
                    </a:p>
                    <a:p>
                      <a:pPr>
                        <a:buNone/>
                      </a:pPr>
                      <a:endParaRPr lang="zh-CN" altLang="en-US"/>
                    </a:p>
                  </a:txBody>
                  <a:tcPr/>
                </a:tc>
                <a:tc>
                  <a:txBody>
                    <a:bodyPr/>
                    <a:p>
                      <a:pPr>
                        <a:buNone/>
                      </a:pPr>
                      <a:endParaRPr lang="zh-CN" altLang="en-US"/>
                    </a:p>
                  </a:txBody>
                  <a:tcPr/>
                </a:tc>
              </a:tr>
            </a:tbl>
          </a:graphicData>
        </a:graphic>
      </p:graphicFrame>
      <p:graphicFrame>
        <p:nvGraphicFramePr>
          <p:cNvPr id="7" name="对象 6">
            <a:hlinkClick r:id="" action="ppaction://ole?verb="/>
          </p:cNvPr>
          <p:cNvGraphicFramePr>
            <a:graphicFrameLocks noChangeAspect="1"/>
          </p:cNvGraphicFramePr>
          <p:nvPr/>
        </p:nvGraphicFramePr>
        <p:xfrm>
          <a:off x="7117715" y="1155700"/>
          <a:ext cx="394970" cy="419735"/>
        </p:xfrm>
        <a:graphic>
          <a:graphicData uri="http://schemas.openxmlformats.org/presentationml/2006/ole">
            <mc:AlternateContent xmlns:mc="http://schemas.openxmlformats.org/markup-compatibility/2006">
              <mc:Choice xmlns:v="urn:schemas-microsoft-com:vml" Requires="v">
                <p:oleObj spid="_x0000_s6145" name="" r:id="rId10" imgW="203200" imgH="215900" progId="Equation.KSEE3">
                  <p:embed/>
                </p:oleObj>
              </mc:Choice>
              <mc:Fallback>
                <p:oleObj name="" r:id="rId10" imgW="203200" imgH="215900" progId="Equation.KSEE3">
                  <p:embed/>
                  <p:pic>
                    <p:nvPicPr>
                      <p:cNvPr id="0" name="图片 6144"/>
                      <p:cNvPicPr/>
                      <p:nvPr/>
                    </p:nvPicPr>
                    <p:blipFill>
                      <a:blip r:embed="rId11"/>
                      <a:stretch>
                        <a:fillRect/>
                      </a:stretch>
                    </p:blipFill>
                    <p:spPr>
                      <a:xfrm>
                        <a:off x="7117715" y="1155700"/>
                        <a:ext cx="394970" cy="41973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8033068" y="1174115"/>
          <a:ext cx="419735" cy="419735"/>
        </p:xfrm>
        <a:graphic>
          <a:graphicData uri="http://schemas.openxmlformats.org/presentationml/2006/ole">
            <mc:AlternateContent xmlns:mc="http://schemas.openxmlformats.org/markup-compatibility/2006">
              <mc:Choice xmlns:v="urn:schemas-microsoft-com:vml" Requires="v">
                <p:oleObj spid="_x0000_s3" name="" r:id="rId12" imgW="215900" imgH="215900" progId="Equation.KSEE3">
                  <p:embed/>
                </p:oleObj>
              </mc:Choice>
              <mc:Fallback>
                <p:oleObj name="" r:id="rId12" imgW="215900" imgH="215900" progId="Equation.KSEE3">
                  <p:embed/>
                  <p:pic>
                    <p:nvPicPr>
                      <p:cNvPr id="0" name="图片 6144"/>
                      <p:cNvPicPr/>
                      <p:nvPr/>
                    </p:nvPicPr>
                    <p:blipFill>
                      <a:blip r:embed="rId13"/>
                      <a:stretch>
                        <a:fillRect/>
                      </a:stretch>
                    </p:blipFill>
                    <p:spPr>
                      <a:xfrm>
                        <a:off x="8033068" y="1174115"/>
                        <a:ext cx="419735" cy="41973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8973503" y="1161733"/>
          <a:ext cx="419735" cy="444500"/>
        </p:xfrm>
        <a:graphic>
          <a:graphicData uri="http://schemas.openxmlformats.org/presentationml/2006/ole">
            <mc:AlternateContent xmlns:mc="http://schemas.openxmlformats.org/markup-compatibility/2006">
              <mc:Choice xmlns:v="urn:schemas-microsoft-com:vml" Requires="v">
                <p:oleObj spid="_x0000_s16" name="" r:id="rId14" imgW="215900" imgH="228600" progId="Equation.KSEE3">
                  <p:embed/>
                </p:oleObj>
              </mc:Choice>
              <mc:Fallback>
                <p:oleObj name="" r:id="rId14" imgW="215900" imgH="228600" progId="Equation.KSEE3">
                  <p:embed/>
                  <p:pic>
                    <p:nvPicPr>
                      <p:cNvPr id="0" name="图片 6144"/>
                      <p:cNvPicPr/>
                      <p:nvPr/>
                    </p:nvPicPr>
                    <p:blipFill>
                      <a:blip r:embed="rId15"/>
                      <a:stretch>
                        <a:fillRect/>
                      </a:stretch>
                    </p:blipFill>
                    <p:spPr>
                      <a:xfrm>
                        <a:off x="8973503" y="1161733"/>
                        <a:ext cx="419735" cy="44450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10813415" y="1142683"/>
          <a:ext cx="420370" cy="469900"/>
        </p:xfrm>
        <a:graphic>
          <a:graphicData uri="http://schemas.openxmlformats.org/presentationml/2006/ole">
            <mc:AlternateContent xmlns:mc="http://schemas.openxmlformats.org/markup-compatibility/2006">
              <mc:Choice xmlns:v="urn:schemas-microsoft-com:vml" Requires="v">
                <p:oleObj spid="_x0000_s26" name="" r:id="rId16" imgW="215900" imgH="241300" progId="Equation.KSEE3">
                  <p:embed/>
                </p:oleObj>
              </mc:Choice>
              <mc:Fallback>
                <p:oleObj name="" r:id="rId16" imgW="215900" imgH="241300" progId="Equation.KSEE3">
                  <p:embed/>
                  <p:pic>
                    <p:nvPicPr>
                      <p:cNvPr id="0" name="图片 6144"/>
                      <p:cNvPicPr/>
                      <p:nvPr/>
                    </p:nvPicPr>
                    <p:blipFill>
                      <a:blip r:embed="rId17"/>
                      <a:stretch>
                        <a:fillRect/>
                      </a:stretch>
                    </p:blipFill>
                    <p:spPr>
                      <a:xfrm>
                        <a:off x="10813415" y="1142683"/>
                        <a:ext cx="420370" cy="46990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7207885" y="2205355"/>
          <a:ext cx="233680" cy="520065"/>
        </p:xfrm>
        <a:graphic>
          <a:graphicData uri="http://schemas.openxmlformats.org/presentationml/2006/ole">
            <mc:AlternateContent xmlns:mc="http://schemas.openxmlformats.org/markup-compatibility/2006">
              <mc:Choice xmlns:v="urn:schemas-microsoft-com:vml" Requires="v">
                <p:oleObj spid="_x0000_s6146" name="" r:id="rId18" imgW="177165" imgH="393700" progId="Equation.KSEE3">
                  <p:embed/>
                </p:oleObj>
              </mc:Choice>
              <mc:Fallback>
                <p:oleObj name="" r:id="rId18" imgW="177165" imgH="393700" progId="Equation.KSEE3">
                  <p:embed/>
                  <p:pic>
                    <p:nvPicPr>
                      <p:cNvPr id="0" name="图片 6145"/>
                      <p:cNvPicPr/>
                      <p:nvPr/>
                    </p:nvPicPr>
                    <p:blipFill>
                      <a:blip r:embed="rId19"/>
                      <a:stretch>
                        <a:fillRect/>
                      </a:stretch>
                    </p:blipFill>
                    <p:spPr>
                      <a:xfrm>
                        <a:off x="7207885" y="2205355"/>
                        <a:ext cx="233680" cy="52006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8146098" y="2205355"/>
          <a:ext cx="268605" cy="520065"/>
        </p:xfrm>
        <a:graphic>
          <a:graphicData uri="http://schemas.openxmlformats.org/presentationml/2006/ole">
            <mc:AlternateContent xmlns:mc="http://schemas.openxmlformats.org/markup-compatibility/2006">
              <mc:Choice xmlns:v="urn:schemas-microsoft-com:vml" Requires="v">
                <p:oleObj spid="_x0000_s5" name="" r:id="rId20" imgW="203200" imgH="393700" progId="Equation.KSEE3">
                  <p:embed/>
                </p:oleObj>
              </mc:Choice>
              <mc:Fallback>
                <p:oleObj name="" r:id="rId20" imgW="203200" imgH="393700" progId="Equation.KSEE3">
                  <p:embed/>
                  <p:pic>
                    <p:nvPicPr>
                      <p:cNvPr id="0" name="图片 6145"/>
                      <p:cNvPicPr/>
                      <p:nvPr/>
                    </p:nvPicPr>
                    <p:blipFill>
                      <a:blip r:embed="rId21"/>
                      <a:stretch>
                        <a:fillRect/>
                      </a:stretch>
                    </p:blipFill>
                    <p:spPr>
                      <a:xfrm>
                        <a:off x="8146098" y="2205355"/>
                        <a:ext cx="268605" cy="520065"/>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9070340" y="2205990"/>
          <a:ext cx="251460" cy="520065"/>
        </p:xfrm>
        <a:graphic>
          <a:graphicData uri="http://schemas.openxmlformats.org/presentationml/2006/ole">
            <mc:AlternateContent xmlns:mc="http://schemas.openxmlformats.org/markup-compatibility/2006">
              <mc:Choice xmlns:v="urn:schemas-microsoft-com:vml" Requires="v">
                <p:oleObj spid="_x0000_s30" name="" r:id="rId22" imgW="190500" imgH="393700" progId="Equation.KSEE3">
                  <p:embed/>
                </p:oleObj>
              </mc:Choice>
              <mc:Fallback>
                <p:oleObj name="" r:id="rId22" imgW="190500" imgH="393700" progId="Equation.KSEE3">
                  <p:embed/>
                  <p:pic>
                    <p:nvPicPr>
                      <p:cNvPr id="0" name="图片 6145"/>
                      <p:cNvPicPr/>
                      <p:nvPr/>
                    </p:nvPicPr>
                    <p:blipFill>
                      <a:blip r:embed="rId23"/>
                      <a:stretch>
                        <a:fillRect/>
                      </a:stretch>
                    </p:blipFill>
                    <p:spPr>
                      <a:xfrm>
                        <a:off x="9070340" y="2205990"/>
                        <a:ext cx="251460" cy="520065"/>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10919778" y="2205355"/>
          <a:ext cx="268605" cy="520065"/>
        </p:xfrm>
        <a:graphic>
          <a:graphicData uri="http://schemas.openxmlformats.org/presentationml/2006/ole">
            <mc:AlternateContent xmlns:mc="http://schemas.openxmlformats.org/markup-compatibility/2006">
              <mc:Choice xmlns:v="urn:schemas-microsoft-com:vml" Requires="v">
                <p:oleObj spid="_x0000_s32" name="" r:id="rId24" imgW="203200" imgH="393700" progId="Equation.KSEE3">
                  <p:embed/>
                </p:oleObj>
              </mc:Choice>
              <mc:Fallback>
                <p:oleObj name="" r:id="rId24" imgW="203200" imgH="393700" progId="Equation.KSEE3">
                  <p:embed/>
                  <p:pic>
                    <p:nvPicPr>
                      <p:cNvPr id="0" name="图片 6145"/>
                      <p:cNvPicPr/>
                      <p:nvPr/>
                    </p:nvPicPr>
                    <p:blipFill>
                      <a:blip r:embed="rId25"/>
                      <a:stretch>
                        <a:fillRect/>
                      </a:stretch>
                    </p:blipFill>
                    <p:spPr>
                      <a:xfrm>
                        <a:off x="10919778" y="2205355"/>
                        <a:ext cx="268605" cy="52006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7148195" y="1520825"/>
          <a:ext cx="319405" cy="418465"/>
        </p:xfrm>
        <a:graphic>
          <a:graphicData uri="http://schemas.openxmlformats.org/presentationml/2006/ole">
            <mc:AlternateContent xmlns:mc="http://schemas.openxmlformats.org/markup-compatibility/2006">
              <mc:Choice xmlns:v="urn:schemas-microsoft-com:vml" Requires="v">
                <p:oleObj spid="_x0000_s6147" name="" r:id="rId26" imgW="165100" imgH="215900" progId="Equation.KSEE3">
                  <p:embed/>
                </p:oleObj>
              </mc:Choice>
              <mc:Fallback>
                <p:oleObj name="" r:id="rId26" imgW="165100" imgH="215900" progId="Equation.KSEE3">
                  <p:embed/>
                  <p:pic>
                    <p:nvPicPr>
                      <p:cNvPr id="0" name="图片 6146"/>
                      <p:cNvPicPr/>
                      <p:nvPr/>
                    </p:nvPicPr>
                    <p:blipFill>
                      <a:blip r:embed="rId27"/>
                      <a:stretch>
                        <a:fillRect/>
                      </a:stretch>
                    </p:blipFill>
                    <p:spPr>
                      <a:xfrm>
                        <a:off x="7148195" y="1520825"/>
                        <a:ext cx="319405" cy="41846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8071803" y="1520825"/>
          <a:ext cx="342900" cy="418465"/>
        </p:xfrm>
        <a:graphic>
          <a:graphicData uri="http://schemas.openxmlformats.org/presentationml/2006/ole">
            <mc:AlternateContent xmlns:mc="http://schemas.openxmlformats.org/markup-compatibility/2006">
              <mc:Choice xmlns:v="urn:schemas-microsoft-com:vml" Requires="v">
                <p:oleObj spid="_x0000_s33" name="" r:id="rId28" imgW="177165" imgH="215900" progId="Equation.KSEE3">
                  <p:embed/>
                </p:oleObj>
              </mc:Choice>
              <mc:Fallback>
                <p:oleObj name="" r:id="rId28" imgW="177165" imgH="215900" progId="Equation.KSEE3">
                  <p:embed/>
                  <p:pic>
                    <p:nvPicPr>
                      <p:cNvPr id="0" name="图片 6146"/>
                      <p:cNvPicPr/>
                      <p:nvPr/>
                    </p:nvPicPr>
                    <p:blipFill>
                      <a:blip r:embed="rId29"/>
                      <a:stretch>
                        <a:fillRect/>
                      </a:stretch>
                    </p:blipFill>
                    <p:spPr>
                      <a:xfrm>
                        <a:off x="8071803" y="1520825"/>
                        <a:ext cx="342900" cy="41846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9007158" y="1538923"/>
          <a:ext cx="342900" cy="443230"/>
        </p:xfrm>
        <a:graphic>
          <a:graphicData uri="http://schemas.openxmlformats.org/presentationml/2006/ole">
            <mc:AlternateContent xmlns:mc="http://schemas.openxmlformats.org/markup-compatibility/2006">
              <mc:Choice xmlns:v="urn:schemas-microsoft-com:vml" Requires="v">
                <p:oleObj spid="_x0000_s38" name="" r:id="rId30" imgW="177165" imgH="228600" progId="Equation.KSEE3">
                  <p:embed/>
                </p:oleObj>
              </mc:Choice>
              <mc:Fallback>
                <p:oleObj name="" r:id="rId30" imgW="177165" imgH="228600" progId="Equation.KSEE3">
                  <p:embed/>
                  <p:pic>
                    <p:nvPicPr>
                      <p:cNvPr id="0" name="图片 6146"/>
                      <p:cNvPicPr/>
                      <p:nvPr/>
                    </p:nvPicPr>
                    <p:blipFill>
                      <a:blip r:embed="rId31"/>
                      <a:stretch>
                        <a:fillRect/>
                      </a:stretch>
                    </p:blipFill>
                    <p:spPr>
                      <a:xfrm>
                        <a:off x="9007158" y="1538923"/>
                        <a:ext cx="342900" cy="443230"/>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10832783" y="1526540"/>
          <a:ext cx="342900" cy="467995"/>
        </p:xfrm>
        <a:graphic>
          <a:graphicData uri="http://schemas.openxmlformats.org/presentationml/2006/ole">
            <mc:AlternateContent xmlns:mc="http://schemas.openxmlformats.org/markup-compatibility/2006">
              <mc:Choice xmlns:v="urn:schemas-microsoft-com:vml" Requires="v">
                <p:oleObj spid="_x0000_s40" name="" r:id="rId32" imgW="177165" imgH="241300" progId="Equation.KSEE3">
                  <p:embed/>
                </p:oleObj>
              </mc:Choice>
              <mc:Fallback>
                <p:oleObj name="" r:id="rId32" imgW="177165" imgH="241300" progId="Equation.KSEE3">
                  <p:embed/>
                  <p:pic>
                    <p:nvPicPr>
                      <p:cNvPr id="0" name="图片 6146"/>
                      <p:cNvPicPr/>
                      <p:nvPr/>
                    </p:nvPicPr>
                    <p:blipFill>
                      <a:blip r:embed="rId33"/>
                      <a:stretch>
                        <a:fillRect/>
                      </a:stretch>
                    </p:blipFill>
                    <p:spPr>
                      <a:xfrm>
                        <a:off x="10832783" y="1526540"/>
                        <a:ext cx="342900" cy="467995"/>
                      </a:xfrm>
                      <a:prstGeom prst="rect">
                        <a:avLst/>
                      </a:prstGeom>
                    </p:spPr>
                  </p:pic>
                </p:oleObj>
              </mc:Fallback>
            </mc:AlternateContent>
          </a:graphicData>
        </a:graphic>
      </p:graphicFrame>
      <p:sp>
        <p:nvSpPr>
          <p:cNvPr id="41" name="文本框 40"/>
          <p:cNvSpPr txBox="1"/>
          <p:nvPr/>
        </p:nvSpPr>
        <p:spPr>
          <a:xfrm>
            <a:off x="708025" y="1438910"/>
            <a:ext cx="5889625" cy="521970"/>
          </a:xfrm>
          <a:prstGeom prst="rect">
            <a:avLst/>
          </a:prstGeom>
          <a:noFill/>
        </p:spPr>
        <p:txBody>
          <a:bodyPr wrap="square" rtlCol="0">
            <a:spAutoFit/>
          </a:bodyPr>
          <a:p>
            <a:r>
              <a:rPr lang="zh-CN" altLang="en-US"/>
              <a:t>输入：</a:t>
            </a:r>
            <a:r>
              <a:rPr lang="en-US" altLang="zh-CN"/>
              <a:t>n</a:t>
            </a:r>
            <a:r>
              <a:rPr lang="zh-CN" altLang="en-US"/>
              <a:t>个用户的记录</a:t>
            </a:r>
            <a:r>
              <a:rPr lang="en-US" altLang="zh-CN"/>
              <a:t>       </a:t>
            </a:r>
            <a:r>
              <a:rPr lang="zh-CN" altLang="en-US"/>
              <a:t>，损失函数</a:t>
            </a:r>
            <a:r>
              <a:rPr lang="en-US" altLang="zh-CN"/>
              <a:t>       </a:t>
            </a:r>
            <a:r>
              <a:rPr lang="zh-CN" altLang="en-US"/>
              <a:t>，</a:t>
            </a:r>
            <a:r>
              <a:rPr lang="zh-CN" altLang="en-US" sz="2800">
                <a:latin typeface="宋体" panose="02010600030101010101" pitchFamily="2" charset="-122"/>
                <a:ea typeface="宋体" panose="02010600030101010101" pitchFamily="2" charset="-122"/>
              </a:rPr>
              <a:t>ε</a:t>
            </a:r>
            <a:r>
              <a:rPr lang="zh-CN" altLang="en-US">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k</a:t>
            </a:r>
            <a:r>
              <a:rPr lang="en-US" altLang="zh-CN"/>
              <a:t>        </a:t>
            </a:r>
            <a:endParaRPr lang="en-US" altLang="zh-CN"/>
          </a:p>
        </p:txBody>
      </p:sp>
      <p:graphicFrame>
        <p:nvGraphicFramePr>
          <p:cNvPr id="42" name="对象 41">
            <a:hlinkClick r:id="" action="ppaction://ole?verb="/>
          </p:cNvPr>
          <p:cNvGraphicFramePr>
            <a:graphicFrameLocks noChangeAspect="1"/>
          </p:cNvGraphicFramePr>
          <p:nvPr/>
        </p:nvGraphicFramePr>
        <p:xfrm>
          <a:off x="3063875" y="1446530"/>
          <a:ext cx="403225" cy="483870"/>
        </p:xfrm>
        <a:graphic>
          <a:graphicData uri="http://schemas.openxmlformats.org/presentationml/2006/ole">
            <mc:AlternateContent xmlns:mc="http://schemas.openxmlformats.org/markup-compatibility/2006">
              <mc:Choice xmlns:v="urn:schemas-microsoft-com:vml" Requires="v">
                <p:oleObj spid="_x0000_s6148" name="" r:id="rId34" imgW="190500" imgH="228600" progId="Equation.KSEE3">
                  <p:embed/>
                </p:oleObj>
              </mc:Choice>
              <mc:Fallback>
                <p:oleObj name="" r:id="rId34" imgW="190500" imgH="228600" progId="Equation.KSEE3">
                  <p:embed/>
                  <p:pic>
                    <p:nvPicPr>
                      <p:cNvPr id="0" name="图片 6147"/>
                      <p:cNvPicPr/>
                      <p:nvPr/>
                    </p:nvPicPr>
                    <p:blipFill>
                      <a:blip r:embed="rId35"/>
                      <a:stretch>
                        <a:fillRect/>
                      </a:stretch>
                    </p:blipFill>
                    <p:spPr>
                      <a:xfrm>
                        <a:off x="3063875" y="1446530"/>
                        <a:ext cx="403225" cy="48387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4563110" y="1407795"/>
          <a:ext cx="368300" cy="532130"/>
        </p:xfrm>
        <a:graphic>
          <a:graphicData uri="http://schemas.openxmlformats.org/presentationml/2006/ole">
            <mc:AlternateContent xmlns:mc="http://schemas.openxmlformats.org/markup-compatibility/2006">
              <mc:Choice xmlns:v="urn:schemas-microsoft-com:vml" Requires="v">
                <p:oleObj spid="_x0000_s6149" name="" r:id="rId36" imgW="114300" imgH="165100" progId="Equation.KSEE3">
                  <p:embed/>
                </p:oleObj>
              </mc:Choice>
              <mc:Fallback>
                <p:oleObj name="" r:id="rId36" imgW="114300" imgH="165100" progId="Equation.KSEE3">
                  <p:embed/>
                  <p:pic>
                    <p:nvPicPr>
                      <p:cNvPr id="0" name="图片 6148"/>
                      <p:cNvPicPr/>
                      <p:nvPr/>
                    </p:nvPicPr>
                    <p:blipFill>
                      <a:blip r:embed="rId37"/>
                      <a:stretch>
                        <a:fillRect/>
                      </a:stretch>
                    </p:blipFill>
                    <p:spPr>
                      <a:xfrm>
                        <a:off x="4563110" y="1407795"/>
                        <a:ext cx="368300" cy="532130"/>
                      </a:xfrm>
                      <a:prstGeom prst="rect">
                        <a:avLst/>
                      </a:prstGeom>
                    </p:spPr>
                  </p:pic>
                </p:oleObj>
              </mc:Fallback>
            </mc:AlternateContent>
          </a:graphicData>
        </a:graphic>
      </p:graphicFrame>
      <p:sp>
        <p:nvSpPr>
          <p:cNvPr id="44" name="圆角矩形 43"/>
          <p:cNvSpPr/>
          <p:nvPr/>
        </p:nvSpPr>
        <p:spPr>
          <a:xfrm flipV="1">
            <a:off x="708025" y="1348105"/>
            <a:ext cx="6075045" cy="76200"/>
          </a:xfrm>
          <a:prstGeom prst="roundRect">
            <a:avLst/>
          </a:prstGeom>
          <a:solidFill>
            <a:schemeClr val="tx1"/>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45" name="圆角矩形 44"/>
          <p:cNvSpPr/>
          <p:nvPr/>
        </p:nvSpPr>
        <p:spPr>
          <a:xfrm flipV="1">
            <a:off x="779145" y="5786120"/>
            <a:ext cx="6075045" cy="76200"/>
          </a:xfrm>
          <a:prstGeom prst="roundRect">
            <a:avLst/>
          </a:prstGeom>
          <a:solidFill>
            <a:schemeClr val="tx1"/>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graphicFrame>
        <p:nvGraphicFramePr>
          <p:cNvPr id="46" name="对象 45">
            <a:hlinkClick r:id="" action="ppaction://ole?verb="/>
          </p:cNvPr>
          <p:cNvGraphicFramePr>
            <a:graphicFrameLocks noChangeAspect="1"/>
          </p:cNvGraphicFramePr>
          <p:nvPr/>
        </p:nvGraphicFramePr>
        <p:xfrm>
          <a:off x="11062335" y="4361180"/>
          <a:ext cx="1235075" cy="575310"/>
        </p:xfrm>
        <a:graphic>
          <a:graphicData uri="http://schemas.openxmlformats.org/presentationml/2006/ole">
            <mc:AlternateContent xmlns:mc="http://schemas.openxmlformats.org/markup-compatibility/2006">
              <mc:Choice xmlns:v="urn:schemas-microsoft-com:vml" Requires="v">
                <p:oleObj spid="_x0000_s7169" name="" r:id="rId38" imgW="545465" imgH="254000" progId="Equation.KSEE3">
                  <p:embed/>
                </p:oleObj>
              </mc:Choice>
              <mc:Fallback>
                <p:oleObj name="" r:id="rId38" imgW="545465" imgH="254000" progId="Equation.KSEE3">
                  <p:embed/>
                  <p:pic>
                    <p:nvPicPr>
                      <p:cNvPr id="0" name="图片 7168"/>
                      <p:cNvPicPr/>
                      <p:nvPr/>
                    </p:nvPicPr>
                    <p:blipFill>
                      <a:blip r:embed="rId39"/>
                      <a:stretch>
                        <a:fillRect/>
                      </a:stretch>
                    </p:blipFill>
                    <p:spPr>
                      <a:xfrm>
                        <a:off x="11062335" y="4361180"/>
                        <a:ext cx="1235075" cy="575310"/>
                      </a:xfrm>
                      <a:prstGeom prst="rect">
                        <a:avLst/>
                      </a:prstGeom>
                    </p:spPr>
                  </p:pic>
                </p:oleObj>
              </mc:Fallback>
            </mc:AlternateContent>
          </a:graphicData>
        </a:graphic>
      </p:graphicFrame>
      <p:graphicFrame>
        <p:nvGraphicFramePr>
          <p:cNvPr id="48" name="对象 47">
            <a:hlinkClick r:id="" action="ppaction://ole?verb="/>
          </p:cNvPr>
          <p:cNvGraphicFramePr>
            <a:graphicFrameLocks noChangeAspect="1"/>
          </p:cNvGraphicFramePr>
          <p:nvPr/>
        </p:nvGraphicFramePr>
        <p:xfrm>
          <a:off x="2784475" y="5898515"/>
          <a:ext cx="2378710" cy="974090"/>
        </p:xfrm>
        <a:graphic>
          <a:graphicData uri="http://schemas.openxmlformats.org/presentationml/2006/ole">
            <mc:AlternateContent xmlns:mc="http://schemas.openxmlformats.org/markup-compatibility/2006">
              <mc:Choice xmlns:v="urn:schemas-microsoft-com:vml" Requires="v">
                <p:oleObj spid="_x0000_s6150" name="" r:id="rId40" imgW="1612900" imgH="660400" progId="Equation.KSEE3">
                  <p:embed/>
                </p:oleObj>
              </mc:Choice>
              <mc:Fallback>
                <p:oleObj name="" r:id="rId40" imgW="1612900" imgH="660400" progId="Equation.KSEE3">
                  <p:embed/>
                  <p:pic>
                    <p:nvPicPr>
                      <p:cNvPr id="0" name="图片 6149"/>
                      <p:cNvPicPr/>
                      <p:nvPr/>
                    </p:nvPicPr>
                    <p:blipFill>
                      <a:blip r:embed="rId41"/>
                      <a:stretch>
                        <a:fillRect/>
                      </a:stretch>
                    </p:blipFill>
                    <p:spPr>
                      <a:xfrm>
                        <a:off x="2784475" y="5898515"/>
                        <a:ext cx="2378710" cy="97409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down)">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3" grpId="0"/>
      <p:bldP spid="17" grpId="0"/>
      <p:bldP spid="20" grpId="0"/>
      <p:bldP spid="13" grpId="1"/>
      <p:bldP spid="17" grpId="1"/>
      <p:bldP spid="20" grpId="1"/>
      <p:bldP spid="22" grpId="0"/>
      <p:bldP spid="2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388860" cy="1120775"/>
          </a:xfrm>
        </p:spPr>
        <p:txBody>
          <a:bodyPr>
            <a:normAutofit fontScale="90000"/>
          </a:bodyPr>
          <a:lstStyle/>
          <a:p>
            <a:r>
              <a:rPr lang="zh-CN" altLang="en-US" sz="4000" b="1" dirty="0">
                <a:sym typeface="+mn-ea"/>
              </a:rPr>
              <a:t>1.6 第一次尝试</a:t>
            </a:r>
            <a:r>
              <a:rPr lang="zh-CN" altLang="en-US" sz="4000" b="1" dirty="0">
                <a:sym typeface="+mn-ea"/>
              </a:rPr>
              <a:t>(LBM)   服务器端</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graphicFrame>
        <p:nvGraphicFramePr>
          <p:cNvPr id="47" name="对象 46">
            <a:hlinkClick r:id="" action="ppaction://ole?verb="/>
          </p:cNvPr>
          <p:cNvGraphicFramePr>
            <a:graphicFrameLocks noChangeAspect="1"/>
          </p:cNvGraphicFramePr>
          <p:nvPr/>
        </p:nvGraphicFramePr>
        <p:xfrm>
          <a:off x="2343785" y="1641793"/>
          <a:ext cx="1313180" cy="594360"/>
        </p:xfrm>
        <a:graphic>
          <a:graphicData uri="http://schemas.openxmlformats.org/presentationml/2006/ole">
            <mc:AlternateContent xmlns:mc="http://schemas.openxmlformats.org/markup-compatibility/2006">
              <mc:Choice xmlns:v="urn:schemas-microsoft-com:vml" Requires="v">
                <p:oleObj spid="_x0000_s7169" name="" r:id="rId3" imgW="533400" imgH="241300" progId="Equation.KSEE3">
                  <p:embed/>
                </p:oleObj>
              </mc:Choice>
              <mc:Fallback>
                <p:oleObj name="" r:id="rId3" imgW="533400" imgH="241300" progId="Equation.KSEE3">
                  <p:embed/>
                  <p:pic>
                    <p:nvPicPr>
                      <p:cNvPr id="0" name="图片 7168"/>
                      <p:cNvPicPr/>
                      <p:nvPr/>
                    </p:nvPicPr>
                    <p:blipFill>
                      <a:blip r:embed="rId4"/>
                      <a:stretch>
                        <a:fillRect/>
                      </a:stretch>
                    </p:blipFill>
                    <p:spPr>
                      <a:xfrm>
                        <a:off x="2343785" y="1641793"/>
                        <a:ext cx="1313180" cy="594360"/>
                      </a:xfrm>
                      <a:prstGeom prst="rect">
                        <a:avLst/>
                      </a:prstGeom>
                    </p:spPr>
                  </p:pic>
                </p:oleObj>
              </mc:Fallback>
            </mc:AlternateContent>
          </a:graphicData>
        </a:graphic>
      </p:graphicFrame>
      <p:sp>
        <p:nvSpPr>
          <p:cNvPr id="48" name="圆角矩形 47"/>
          <p:cNvSpPr/>
          <p:nvPr/>
        </p:nvSpPr>
        <p:spPr>
          <a:xfrm flipV="1">
            <a:off x="845185" y="1298575"/>
            <a:ext cx="8641080" cy="102235"/>
          </a:xfrm>
          <a:prstGeom prst="roundRect">
            <a:avLst/>
          </a:prstGeom>
          <a:solidFill>
            <a:schemeClr val="tx1"/>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49" name="文本框 48"/>
          <p:cNvSpPr txBox="1"/>
          <p:nvPr/>
        </p:nvSpPr>
        <p:spPr>
          <a:xfrm>
            <a:off x="845185" y="1755775"/>
            <a:ext cx="7145020" cy="368300"/>
          </a:xfrm>
          <a:prstGeom prst="rect">
            <a:avLst/>
          </a:prstGeom>
          <a:noFill/>
        </p:spPr>
        <p:txBody>
          <a:bodyPr wrap="square" rtlCol="0">
            <a:spAutoFit/>
          </a:bodyPr>
          <a:p>
            <a:r>
              <a:rPr lang="zh-CN" altLang="en-US"/>
              <a:t>对上传上来的</a:t>
            </a:r>
            <a:r>
              <a:rPr lang="en-US" altLang="zh-CN"/>
              <a:t>                      </a:t>
            </a:r>
            <a:r>
              <a:rPr lang="zh-CN" altLang="en-US"/>
              <a:t>作为</a:t>
            </a:r>
            <a:r>
              <a:rPr lang="en-US" altLang="zh-CN"/>
              <a:t>      </a:t>
            </a:r>
            <a:r>
              <a:rPr lang="zh-CN" altLang="en-US"/>
              <a:t>投进伯恩斯坦计算公式</a:t>
            </a:r>
            <a:endParaRPr lang="zh-CN" altLang="en-US"/>
          </a:p>
        </p:txBody>
      </p:sp>
      <p:graphicFrame>
        <p:nvGraphicFramePr>
          <p:cNvPr id="50" name="对象 49">
            <a:hlinkClick r:id="" action="ppaction://ole?verb="/>
          </p:cNvPr>
          <p:cNvGraphicFramePr>
            <a:graphicFrameLocks noChangeAspect="1"/>
          </p:cNvGraphicFramePr>
          <p:nvPr/>
        </p:nvGraphicFramePr>
        <p:xfrm>
          <a:off x="2637155" y="2421573"/>
          <a:ext cx="5845175" cy="1024890"/>
        </p:xfrm>
        <a:graphic>
          <a:graphicData uri="http://schemas.openxmlformats.org/presentationml/2006/ole">
            <mc:AlternateContent xmlns:mc="http://schemas.openxmlformats.org/markup-compatibility/2006">
              <mc:Choice xmlns:v="urn:schemas-microsoft-com:vml" Requires="v">
                <p:oleObj spid="_x0000_s5124" name="" r:id="rId5" imgW="2831465" imgH="495300" progId="Equation.KSEE3">
                  <p:embed/>
                </p:oleObj>
              </mc:Choice>
              <mc:Fallback>
                <p:oleObj name="" r:id="rId5" imgW="2831465" imgH="495300" progId="Equation.KSEE3">
                  <p:embed/>
                  <p:pic>
                    <p:nvPicPr>
                      <p:cNvPr id="0" name="图片 5123"/>
                      <p:cNvPicPr/>
                      <p:nvPr/>
                    </p:nvPicPr>
                    <p:blipFill>
                      <a:blip r:embed="rId6"/>
                      <a:stretch>
                        <a:fillRect/>
                      </a:stretch>
                    </p:blipFill>
                    <p:spPr>
                      <a:xfrm>
                        <a:off x="2637155" y="2421573"/>
                        <a:ext cx="5845175" cy="1024890"/>
                      </a:xfrm>
                      <a:prstGeom prst="rect">
                        <a:avLst/>
                      </a:prstGeom>
                    </p:spPr>
                  </p:pic>
                </p:oleObj>
              </mc:Fallback>
            </mc:AlternateContent>
          </a:graphicData>
        </a:graphic>
      </p:graphicFrame>
      <p:graphicFrame>
        <p:nvGraphicFramePr>
          <p:cNvPr id="52" name="对象 51">
            <a:hlinkClick r:id="" action="ppaction://ole?verb="/>
          </p:cNvPr>
          <p:cNvGraphicFramePr>
            <a:graphicFrameLocks noChangeAspect="1"/>
          </p:cNvGraphicFramePr>
          <p:nvPr/>
        </p:nvGraphicFramePr>
        <p:xfrm>
          <a:off x="4183380" y="1699895"/>
          <a:ext cx="346075" cy="479425"/>
        </p:xfrm>
        <a:graphic>
          <a:graphicData uri="http://schemas.openxmlformats.org/presentationml/2006/ole">
            <mc:AlternateContent xmlns:mc="http://schemas.openxmlformats.org/markup-compatibility/2006">
              <mc:Choice xmlns:v="urn:schemas-microsoft-com:vml" Requires="v">
                <p:oleObj spid="_x0000_s7170" name="" r:id="rId7" imgW="165100" imgH="228600" progId="Equation.KSEE3">
                  <p:embed/>
                </p:oleObj>
              </mc:Choice>
              <mc:Fallback>
                <p:oleObj name="" r:id="rId7" imgW="165100" imgH="228600" progId="Equation.KSEE3">
                  <p:embed/>
                  <p:pic>
                    <p:nvPicPr>
                      <p:cNvPr id="0" name="图片 7169"/>
                      <p:cNvPicPr/>
                      <p:nvPr/>
                    </p:nvPicPr>
                    <p:blipFill>
                      <a:blip r:embed="rId8"/>
                      <a:stretch>
                        <a:fillRect/>
                      </a:stretch>
                    </p:blipFill>
                    <p:spPr>
                      <a:xfrm>
                        <a:off x="4183380" y="1699895"/>
                        <a:ext cx="346075" cy="479425"/>
                      </a:xfrm>
                      <a:prstGeom prst="rect">
                        <a:avLst/>
                      </a:prstGeom>
                    </p:spPr>
                  </p:pic>
                </p:oleObj>
              </mc:Fallback>
            </mc:AlternateContent>
          </a:graphicData>
        </a:graphic>
      </p:graphicFrame>
      <p:sp>
        <p:nvSpPr>
          <p:cNvPr id="53" name="文本框 52"/>
          <p:cNvSpPr txBox="1"/>
          <p:nvPr/>
        </p:nvSpPr>
        <p:spPr>
          <a:xfrm>
            <a:off x="845185" y="3632200"/>
            <a:ext cx="4064000" cy="368300"/>
          </a:xfrm>
          <a:prstGeom prst="rect">
            <a:avLst/>
          </a:prstGeom>
          <a:noFill/>
        </p:spPr>
        <p:txBody>
          <a:bodyPr wrap="square" rtlCol="0">
            <a:spAutoFit/>
          </a:bodyPr>
          <a:p>
            <a:r>
              <a:rPr lang="zh-CN" altLang="en-US"/>
              <a:t>近似计算出整个模型的损失函数</a:t>
            </a:r>
            <a:r>
              <a:rPr lang="en-US" altLang="zh-CN"/>
              <a:t>  L</a:t>
            </a:r>
            <a:endParaRPr lang="en-US" altLang="zh-CN"/>
          </a:p>
        </p:txBody>
      </p:sp>
      <p:sp>
        <p:nvSpPr>
          <p:cNvPr id="55" name="文本框 54"/>
          <p:cNvSpPr txBox="1"/>
          <p:nvPr/>
        </p:nvSpPr>
        <p:spPr>
          <a:xfrm>
            <a:off x="845185" y="4467860"/>
            <a:ext cx="4064000" cy="368300"/>
          </a:xfrm>
          <a:prstGeom prst="rect">
            <a:avLst/>
          </a:prstGeom>
          <a:noFill/>
        </p:spPr>
        <p:txBody>
          <a:bodyPr wrap="square" rtlCol="0">
            <a:spAutoFit/>
          </a:bodyPr>
          <a:p>
            <a:r>
              <a:rPr lang="zh-CN" altLang="en-US"/>
              <a:t>最后算出</a:t>
            </a:r>
            <a:endParaRPr lang="zh-CN" altLang="en-US"/>
          </a:p>
        </p:txBody>
      </p:sp>
      <p:graphicFrame>
        <p:nvGraphicFramePr>
          <p:cNvPr id="56" name="对象 55">
            <a:hlinkClick r:id="" action="ppaction://ole?verb="/>
          </p:cNvPr>
          <p:cNvGraphicFramePr>
            <a:graphicFrameLocks noChangeAspect="1"/>
          </p:cNvGraphicFramePr>
          <p:nvPr/>
        </p:nvGraphicFramePr>
        <p:xfrm>
          <a:off x="1944370" y="4467860"/>
          <a:ext cx="692785" cy="527685"/>
        </p:xfrm>
        <a:graphic>
          <a:graphicData uri="http://schemas.openxmlformats.org/presentationml/2006/ole">
            <mc:AlternateContent xmlns:mc="http://schemas.openxmlformats.org/markup-compatibility/2006">
              <mc:Choice xmlns:v="urn:schemas-microsoft-com:vml" Requires="v">
                <p:oleObj spid="_x0000_s57" name="" r:id="rId9" imgW="316865" imgH="241300" progId="Equation.KSEE3">
                  <p:embed/>
                </p:oleObj>
              </mc:Choice>
              <mc:Fallback>
                <p:oleObj name="" r:id="rId9" imgW="316865" imgH="241300" progId="Equation.KSEE3">
                  <p:embed/>
                  <p:pic>
                    <p:nvPicPr>
                      <p:cNvPr id="0" name="图片 1024"/>
                      <p:cNvPicPr/>
                      <p:nvPr/>
                    </p:nvPicPr>
                    <p:blipFill>
                      <a:blip r:embed="rId10"/>
                      <a:stretch>
                        <a:fillRect/>
                      </a:stretch>
                    </p:blipFill>
                    <p:spPr>
                      <a:xfrm>
                        <a:off x="1944370" y="4467860"/>
                        <a:ext cx="692785" cy="527685"/>
                      </a:xfrm>
                      <a:prstGeom prst="rect">
                        <a:avLst/>
                      </a:prstGeom>
                    </p:spPr>
                  </p:pic>
                </p:oleObj>
              </mc:Fallback>
            </mc:AlternateContent>
          </a:graphicData>
        </a:graphic>
      </p:graphicFrame>
      <p:sp>
        <p:nvSpPr>
          <p:cNvPr id="58" name="圆角矩形 57"/>
          <p:cNvSpPr/>
          <p:nvPr/>
        </p:nvSpPr>
        <p:spPr>
          <a:xfrm flipV="1">
            <a:off x="845185" y="5396230"/>
            <a:ext cx="8641080" cy="102235"/>
          </a:xfrm>
          <a:prstGeom prst="roundRect">
            <a:avLst/>
          </a:prstGeom>
          <a:solidFill>
            <a:schemeClr val="tx1"/>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59" name="文本框 58"/>
          <p:cNvSpPr txBox="1"/>
          <p:nvPr/>
        </p:nvSpPr>
        <p:spPr>
          <a:xfrm>
            <a:off x="543560" y="5796280"/>
            <a:ext cx="10940415" cy="829945"/>
          </a:xfrm>
          <a:prstGeom prst="rect">
            <a:avLst/>
          </a:prstGeom>
          <a:noFill/>
        </p:spPr>
        <p:txBody>
          <a:bodyPr wrap="square" rtlCol="0">
            <a:spAutoFit/>
          </a:bodyPr>
          <a:p>
            <a:r>
              <a:rPr lang="en-US" altLang="zh-CN" sz="2400"/>
              <a:t>LBM:  </a:t>
            </a:r>
            <a:r>
              <a:rPr lang="zh-CN" altLang="en-US" sz="2400"/>
              <a:t>使用伯恩斯坦多项式近似表达损失函数，使得数据集的</a:t>
            </a:r>
            <a:r>
              <a:rPr lang="zh-CN" altLang="en-US" sz="2400">
                <a:solidFill>
                  <a:srgbClr val="FF0000"/>
                </a:solidFill>
              </a:rPr>
              <a:t>泛化误差</a:t>
            </a:r>
            <a:r>
              <a:rPr lang="zh-CN" altLang="en-US" sz="2400"/>
              <a:t>能够小于</a:t>
            </a:r>
            <a:r>
              <a:rPr lang="zh-CN" altLang="en-US" sz="2400">
                <a:latin typeface="Arial" panose="020B0604020202020204" pitchFamily="34" charset="0"/>
                <a:cs typeface="Arial" panose="020B0604020202020204" pitchFamily="34" charset="0"/>
              </a:rPr>
              <a:t>α，甚至样本复杂度不再依赖于指数级的</a:t>
            </a:r>
            <a:r>
              <a:rPr lang="en-US" altLang="zh-CN" sz="2400">
                <a:latin typeface="Arial" panose="020B0604020202020204" pitchFamily="34" charset="0"/>
                <a:cs typeface="Arial" panose="020B0604020202020204" pitchFamily="34" charset="0"/>
              </a:rPr>
              <a:t>p</a:t>
            </a:r>
            <a:endParaRPr lang="en-US" altLang="zh-CN" sz="24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388860" cy="1120775"/>
          </a:xfrm>
        </p:spPr>
        <p:txBody>
          <a:bodyPr>
            <a:normAutofit/>
          </a:bodyPr>
          <a:lstStyle/>
          <a:p>
            <a:r>
              <a:rPr lang="zh-CN" altLang="en-US" sz="4000" b="1" dirty="0">
                <a:sym typeface="+mn-ea"/>
              </a:rPr>
              <a:t>1.</a:t>
            </a:r>
            <a:r>
              <a:rPr lang="en-US" altLang="zh-CN" sz="4000" b="1" dirty="0">
                <a:sym typeface="+mn-ea"/>
              </a:rPr>
              <a:t>7</a:t>
            </a:r>
            <a:r>
              <a:rPr lang="zh-CN" altLang="en-US" sz="4000" b="1" dirty="0">
                <a:sym typeface="+mn-ea"/>
              </a:rPr>
              <a:t> 误差分析</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708025" y="1358900"/>
            <a:ext cx="4845050" cy="368300"/>
          </a:xfrm>
          <a:prstGeom prst="rect">
            <a:avLst/>
          </a:prstGeom>
          <a:noFill/>
        </p:spPr>
        <p:txBody>
          <a:bodyPr wrap="square" rtlCol="0">
            <a:spAutoFit/>
          </a:bodyPr>
          <a:p>
            <a:r>
              <a:rPr lang="zh-CN" altLang="en-US"/>
              <a:t>伯恩斯坦多项式逼近损失函数带来的误差：</a:t>
            </a:r>
            <a:endParaRPr lang="zh-CN" altLang="en-US"/>
          </a:p>
        </p:txBody>
      </p:sp>
      <p:graphicFrame>
        <p:nvGraphicFramePr>
          <p:cNvPr id="4" name="对象 3">
            <a:hlinkClick r:id="" action="ppaction://ole?verb="/>
          </p:cNvPr>
          <p:cNvGraphicFramePr>
            <a:graphicFrameLocks noChangeAspect="1"/>
          </p:cNvGraphicFramePr>
          <p:nvPr/>
        </p:nvGraphicFramePr>
        <p:xfrm>
          <a:off x="721995" y="1839595"/>
          <a:ext cx="11290300" cy="766445"/>
        </p:xfrm>
        <a:graphic>
          <a:graphicData uri="http://schemas.openxmlformats.org/presentationml/2006/ole">
            <mc:AlternateContent xmlns:mc="http://schemas.openxmlformats.org/markup-compatibility/2006">
              <mc:Choice xmlns:v="urn:schemas-microsoft-com:vml" Requires="v">
                <p:oleObj spid="_x0000_s10241" name="" r:id="rId3" imgW="4864100" imgH="330200" progId="Equation.KSEE3">
                  <p:embed/>
                </p:oleObj>
              </mc:Choice>
              <mc:Fallback>
                <p:oleObj name="" r:id="rId3" imgW="4864100" imgH="330200" progId="Equation.KSEE3">
                  <p:embed/>
                  <p:pic>
                    <p:nvPicPr>
                      <p:cNvPr id="0" name="图片 10240"/>
                      <p:cNvPicPr/>
                      <p:nvPr/>
                    </p:nvPicPr>
                    <p:blipFill>
                      <a:blip r:embed="rId4"/>
                      <a:stretch>
                        <a:fillRect/>
                      </a:stretch>
                    </p:blipFill>
                    <p:spPr>
                      <a:xfrm>
                        <a:off x="721995" y="1839595"/>
                        <a:ext cx="11290300" cy="766445"/>
                      </a:xfrm>
                      <a:prstGeom prst="rect">
                        <a:avLst/>
                      </a:prstGeom>
                    </p:spPr>
                  </p:pic>
                </p:oleObj>
              </mc:Fallback>
            </mc:AlternateContent>
          </a:graphicData>
        </a:graphic>
      </p:graphicFrame>
      <p:sp>
        <p:nvSpPr>
          <p:cNvPr id="5" name="文本框 4"/>
          <p:cNvSpPr txBox="1"/>
          <p:nvPr/>
        </p:nvSpPr>
        <p:spPr>
          <a:xfrm>
            <a:off x="5640705" y="2606040"/>
            <a:ext cx="594995" cy="368300"/>
          </a:xfrm>
          <a:prstGeom prst="rect">
            <a:avLst/>
          </a:prstGeom>
          <a:noFill/>
        </p:spPr>
        <p:txBody>
          <a:bodyPr wrap="square" rtlCol="0">
            <a:spAutoFit/>
          </a:bodyPr>
          <a:p>
            <a:r>
              <a:rPr lang="zh-CN" altLang="en-US">
                <a:solidFill>
                  <a:srgbClr val="FF0000"/>
                </a:solidFill>
              </a:rPr>
              <a:t>①</a:t>
            </a:r>
            <a:endParaRPr lang="zh-CN" altLang="en-US">
              <a:solidFill>
                <a:srgbClr val="FF0000"/>
              </a:solidFill>
            </a:endParaRPr>
          </a:p>
        </p:txBody>
      </p:sp>
      <p:sp>
        <p:nvSpPr>
          <p:cNvPr id="7" name="文本框 6"/>
          <p:cNvSpPr txBox="1"/>
          <p:nvPr/>
        </p:nvSpPr>
        <p:spPr>
          <a:xfrm>
            <a:off x="9617075" y="2606040"/>
            <a:ext cx="594995" cy="368300"/>
          </a:xfrm>
          <a:prstGeom prst="rect">
            <a:avLst/>
          </a:prstGeom>
          <a:noFill/>
        </p:spPr>
        <p:txBody>
          <a:bodyPr wrap="square" rtlCol="0">
            <a:spAutoFit/>
          </a:bodyPr>
          <a:p>
            <a:r>
              <a:rPr lang="zh-CN" altLang="en-US">
                <a:solidFill>
                  <a:srgbClr val="FF0000"/>
                </a:solidFill>
              </a:rPr>
              <a:t>②</a:t>
            </a:r>
            <a:endParaRPr lang="zh-CN" altLang="en-US">
              <a:solidFill>
                <a:srgbClr val="FF0000"/>
              </a:solidFill>
            </a:endParaRPr>
          </a:p>
        </p:txBody>
      </p:sp>
      <p:graphicFrame>
        <p:nvGraphicFramePr>
          <p:cNvPr id="8" name="对象 7">
            <a:hlinkClick r:id="" action="ppaction://ole?verb="/>
          </p:cNvPr>
          <p:cNvGraphicFramePr>
            <a:graphicFrameLocks noChangeAspect="1"/>
          </p:cNvGraphicFramePr>
          <p:nvPr/>
        </p:nvGraphicFramePr>
        <p:xfrm>
          <a:off x="1716405" y="3155315"/>
          <a:ext cx="10398125" cy="1094740"/>
        </p:xfrm>
        <a:graphic>
          <a:graphicData uri="http://schemas.openxmlformats.org/presentationml/2006/ole">
            <mc:AlternateContent xmlns:mc="http://schemas.openxmlformats.org/markup-compatibility/2006">
              <mc:Choice xmlns:v="urn:schemas-microsoft-com:vml" Requires="v">
                <p:oleObj spid="_x0000_s10242" name="" r:id="rId5" imgW="4584700" imgH="482600" progId="Equation.KSEE3">
                  <p:embed/>
                </p:oleObj>
              </mc:Choice>
              <mc:Fallback>
                <p:oleObj name="" r:id="rId5" imgW="4584700" imgH="482600" progId="Equation.KSEE3">
                  <p:embed/>
                  <p:pic>
                    <p:nvPicPr>
                      <p:cNvPr id="0" name="图片 10241"/>
                      <p:cNvPicPr/>
                      <p:nvPr/>
                    </p:nvPicPr>
                    <p:blipFill>
                      <a:blip r:embed="rId6"/>
                      <a:stretch>
                        <a:fillRect/>
                      </a:stretch>
                    </p:blipFill>
                    <p:spPr>
                      <a:xfrm>
                        <a:off x="1716405" y="3155315"/>
                        <a:ext cx="10398125" cy="1094740"/>
                      </a:xfrm>
                      <a:prstGeom prst="rect">
                        <a:avLst/>
                      </a:prstGeom>
                    </p:spPr>
                  </p:pic>
                </p:oleObj>
              </mc:Fallback>
            </mc:AlternateContent>
          </a:graphicData>
        </a:graphic>
      </p:graphicFrame>
      <p:sp>
        <p:nvSpPr>
          <p:cNvPr id="13" name="文本框 12"/>
          <p:cNvSpPr txBox="1"/>
          <p:nvPr/>
        </p:nvSpPr>
        <p:spPr>
          <a:xfrm>
            <a:off x="838200" y="3518535"/>
            <a:ext cx="594995" cy="368300"/>
          </a:xfrm>
          <a:prstGeom prst="rect">
            <a:avLst/>
          </a:prstGeom>
          <a:noFill/>
        </p:spPr>
        <p:txBody>
          <a:bodyPr wrap="square" rtlCol="0">
            <a:spAutoFit/>
          </a:bodyPr>
          <a:p>
            <a:r>
              <a:rPr lang="zh-CN" altLang="en-US">
                <a:solidFill>
                  <a:srgbClr val="FF0000"/>
                </a:solidFill>
              </a:rPr>
              <a:t>①：</a:t>
            </a:r>
            <a:endParaRPr lang="zh-CN" altLang="en-US">
              <a:solidFill>
                <a:srgbClr val="FF0000"/>
              </a:solidFill>
            </a:endParaRPr>
          </a:p>
        </p:txBody>
      </p:sp>
      <p:sp>
        <p:nvSpPr>
          <p:cNvPr id="16" name="下箭头 15"/>
          <p:cNvSpPr/>
          <p:nvPr/>
        </p:nvSpPr>
        <p:spPr>
          <a:xfrm>
            <a:off x="10081895" y="4250055"/>
            <a:ext cx="304165" cy="4260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9660890" y="4799330"/>
          <a:ext cx="1146175" cy="480695"/>
        </p:xfrm>
        <a:graphic>
          <a:graphicData uri="http://schemas.openxmlformats.org/presentationml/2006/ole">
            <mc:AlternateContent xmlns:mc="http://schemas.openxmlformats.org/markup-compatibility/2006">
              <mc:Choice xmlns:v="urn:schemas-microsoft-com:vml" Requires="v">
                <p:oleObj spid="_x0000_s10243" name="" r:id="rId7" imgW="545465" imgH="228600" progId="Equation.KSEE3">
                  <p:embed/>
                </p:oleObj>
              </mc:Choice>
              <mc:Fallback>
                <p:oleObj name="" r:id="rId7" imgW="545465" imgH="228600" progId="Equation.KSEE3">
                  <p:embed/>
                  <p:pic>
                    <p:nvPicPr>
                      <p:cNvPr id="0" name="图片 10242"/>
                      <p:cNvPicPr/>
                      <p:nvPr/>
                    </p:nvPicPr>
                    <p:blipFill>
                      <a:blip r:embed="rId8"/>
                      <a:stretch>
                        <a:fillRect/>
                      </a:stretch>
                    </p:blipFill>
                    <p:spPr>
                      <a:xfrm>
                        <a:off x="9660890" y="4799330"/>
                        <a:ext cx="1146175" cy="48069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6324600" y="4546600"/>
          <a:ext cx="2463165" cy="864870"/>
        </p:xfrm>
        <a:graphic>
          <a:graphicData uri="http://schemas.openxmlformats.org/presentationml/2006/ole">
            <mc:AlternateContent xmlns:mc="http://schemas.openxmlformats.org/markup-compatibility/2006">
              <mc:Choice xmlns:v="urn:schemas-microsoft-com:vml" Requires="v">
                <p:oleObj spid="_x0000_s10244" name="" r:id="rId9" imgW="1917065" imgH="673100" progId="Equation.KSEE3">
                  <p:embed/>
                </p:oleObj>
              </mc:Choice>
              <mc:Fallback>
                <p:oleObj name="" r:id="rId9" imgW="1917065" imgH="673100" progId="Equation.KSEE3">
                  <p:embed/>
                  <p:pic>
                    <p:nvPicPr>
                      <p:cNvPr id="0" name="图片 10243"/>
                      <p:cNvPicPr/>
                      <p:nvPr/>
                    </p:nvPicPr>
                    <p:blipFill>
                      <a:blip r:embed="rId10"/>
                      <a:stretch>
                        <a:fillRect/>
                      </a:stretch>
                    </p:blipFill>
                    <p:spPr>
                      <a:xfrm>
                        <a:off x="6324600" y="4546600"/>
                        <a:ext cx="2463165" cy="864870"/>
                      </a:xfrm>
                      <a:prstGeom prst="rect">
                        <a:avLst/>
                      </a:prstGeom>
                    </p:spPr>
                  </p:pic>
                </p:oleObj>
              </mc:Fallback>
            </mc:AlternateContent>
          </a:graphicData>
        </a:graphic>
      </p:graphicFrame>
      <p:sp>
        <p:nvSpPr>
          <p:cNvPr id="21" name="下箭头 20"/>
          <p:cNvSpPr/>
          <p:nvPr/>
        </p:nvSpPr>
        <p:spPr>
          <a:xfrm>
            <a:off x="7500620" y="4120515"/>
            <a:ext cx="304165" cy="4260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838200" y="5826760"/>
            <a:ext cx="594995" cy="368300"/>
          </a:xfrm>
          <a:prstGeom prst="rect">
            <a:avLst/>
          </a:prstGeom>
          <a:noFill/>
        </p:spPr>
        <p:txBody>
          <a:bodyPr wrap="square" rtlCol="0">
            <a:spAutoFit/>
          </a:bodyPr>
          <a:p>
            <a:r>
              <a:rPr lang="zh-CN" altLang="en-US">
                <a:solidFill>
                  <a:srgbClr val="FF0000"/>
                </a:solidFill>
              </a:rPr>
              <a:t>②：</a:t>
            </a:r>
            <a:endParaRPr lang="zh-CN" altLang="en-US">
              <a:solidFill>
                <a:srgbClr val="FF0000"/>
              </a:solidFill>
            </a:endParaRPr>
          </a:p>
        </p:txBody>
      </p:sp>
      <p:graphicFrame>
        <p:nvGraphicFramePr>
          <p:cNvPr id="26" name="对象 25">
            <a:hlinkClick r:id="" action="ppaction://ole?verb="/>
          </p:cNvPr>
          <p:cNvGraphicFramePr>
            <a:graphicFrameLocks noChangeAspect="1"/>
          </p:cNvGraphicFramePr>
          <p:nvPr/>
        </p:nvGraphicFramePr>
        <p:xfrm>
          <a:off x="1716405" y="5589905"/>
          <a:ext cx="1194435" cy="841375"/>
        </p:xfrm>
        <a:graphic>
          <a:graphicData uri="http://schemas.openxmlformats.org/presentationml/2006/ole">
            <mc:AlternateContent xmlns:mc="http://schemas.openxmlformats.org/markup-compatibility/2006">
              <mc:Choice xmlns:v="urn:schemas-microsoft-com:vml" Requires="v">
                <p:oleObj spid="_x0000_s10245" name="" r:id="rId11" imgW="558800" imgH="393700" progId="Equation.KSEE3">
                  <p:embed/>
                </p:oleObj>
              </mc:Choice>
              <mc:Fallback>
                <p:oleObj name="" r:id="rId11" imgW="558800" imgH="393700" progId="Equation.KSEE3">
                  <p:embed/>
                  <p:pic>
                    <p:nvPicPr>
                      <p:cNvPr id="0" name="图片 10244"/>
                      <p:cNvPicPr/>
                      <p:nvPr/>
                    </p:nvPicPr>
                    <p:blipFill>
                      <a:blip r:embed="rId12"/>
                      <a:stretch>
                        <a:fillRect/>
                      </a:stretch>
                    </p:blipFill>
                    <p:spPr>
                      <a:xfrm>
                        <a:off x="1716405" y="5589905"/>
                        <a:ext cx="1194435" cy="8413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par>
                                <p:cTn id="30" presetID="22" presetClass="entr" presetSubtype="4"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par>
                                <p:cTn id="38" presetID="22" presetClass="entr" presetSubtype="4"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5" grpId="1"/>
      <p:bldP spid="7" grpId="1"/>
      <p:bldP spid="13" grpId="0"/>
      <p:bldP spid="13" grpId="1"/>
      <p:bldP spid="21" grpId="0" animBg="1"/>
      <p:bldP spid="16" grpId="0" animBg="1"/>
      <p:bldP spid="21" grpId="1" animBg="1"/>
      <p:bldP spid="16" grpId="1" animBg="1"/>
      <p:bldP spid="24" grpId="0"/>
      <p:bldP spid="2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fontScale="90000"/>
          </a:bodyPr>
          <a:lstStyle/>
          <a:p>
            <a:r>
              <a:rPr lang="en-US" altLang="zh-CN" sz="4000" b="1" dirty="0">
                <a:sym typeface="+mn-ea"/>
              </a:rPr>
              <a:t>1.8 </a:t>
            </a:r>
            <a:r>
              <a:rPr lang="zh-CN" altLang="en-US" sz="4000" b="1" dirty="0">
                <a:sym typeface="+mn-ea"/>
              </a:rPr>
              <a:t>改进型</a:t>
            </a:r>
            <a:r>
              <a:rPr lang="en-US" altLang="zh-CN" sz="4000" b="1" dirty="0">
                <a:sym typeface="+mn-ea"/>
              </a:rPr>
              <a:t>(LBM)  </a:t>
            </a:r>
            <a:r>
              <a:rPr lang="zh-CN" altLang="en-US" sz="4000" b="1" dirty="0">
                <a:sym typeface="+mn-ea"/>
              </a:rPr>
              <a:t>客户端</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708025" y="1073785"/>
            <a:ext cx="10775950" cy="1198880"/>
          </a:xfrm>
          <a:prstGeom prst="rect">
            <a:avLst/>
          </a:prstGeom>
          <a:noFill/>
        </p:spPr>
        <p:txBody>
          <a:bodyPr wrap="square" rtlCol="0">
            <a:spAutoFit/>
          </a:bodyPr>
          <a:p>
            <a:pPr fontAlgn="auto">
              <a:lnSpc>
                <a:spcPct val="200000"/>
              </a:lnSpc>
            </a:pPr>
            <a:r>
              <a:rPr lang="zh-CN" altLang="en-US"/>
              <a:t>在之前的算法基础上，作者的方法能够做到</a:t>
            </a:r>
            <a:r>
              <a:rPr lang="en-US" altLang="zh-CN"/>
              <a:t>“</a:t>
            </a:r>
            <a:r>
              <a:rPr lang="zh-CN" altLang="en-US"/>
              <a:t>弹性采样</a:t>
            </a:r>
            <a:r>
              <a:rPr lang="en-US" altLang="zh-CN"/>
              <a:t>”</a:t>
            </a:r>
            <a:r>
              <a:rPr lang="zh-CN" altLang="en-US"/>
              <a:t>（一个协议在任何数据集S上的输出可以很好地被其在一半玩家的随机子集上的输出近似），再对一些条件加以约束，则能做到</a:t>
            </a:r>
            <a:r>
              <a:rPr lang="en-US" altLang="zh-CN"/>
              <a:t>O(1)-bits communication.</a:t>
            </a:r>
            <a:endParaRPr lang="en-US" altLang="zh-CN"/>
          </a:p>
        </p:txBody>
      </p:sp>
      <p:sp>
        <p:nvSpPr>
          <p:cNvPr id="9" name="文本框 8"/>
          <p:cNvSpPr txBox="1"/>
          <p:nvPr/>
        </p:nvSpPr>
        <p:spPr>
          <a:xfrm>
            <a:off x="1438275" y="2724150"/>
            <a:ext cx="4064000" cy="368300"/>
          </a:xfrm>
          <a:prstGeom prst="rect">
            <a:avLst/>
          </a:prstGeom>
          <a:noFill/>
        </p:spPr>
        <p:txBody>
          <a:bodyPr wrap="square" rtlCol="0">
            <a:spAutoFit/>
          </a:bodyPr>
          <a:p>
            <a:r>
              <a:rPr lang="en-US" altLang="zh-CN"/>
              <a:t>1:</a:t>
            </a:r>
            <a:r>
              <a:rPr lang="zh-CN" altLang="en-US"/>
              <a:t>构建网格</a:t>
            </a:r>
            <a:endParaRPr lang="zh-CN" altLang="en-US"/>
          </a:p>
        </p:txBody>
      </p:sp>
      <p:graphicFrame>
        <p:nvGraphicFramePr>
          <p:cNvPr id="10" name="对象 9">
            <a:hlinkClick r:id="" action="ppaction://ole?verb="/>
          </p:cNvPr>
          <p:cNvGraphicFramePr>
            <a:graphicFrameLocks noChangeAspect="1"/>
          </p:cNvGraphicFramePr>
          <p:nvPr/>
        </p:nvGraphicFramePr>
        <p:xfrm>
          <a:off x="2605405" y="2428240"/>
          <a:ext cx="3811905" cy="960120"/>
        </p:xfrm>
        <a:graphic>
          <a:graphicData uri="http://schemas.openxmlformats.org/presentationml/2006/ole">
            <mc:AlternateContent xmlns:mc="http://schemas.openxmlformats.org/markup-compatibility/2006">
              <mc:Choice xmlns:v="urn:schemas-microsoft-com:vml" Requires="v">
                <p:oleObj spid="_x0000_s13" name="" r:id="rId3" imgW="1663700" imgH="419100" progId="Equation.KSEE3">
                  <p:embed/>
                </p:oleObj>
              </mc:Choice>
              <mc:Fallback>
                <p:oleObj name="" r:id="rId3" imgW="1663700" imgH="419100" progId="Equation.KSEE3">
                  <p:embed/>
                  <p:pic>
                    <p:nvPicPr>
                      <p:cNvPr id="0" name="图片 2048"/>
                      <p:cNvPicPr/>
                      <p:nvPr/>
                    </p:nvPicPr>
                    <p:blipFill>
                      <a:blip r:embed="rId4"/>
                      <a:stretch>
                        <a:fillRect/>
                      </a:stretch>
                    </p:blipFill>
                    <p:spPr>
                      <a:xfrm>
                        <a:off x="2605405" y="2428240"/>
                        <a:ext cx="3811905" cy="960120"/>
                      </a:xfrm>
                      <a:prstGeom prst="rect">
                        <a:avLst/>
                      </a:prstGeom>
                    </p:spPr>
                  </p:pic>
                </p:oleObj>
              </mc:Fallback>
            </mc:AlternateContent>
          </a:graphicData>
        </a:graphic>
      </p:graphicFrame>
      <p:sp>
        <p:nvSpPr>
          <p:cNvPr id="17" name="文本框 16"/>
          <p:cNvSpPr txBox="1"/>
          <p:nvPr/>
        </p:nvSpPr>
        <p:spPr>
          <a:xfrm>
            <a:off x="1438275" y="4094480"/>
            <a:ext cx="6609715" cy="645160"/>
          </a:xfrm>
          <a:prstGeom prst="rect">
            <a:avLst/>
          </a:prstGeom>
          <a:noFill/>
        </p:spPr>
        <p:txBody>
          <a:bodyPr wrap="square" rtlCol="0">
            <a:spAutoFit/>
          </a:bodyPr>
          <a:p>
            <a:r>
              <a:rPr lang="en-US" altLang="zh-CN"/>
              <a:t>3</a:t>
            </a:r>
            <a:r>
              <a:rPr lang="zh-CN" altLang="en-US"/>
              <a:t>：</a:t>
            </a:r>
            <a:r>
              <a:rPr lang="en-US" altLang="zh-CN"/>
              <a:t>for  x  in  </a:t>
            </a:r>
            <a:r>
              <a:rPr lang="zh-CN" altLang="en-US"/>
              <a:t>每一个用户：计算</a:t>
            </a:r>
            <a:r>
              <a:rPr lang="en-US" altLang="zh-CN"/>
              <a:t> i </a:t>
            </a:r>
            <a:r>
              <a:rPr lang="zh-CN" altLang="en-US"/>
              <a:t>对应那一维的损失函数的解</a:t>
            </a:r>
            <a:endParaRPr lang="zh-CN" altLang="en-US"/>
          </a:p>
          <a:p>
            <a:r>
              <a:rPr lang="en-US" altLang="zh-CN"/>
              <a:t>                          </a:t>
            </a:r>
            <a:endParaRPr lang="en-US" altLang="zh-CN"/>
          </a:p>
        </p:txBody>
      </p:sp>
      <p:sp>
        <p:nvSpPr>
          <p:cNvPr id="47" name="文本框 46"/>
          <p:cNvSpPr txBox="1"/>
          <p:nvPr/>
        </p:nvSpPr>
        <p:spPr>
          <a:xfrm>
            <a:off x="636905" y="2211070"/>
            <a:ext cx="5889625" cy="521970"/>
          </a:xfrm>
          <a:prstGeom prst="rect">
            <a:avLst/>
          </a:prstGeom>
          <a:noFill/>
        </p:spPr>
        <p:txBody>
          <a:bodyPr wrap="square" rtlCol="0">
            <a:spAutoFit/>
          </a:bodyPr>
          <a:p>
            <a:r>
              <a:rPr lang="zh-CN" altLang="en-US"/>
              <a:t>输入：</a:t>
            </a:r>
            <a:r>
              <a:rPr lang="en-US" altLang="zh-CN"/>
              <a:t>n</a:t>
            </a:r>
            <a:r>
              <a:rPr lang="zh-CN" altLang="en-US"/>
              <a:t>个用户的记录</a:t>
            </a:r>
            <a:r>
              <a:rPr lang="en-US" altLang="zh-CN"/>
              <a:t>       </a:t>
            </a:r>
            <a:r>
              <a:rPr lang="zh-CN" altLang="en-US"/>
              <a:t>，损失函数</a:t>
            </a:r>
            <a:r>
              <a:rPr lang="en-US" altLang="zh-CN"/>
              <a:t>       </a:t>
            </a:r>
            <a:r>
              <a:rPr lang="zh-CN" altLang="en-US"/>
              <a:t>，</a:t>
            </a:r>
            <a:r>
              <a:rPr lang="zh-CN" altLang="en-US" sz="2800">
                <a:latin typeface="宋体" panose="02010600030101010101" pitchFamily="2" charset="-122"/>
                <a:ea typeface="宋体" panose="02010600030101010101" pitchFamily="2" charset="-122"/>
              </a:rPr>
              <a:t>ε</a:t>
            </a:r>
            <a:r>
              <a:rPr lang="zh-CN" altLang="en-US">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k</a:t>
            </a:r>
            <a:r>
              <a:rPr lang="en-US" altLang="zh-CN"/>
              <a:t>        </a:t>
            </a:r>
            <a:endParaRPr lang="en-US" altLang="zh-CN"/>
          </a:p>
        </p:txBody>
      </p:sp>
      <p:graphicFrame>
        <p:nvGraphicFramePr>
          <p:cNvPr id="48" name="对象 47">
            <a:hlinkClick r:id="" action="ppaction://ole?verb="/>
          </p:cNvPr>
          <p:cNvGraphicFramePr>
            <a:graphicFrameLocks noChangeAspect="1"/>
          </p:cNvGraphicFramePr>
          <p:nvPr/>
        </p:nvGraphicFramePr>
        <p:xfrm>
          <a:off x="2992755" y="2218690"/>
          <a:ext cx="403225" cy="483870"/>
        </p:xfrm>
        <a:graphic>
          <a:graphicData uri="http://schemas.openxmlformats.org/presentationml/2006/ole">
            <mc:AlternateContent xmlns:mc="http://schemas.openxmlformats.org/markup-compatibility/2006">
              <mc:Choice xmlns:v="urn:schemas-microsoft-com:vml" Requires="v">
                <p:oleObj spid="_x0000_s6148" name="" r:id="rId5" imgW="190500" imgH="228600" progId="Equation.KSEE3">
                  <p:embed/>
                </p:oleObj>
              </mc:Choice>
              <mc:Fallback>
                <p:oleObj name="" r:id="rId5" imgW="190500" imgH="228600" progId="Equation.KSEE3">
                  <p:embed/>
                  <p:pic>
                    <p:nvPicPr>
                      <p:cNvPr id="0" name="图片 6147"/>
                      <p:cNvPicPr/>
                      <p:nvPr/>
                    </p:nvPicPr>
                    <p:blipFill>
                      <a:blip r:embed="rId6"/>
                      <a:stretch>
                        <a:fillRect/>
                      </a:stretch>
                    </p:blipFill>
                    <p:spPr>
                      <a:xfrm>
                        <a:off x="2992755" y="2218690"/>
                        <a:ext cx="403225" cy="483870"/>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4491990" y="2179955"/>
          <a:ext cx="368300" cy="532130"/>
        </p:xfrm>
        <a:graphic>
          <a:graphicData uri="http://schemas.openxmlformats.org/presentationml/2006/ole">
            <mc:AlternateContent xmlns:mc="http://schemas.openxmlformats.org/markup-compatibility/2006">
              <mc:Choice xmlns:v="urn:schemas-microsoft-com:vml" Requires="v">
                <p:oleObj spid="_x0000_s6149" name="" r:id="rId7" imgW="114300" imgH="165100" progId="Equation.KSEE3">
                  <p:embed/>
                </p:oleObj>
              </mc:Choice>
              <mc:Fallback>
                <p:oleObj name="" r:id="rId7" imgW="114300" imgH="165100" progId="Equation.KSEE3">
                  <p:embed/>
                  <p:pic>
                    <p:nvPicPr>
                      <p:cNvPr id="0" name="图片 6148"/>
                      <p:cNvPicPr/>
                      <p:nvPr/>
                    </p:nvPicPr>
                    <p:blipFill>
                      <a:blip r:embed="rId8"/>
                      <a:stretch>
                        <a:fillRect/>
                      </a:stretch>
                    </p:blipFill>
                    <p:spPr>
                      <a:xfrm>
                        <a:off x="4491990" y="2179955"/>
                        <a:ext cx="368300" cy="532130"/>
                      </a:xfrm>
                      <a:prstGeom prst="rect">
                        <a:avLst/>
                      </a:prstGeom>
                    </p:spPr>
                  </p:pic>
                </p:oleObj>
              </mc:Fallback>
            </mc:AlternateContent>
          </a:graphicData>
        </a:graphic>
      </p:graphicFrame>
      <p:sp>
        <p:nvSpPr>
          <p:cNvPr id="50" name="圆角矩形 49"/>
          <p:cNvSpPr/>
          <p:nvPr/>
        </p:nvSpPr>
        <p:spPr>
          <a:xfrm flipV="1">
            <a:off x="708025" y="2196465"/>
            <a:ext cx="6075045" cy="76200"/>
          </a:xfrm>
          <a:prstGeom prst="roundRect">
            <a:avLst/>
          </a:prstGeom>
          <a:solidFill>
            <a:schemeClr val="tx1"/>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51" name="圆角矩形 50"/>
          <p:cNvSpPr/>
          <p:nvPr/>
        </p:nvSpPr>
        <p:spPr>
          <a:xfrm flipV="1">
            <a:off x="708025" y="6558280"/>
            <a:ext cx="6075045" cy="76200"/>
          </a:xfrm>
          <a:prstGeom prst="roundRect">
            <a:avLst/>
          </a:prstGeom>
          <a:solidFill>
            <a:schemeClr val="tx1"/>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55" name="文本框 54"/>
          <p:cNvSpPr txBox="1"/>
          <p:nvPr/>
        </p:nvSpPr>
        <p:spPr>
          <a:xfrm>
            <a:off x="1438275" y="3354705"/>
            <a:ext cx="10573385" cy="368300"/>
          </a:xfrm>
          <a:prstGeom prst="rect">
            <a:avLst/>
          </a:prstGeom>
          <a:noFill/>
        </p:spPr>
        <p:txBody>
          <a:bodyPr wrap="square" rtlCol="0">
            <a:spAutoFit/>
          </a:bodyPr>
          <a:p>
            <a:r>
              <a:rPr lang="en-US" altLang="zh-CN"/>
              <a:t>2</a:t>
            </a:r>
            <a:r>
              <a:rPr lang="zh-CN" altLang="en-US"/>
              <a:t>：将用户随机的划分进</a:t>
            </a:r>
            <a:r>
              <a:rPr lang="en-US" altLang="zh-CN"/>
              <a:t>d =(k+1)</a:t>
            </a:r>
            <a:r>
              <a:rPr lang="zh-CN" altLang="en-US"/>
              <a:t>个子集</a:t>
            </a:r>
            <a:r>
              <a:rPr lang="en-US" altLang="zh-CN"/>
              <a:t> I </a:t>
            </a:r>
            <a:r>
              <a:rPr lang="zh-CN" altLang="en-US"/>
              <a:t>中，将每组对应一个网格</a:t>
            </a:r>
            <a:r>
              <a:rPr lang="en-US" altLang="zh-CN"/>
              <a:t>v</a:t>
            </a:r>
            <a:r>
              <a:rPr lang="zh-CN" altLang="en-US"/>
              <a:t>，即对应次方项</a:t>
            </a:r>
            <a:endParaRPr lang="zh-CN" altLang="en-US"/>
          </a:p>
        </p:txBody>
      </p:sp>
      <p:sp>
        <p:nvSpPr>
          <p:cNvPr id="56" name="文本框 55"/>
          <p:cNvSpPr txBox="1"/>
          <p:nvPr/>
        </p:nvSpPr>
        <p:spPr>
          <a:xfrm>
            <a:off x="1438275" y="4742815"/>
            <a:ext cx="7622540" cy="368300"/>
          </a:xfrm>
          <a:prstGeom prst="rect">
            <a:avLst/>
          </a:prstGeom>
          <a:noFill/>
        </p:spPr>
        <p:txBody>
          <a:bodyPr wrap="square" rtlCol="0">
            <a:spAutoFit/>
          </a:bodyPr>
          <a:p>
            <a:r>
              <a:rPr lang="en-US" altLang="zh-CN"/>
              <a:t>4</a:t>
            </a:r>
            <a:r>
              <a:rPr lang="zh-CN" altLang="en-US"/>
              <a:t>：</a:t>
            </a:r>
            <a:r>
              <a:rPr lang="en-US" altLang="zh-CN"/>
              <a:t>       </a:t>
            </a:r>
            <a:r>
              <a:rPr lang="zh-CN" altLang="en-US"/>
              <a:t>计算伯努利二项分布的概率</a:t>
            </a:r>
            <a:r>
              <a:rPr lang="en-US" altLang="zh-CN"/>
              <a:t>p</a:t>
            </a:r>
            <a:r>
              <a:rPr lang="zh-CN" altLang="en-US"/>
              <a:t>，根据概率</a:t>
            </a:r>
            <a:r>
              <a:rPr lang="en-US" altLang="zh-CN"/>
              <a:t>p</a:t>
            </a:r>
            <a:r>
              <a:rPr lang="zh-CN" altLang="en-US"/>
              <a:t>选择上传数据</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7" grpId="0"/>
      <p:bldP spid="1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6837680" cy="1120775"/>
          </a:xfrm>
        </p:spPr>
        <p:txBody>
          <a:bodyPr>
            <a:normAutofit/>
          </a:bodyPr>
          <a:lstStyle/>
          <a:p>
            <a:r>
              <a:rPr lang="en-US" altLang="zh-CN" sz="4000" b="1" dirty="0">
                <a:sym typeface="+mn-ea"/>
              </a:rPr>
              <a:t>1.9 </a:t>
            </a:r>
            <a:r>
              <a:rPr lang="zh-CN" altLang="en-US" sz="4000" b="1" dirty="0">
                <a:sym typeface="+mn-ea"/>
              </a:rPr>
              <a:t>改进型</a:t>
            </a:r>
            <a:r>
              <a:rPr lang="en-US" altLang="zh-CN" sz="4000" b="1" dirty="0">
                <a:sym typeface="+mn-ea"/>
              </a:rPr>
              <a:t>(LBM)  </a:t>
            </a:r>
            <a:r>
              <a:rPr lang="zh-CN" altLang="en-US" sz="4000" b="1" dirty="0">
                <a:sym typeface="+mn-ea"/>
              </a:rPr>
              <a:t>服务器端</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50" name="圆角矩形 49"/>
          <p:cNvSpPr/>
          <p:nvPr/>
        </p:nvSpPr>
        <p:spPr>
          <a:xfrm flipV="1">
            <a:off x="708025" y="1358900"/>
            <a:ext cx="6075045" cy="76200"/>
          </a:xfrm>
          <a:prstGeom prst="roundRect">
            <a:avLst/>
          </a:prstGeom>
          <a:solidFill>
            <a:schemeClr val="tx1"/>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51" name="圆角矩形 50"/>
          <p:cNvSpPr/>
          <p:nvPr/>
        </p:nvSpPr>
        <p:spPr>
          <a:xfrm flipV="1">
            <a:off x="708025" y="6558280"/>
            <a:ext cx="6075045" cy="76200"/>
          </a:xfrm>
          <a:prstGeom prst="roundRect">
            <a:avLst/>
          </a:prstGeom>
          <a:solidFill>
            <a:schemeClr val="tx1"/>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pic>
        <p:nvPicPr>
          <p:cNvPr id="7" name="图片 6"/>
          <p:cNvPicPr>
            <a:picLocks noChangeAspect="1"/>
          </p:cNvPicPr>
          <p:nvPr/>
        </p:nvPicPr>
        <p:blipFill>
          <a:blip r:embed="rId3"/>
          <a:stretch>
            <a:fillRect/>
          </a:stretch>
        </p:blipFill>
        <p:spPr>
          <a:xfrm>
            <a:off x="708025" y="1720215"/>
            <a:ext cx="9349740" cy="3947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alphaModFix amt="50000"/>
            <a:duotone>
              <a:schemeClr val="bg2">
                <a:shade val="45000"/>
                <a:satMod val="135000"/>
              </a:schemeClr>
              <a:prstClr val="white"/>
            </a:duotone>
          </a:blip>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normAutofit fontScale="90000"/>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8736" y="2409044"/>
            <a:ext cx="5376094" cy="2823276"/>
            <a:chOff x="2836697" y="2206560"/>
            <a:chExt cx="5376094" cy="2823276"/>
          </a:xfrm>
        </p:grpSpPr>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chemeClr val="tx1"/>
                      </a:solidFill>
                      <a:sym typeface="+mn-ea"/>
                    </a:rPr>
                    <a:t>第一次尝试</a:t>
                  </a:r>
                  <a:endParaRPr lang="zh-CN" altLang="en-US" sz="2500" b="1" spc="-10" dirty="0">
                    <a:solidFill>
                      <a:schemeClr val="tx1"/>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640530" y="6369909"/>
            <a:ext cx="442877" cy="365125"/>
          </a:xfrm>
        </p:spPr>
        <p:txBody>
          <a:bodyPr/>
          <a:lstStyle/>
          <a:p>
            <a:fld id="{565CE74E-AB26-4998-AD42-012C4C1AD076}" type="slidenum">
              <a:rPr lang="zh-CN" altLang="en-US" sz="1800" smtClean="0">
                <a:solidFill>
                  <a:schemeClr val="bg1"/>
                </a:solidFill>
              </a:rPr>
            </a:fld>
            <a:endParaRPr lang="zh-CN" altLang="en-US" sz="1800" dirty="0" smtClean="0">
              <a:solidFill>
                <a:schemeClr val="bg1"/>
              </a:solidFill>
            </a:endParaRPr>
          </a:p>
        </p:txBody>
      </p:sp>
      <p:sp>
        <p:nvSpPr>
          <p:cNvPr id="13" name="五边形 66"/>
          <p:cNvSpPr/>
          <p:nvPr/>
        </p:nvSpPr>
        <p:spPr>
          <a:xfrm rot="10800000">
            <a:off x="3383280" y="4053205"/>
            <a:ext cx="5061585" cy="58102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p>
            <a:pPr algn="ctr"/>
            <a:endParaRPr lang="en-US" altLang="zh-CN"/>
          </a:p>
        </p:txBody>
      </p:sp>
      <p:sp>
        <p:nvSpPr>
          <p:cNvPr id="16" name="椭圆 15"/>
          <p:cNvSpPr/>
          <p:nvPr/>
        </p:nvSpPr>
        <p:spPr>
          <a:xfrm>
            <a:off x="3066781" y="405301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p>
            <a:endParaRPr lang="zh-CN" altLang="en-US"/>
          </a:p>
        </p:txBody>
      </p:sp>
      <p:sp>
        <p:nvSpPr>
          <p:cNvPr id="18" name="文本框 10"/>
          <p:cNvSpPr txBox="1"/>
          <p:nvPr/>
        </p:nvSpPr>
        <p:spPr>
          <a:xfrm>
            <a:off x="3193577" y="4113408"/>
            <a:ext cx="341631"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rPr>
              <a:t>2</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19" name="五边形 10"/>
          <p:cNvSpPr/>
          <p:nvPr/>
        </p:nvSpPr>
        <p:spPr>
          <a:xfrm rot="21600000">
            <a:off x="3553425" y="4053060"/>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p>
            <a:pPr lvl="0" algn="ctr" defTabSz="1022350">
              <a:lnSpc>
                <a:spcPct val="100000"/>
              </a:lnSpc>
              <a:spcBef>
                <a:spcPct val="0"/>
              </a:spcBef>
              <a:spcAft>
                <a:spcPct val="35000"/>
              </a:spcAft>
            </a:pPr>
            <a:r>
              <a:rPr lang="zh-CN" altLang="en-US" sz="2500" b="1" spc="-10" dirty="0">
                <a:solidFill>
                  <a:srgbClr val="FF0000"/>
                </a:solidFill>
                <a:sym typeface="+mn-ea"/>
              </a:rPr>
              <a:t>第二次尝试</a:t>
            </a:r>
            <a:endParaRPr lang="zh-CN" altLang="en-US" sz="2500" b="1" spc="-10" dirty="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6837680" cy="1120775"/>
          </a:xfrm>
        </p:spPr>
        <p:txBody>
          <a:bodyPr>
            <a:normAutofit/>
          </a:bodyPr>
          <a:lstStyle/>
          <a:p>
            <a:r>
              <a:rPr lang="en-US" altLang="zh-CN" sz="4000" b="1" dirty="0">
                <a:sym typeface="+mn-ea"/>
              </a:rPr>
              <a:t>2.1 </a:t>
            </a:r>
            <a:r>
              <a:rPr lang="zh-CN" altLang="en-US" sz="4000" b="1" dirty="0">
                <a:sym typeface="+mn-ea"/>
              </a:rPr>
              <a:t>一般线性损失函数</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708025" y="1358900"/>
            <a:ext cx="10176510" cy="922020"/>
          </a:xfrm>
          <a:prstGeom prst="rect">
            <a:avLst/>
          </a:prstGeom>
          <a:noFill/>
        </p:spPr>
        <p:txBody>
          <a:bodyPr wrap="square" rtlCol="0">
            <a:spAutoFit/>
          </a:bodyPr>
          <a:p>
            <a:r>
              <a:rPr lang="zh-CN" altLang="en-US"/>
              <a:t>在上一节中，对于一般平滑损失函数，依旧有一项</a:t>
            </a:r>
            <a:r>
              <a:rPr lang="en-US" altLang="zh-CN"/>
              <a:t>          </a:t>
            </a:r>
            <a:r>
              <a:rPr lang="zh-CN" altLang="en-US"/>
              <a:t>是对维度</a:t>
            </a:r>
            <a:r>
              <a:rPr lang="en-US" altLang="zh-CN"/>
              <a:t>p</a:t>
            </a:r>
            <a:r>
              <a:rPr lang="zh-CN" altLang="en-US"/>
              <a:t>有指数依赖的，在这一节中作者</a:t>
            </a:r>
            <a:endParaRPr lang="zh-CN" altLang="en-US"/>
          </a:p>
          <a:p>
            <a:endParaRPr lang="zh-CN" altLang="en-US"/>
          </a:p>
          <a:p>
            <a:r>
              <a:rPr lang="zh-CN" altLang="en-US"/>
              <a:t>结合了</a:t>
            </a:r>
            <a:r>
              <a:rPr lang="en-US" altLang="zh-CN"/>
              <a:t>Gasnikov</a:t>
            </a:r>
            <a:r>
              <a:rPr lang="zh-CN" altLang="en-US"/>
              <a:t>提出的方法以及一些自己的改进使得误差</a:t>
            </a:r>
            <a:r>
              <a:rPr lang="en-US" altLang="zh-CN"/>
              <a:t>α</a:t>
            </a:r>
            <a:r>
              <a:rPr lang="zh-CN" altLang="en-US"/>
              <a:t>变为只线性依赖于</a:t>
            </a:r>
            <a:r>
              <a:rPr lang="en-US" altLang="zh-CN"/>
              <a:t>p</a:t>
            </a:r>
            <a:r>
              <a:rPr lang="zh-CN" altLang="en-US"/>
              <a:t>。</a:t>
            </a:r>
            <a:endParaRPr lang="zh-CN" altLang="en-US"/>
          </a:p>
        </p:txBody>
      </p:sp>
      <p:graphicFrame>
        <p:nvGraphicFramePr>
          <p:cNvPr id="4" name="对象 3">
            <a:hlinkClick r:id="" action="ppaction://ole?verb="/>
          </p:cNvPr>
          <p:cNvGraphicFramePr>
            <a:graphicFrameLocks noChangeAspect="1"/>
          </p:cNvGraphicFramePr>
          <p:nvPr/>
        </p:nvGraphicFramePr>
        <p:xfrm>
          <a:off x="5870575" y="1266825"/>
          <a:ext cx="450850" cy="450850"/>
        </p:xfrm>
        <a:graphic>
          <a:graphicData uri="http://schemas.openxmlformats.org/presentationml/2006/ole">
            <mc:AlternateContent xmlns:mc="http://schemas.openxmlformats.org/markup-compatibility/2006">
              <mc:Choice xmlns:v="urn:schemas-microsoft-com:vml" Requires="v">
                <p:oleObj spid="_x0000_s11265" name="" r:id="rId3" imgW="228600" imgH="228600" progId="Equation.KSEE3">
                  <p:embed/>
                </p:oleObj>
              </mc:Choice>
              <mc:Fallback>
                <p:oleObj name="" r:id="rId3" imgW="228600" imgH="228600" progId="Equation.KSEE3">
                  <p:embed/>
                  <p:pic>
                    <p:nvPicPr>
                      <p:cNvPr id="0" name="图片 11264"/>
                      <p:cNvPicPr/>
                      <p:nvPr/>
                    </p:nvPicPr>
                    <p:blipFill>
                      <a:blip r:embed="rId4"/>
                      <a:stretch>
                        <a:fillRect/>
                      </a:stretch>
                    </p:blipFill>
                    <p:spPr>
                      <a:xfrm>
                        <a:off x="5870575" y="1266825"/>
                        <a:ext cx="450850" cy="450850"/>
                      </a:xfrm>
                      <a:prstGeom prst="rect">
                        <a:avLst/>
                      </a:prstGeom>
                    </p:spPr>
                  </p:pic>
                </p:oleObj>
              </mc:Fallback>
            </mc:AlternateContent>
          </a:graphicData>
        </a:graphic>
      </p:graphicFrame>
      <p:sp>
        <p:nvSpPr>
          <p:cNvPr id="8" name="矩形 7"/>
          <p:cNvSpPr/>
          <p:nvPr/>
        </p:nvSpPr>
        <p:spPr>
          <a:xfrm>
            <a:off x="1054100" y="3225800"/>
            <a:ext cx="127825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预处理</a:t>
            </a:r>
            <a:endParaRPr lang="zh-CN" altLang="en-US"/>
          </a:p>
        </p:txBody>
      </p:sp>
      <p:sp>
        <p:nvSpPr>
          <p:cNvPr id="9" name="右箭头 8"/>
          <p:cNvSpPr/>
          <p:nvPr/>
        </p:nvSpPr>
        <p:spPr>
          <a:xfrm>
            <a:off x="2463800" y="341376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3402330" y="3225800"/>
            <a:ext cx="127825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加噪</a:t>
            </a:r>
            <a:endParaRPr lang="zh-CN" altLang="en-US"/>
          </a:p>
        </p:txBody>
      </p:sp>
      <p:sp>
        <p:nvSpPr>
          <p:cNvPr id="13" name="右箭头 12"/>
          <p:cNvSpPr/>
          <p:nvPr/>
        </p:nvSpPr>
        <p:spPr>
          <a:xfrm>
            <a:off x="4812030" y="341376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136640" y="3225165"/>
            <a:ext cx="148145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构建多项式</a:t>
            </a:r>
            <a:endParaRPr lang="zh-CN" altLang="en-US"/>
          </a:p>
        </p:txBody>
      </p:sp>
      <p:sp>
        <p:nvSpPr>
          <p:cNvPr id="21" name="矩形 20"/>
          <p:cNvSpPr/>
          <p:nvPr/>
        </p:nvSpPr>
        <p:spPr>
          <a:xfrm>
            <a:off x="8783955" y="3224530"/>
            <a:ext cx="1887220"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采用</a:t>
            </a:r>
            <a:r>
              <a:rPr lang="en-US" altLang="zh-CN"/>
              <a:t>SIGM</a:t>
            </a:r>
            <a:r>
              <a:rPr lang="zh-CN" altLang="en-US"/>
              <a:t>计算</a:t>
            </a:r>
            <a:endParaRPr lang="zh-CN" altLang="en-US"/>
          </a:p>
        </p:txBody>
      </p:sp>
      <p:sp>
        <p:nvSpPr>
          <p:cNvPr id="22" name="右箭头 21"/>
          <p:cNvSpPr/>
          <p:nvPr/>
        </p:nvSpPr>
        <p:spPr>
          <a:xfrm>
            <a:off x="7790180" y="341249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6837680" cy="1120775"/>
          </a:xfrm>
        </p:spPr>
        <p:txBody>
          <a:bodyPr>
            <a:normAutofit/>
          </a:bodyPr>
          <a:lstStyle/>
          <a:p>
            <a:r>
              <a:rPr lang="en-US" altLang="zh-CN" sz="4000" b="1" dirty="0">
                <a:sym typeface="+mn-ea"/>
              </a:rPr>
              <a:t>2.2 </a:t>
            </a:r>
            <a:r>
              <a:rPr lang="zh-CN" altLang="en-US" sz="4000" b="1" dirty="0">
                <a:sym typeface="+mn-ea"/>
              </a:rPr>
              <a:t>预处理</a:t>
            </a:r>
            <a:r>
              <a:rPr lang="en-US" altLang="zh-CN" sz="4000" b="1" dirty="0">
                <a:sym typeface="+mn-ea"/>
              </a:rPr>
              <a:t>   </a:t>
            </a:r>
            <a:r>
              <a:rPr lang="zh-CN" altLang="en-US" sz="4000" b="1" dirty="0">
                <a:sym typeface="+mn-ea"/>
              </a:rPr>
              <a:t>客户端</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8" name="矩形 7"/>
          <p:cNvSpPr/>
          <p:nvPr/>
        </p:nvSpPr>
        <p:spPr>
          <a:xfrm>
            <a:off x="949325" y="1360170"/>
            <a:ext cx="127825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预处理</a:t>
            </a:r>
            <a:endParaRPr lang="zh-CN" altLang="en-US"/>
          </a:p>
        </p:txBody>
      </p:sp>
      <p:sp>
        <p:nvSpPr>
          <p:cNvPr id="9" name="右箭头 8"/>
          <p:cNvSpPr/>
          <p:nvPr/>
        </p:nvSpPr>
        <p:spPr>
          <a:xfrm>
            <a:off x="2359025" y="154813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3297555" y="1360170"/>
            <a:ext cx="1278255"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加噪</a:t>
            </a:r>
            <a:endParaRPr lang="zh-CN" altLang="en-US">
              <a:solidFill>
                <a:schemeClr val="tx1"/>
              </a:solidFill>
            </a:endParaRPr>
          </a:p>
        </p:txBody>
      </p:sp>
      <p:sp>
        <p:nvSpPr>
          <p:cNvPr id="13" name="右箭头 12"/>
          <p:cNvSpPr/>
          <p:nvPr/>
        </p:nvSpPr>
        <p:spPr>
          <a:xfrm>
            <a:off x="4892675" y="1546225"/>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031865" y="1359535"/>
            <a:ext cx="1481455"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构建多项式</a:t>
            </a:r>
            <a:endParaRPr lang="zh-CN" altLang="en-US">
              <a:solidFill>
                <a:schemeClr val="tx1"/>
              </a:solidFill>
            </a:endParaRPr>
          </a:p>
        </p:txBody>
      </p:sp>
      <p:sp>
        <p:nvSpPr>
          <p:cNvPr id="21" name="矩形 20"/>
          <p:cNvSpPr/>
          <p:nvPr/>
        </p:nvSpPr>
        <p:spPr>
          <a:xfrm>
            <a:off x="8679180" y="1358900"/>
            <a:ext cx="1887220"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采用</a:t>
            </a:r>
            <a:r>
              <a:rPr lang="en-US" altLang="zh-CN">
                <a:solidFill>
                  <a:schemeClr val="tx1"/>
                </a:solidFill>
              </a:rPr>
              <a:t>SIGM</a:t>
            </a:r>
            <a:r>
              <a:rPr lang="zh-CN" altLang="en-US">
                <a:solidFill>
                  <a:schemeClr val="tx1"/>
                </a:solidFill>
              </a:rPr>
              <a:t>计算</a:t>
            </a:r>
            <a:endParaRPr lang="zh-CN" altLang="en-US">
              <a:solidFill>
                <a:schemeClr val="tx1"/>
              </a:solidFill>
            </a:endParaRPr>
          </a:p>
        </p:txBody>
      </p:sp>
      <p:sp>
        <p:nvSpPr>
          <p:cNvPr id="22" name="右箭头 21"/>
          <p:cNvSpPr/>
          <p:nvPr/>
        </p:nvSpPr>
        <p:spPr>
          <a:xfrm>
            <a:off x="7685405" y="154686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949325" y="2566035"/>
            <a:ext cx="9114790" cy="368300"/>
          </a:xfrm>
          <a:prstGeom prst="rect">
            <a:avLst/>
          </a:prstGeom>
          <a:noFill/>
        </p:spPr>
        <p:txBody>
          <a:bodyPr wrap="square" rtlCol="0">
            <a:spAutoFit/>
          </a:bodyPr>
          <a:p>
            <a:r>
              <a:rPr lang="zh-CN" altLang="en-US"/>
              <a:t>使用更加平滑的凸函数</a:t>
            </a:r>
            <a:r>
              <a:rPr lang="en-US" altLang="zh-CN"/>
              <a:t>       </a:t>
            </a:r>
            <a:r>
              <a:rPr lang="zh-CN" altLang="en-US"/>
              <a:t>近似表达原损失函数，即对原函数做一个平滑处理</a:t>
            </a:r>
            <a:endParaRPr lang="zh-CN" altLang="en-US"/>
          </a:p>
        </p:txBody>
      </p:sp>
      <p:graphicFrame>
        <p:nvGraphicFramePr>
          <p:cNvPr id="7" name="对象 6">
            <a:hlinkClick r:id="" action="ppaction://ole?verb="/>
          </p:cNvPr>
          <p:cNvGraphicFramePr>
            <a:graphicFrameLocks noChangeAspect="1"/>
          </p:cNvGraphicFramePr>
          <p:nvPr/>
        </p:nvGraphicFramePr>
        <p:xfrm>
          <a:off x="3394075" y="2566035"/>
          <a:ext cx="300990" cy="381000"/>
        </p:xfrm>
        <a:graphic>
          <a:graphicData uri="http://schemas.openxmlformats.org/presentationml/2006/ole">
            <mc:AlternateContent xmlns:mc="http://schemas.openxmlformats.org/markup-compatibility/2006">
              <mc:Choice xmlns:v="urn:schemas-microsoft-com:vml" Requires="v">
                <p:oleObj spid="_x0000_s12289" name="" r:id="rId3" imgW="190500" imgH="241300" progId="Equation.KSEE3">
                  <p:embed/>
                </p:oleObj>
              </mc:Choice>
              <mc:Fallback>
                <p:oleObj name="" r:id="rId3" imgW="190500" imgH="241300" progId="Equation.KSEE3">
                  <p:embed/>
                  <p:pic>
                    <p:nvPicPr>
                      <p:cNvPr id="0" name="图片 12288"/>
                      <p:cNvPicPr/>
                      <p:nvPr/>
                    </p:nvPicPr>
                    <p:blipFill>
                      <a:blip r:embed="rId4"/>
                      <a:stretch>
                        <a:fillRect/>
                      </a:stretch>
                    </p:blipFill>
                    <p:spPr>
                      <a:xfrm>
                        <a:off x="3394075" y="2566035"/>
                        <a:ext cx="300990" cy="381000"/>
                      </a:xfrm>
                      <a:prstGeom prst="rect">
                        <a:avLst/>
                      </a:prstGeom>
                    </p:spPr>
                  </p:pic>
                </p:oleObj>
              </mc:Fallback>
            </mc:AlternateContent>
          </a:graphicData>
        </a:graphic>
      </p:graphicFrame>
      <p:sp>
        <p:nvSpPr>
          <p:cNvPr id="10" name="文本框 9"/>
          <p:cNvSpPr txBox="1"/>
          <p:nvPr/>
        </p:nvSpPr>
        <p:spPr>
          <a:xfrm>
            <a:off x="1398905" y="3205480"/>
            <a:ext cx="4064000" cy="368300"/>
          </a:xfrm>
          <a:prstGeom prst="rect">
            <a:avLst/>
          </a:prstGeom>
          <a:noFill/>
        </p:spPr>
        <p:txBody>
          <a:bodyPr wrap="square" rtlCol="0">
            <a:spAutoFit/>
          </a:bodyPr>
          <a:p>
            <a:r>
              <a:rPr lang="en-US" altLang="zh-CN"/>
              <a:t>1.</a:t>
            </a:r>
            <a:endParaRPr lang="en-US" altLang="zh-CN"/>
          </a:p>
        </p:txBody>
      </p:sp>
      <p:pic>
        <p:nvPicPr>
          <p:cNvPr id="19" name="图片 18"/>
          <p:cNvPicPr>
            <a:picLocks noChangeAspect="1"/>
          </p:cNvPicPr>
          <p:nvPr/>
        </p:nvPicPr>
        <p:blipFill>
          <a:blip r:embed="rId5"/>
          <a:stretch>
            <a:fillRect/>
          </a:stretch>
        </p:blipFill>
        <p:spPr>
          <a:xfrm>
            <a:off x="1754505" y="3162300"/>
            <a:ext cx="3230880" cy="411480"/>
          </a:xfrm>
          <a:prstGeom prst="rect">
            <a:avLst/>
          </a:prstGeom>
        </p:spPr>
      </p:pic>
      <p:sp>
        <p:nvSpPr>
          <p:cNvPr id="23" name="文本框 22"/>
          <p:cNvSpPr txBox="1"/>
          <p:nvPr/>
        </p:nvSpPr>
        <p:spPr>
          <a:xfrm>
            <a:off x="1398905" y="3789045"/>
            <a:ext cx="6214110" cy="645160"/>
          </a:xfrm>
          <a:prstGeom prst="rect">
            <a:avLst/>
          </a:prstGeom>
          <a:noFill/>
        </p:spPr>
        <p:txBody>
          <a:bodyPr wrap="square" rtlCol="0">
            <a:spAutoFit/>
          </a:bodyPr>
          <a:p>
            <a:r>
              <a:rPr lang="en-US" altLang="zh-CN"/>
              <a:t>2.</a:t>
            </a:r>
            <a:r>
              <a:rPr lang="zh-CN" altLang="en-US"/>
              <a:t>要求</a:t>
            </a:r>
            <a:r>
              <a:rPr lang="en-US" altLang="zh-CN"/>
              <a:t>       </a:t>
            </a:r>
            <a:r>
              <a:rPr lang="zh-CN" altLang="en-US"/>
              <a:t>满足</a:t>
            </a:r>
            <a:r>
              <a:rPr lang="en-US" altLang="zh-CN"/>
              <a:t>1-Lipschitz</a:t>
            </a:r>
            <a:r>
              <a:rPr lang="zh-CN" altLang="en-US"/>
              <a:t>，其导数处于闭区间</a:t>
            </a:r>
            <a:r>
              <a:rPr lang="en-US" altLang="zh-CN"/>
              <a:t>[0,1]</a:t>
            </a:r>
            <a:endParaRPr lang="en-US" altLang="zh-CN"/>
          </a:p>
          <a:p>
            <a:endParaRPr lang="en-US" altLang="zh-CN"/>
          </a:p>
        </p:txBody>
      </p:sp>
      <p:graphicFrame>
        <p:nvGraphicFramePr>
          <p:cNvPr id="24" name="对象 23">
            <a:hlinkClick r:id="" action="ppaction://ole?verb="/>
          </p:cNvPr>
          <p:cNvGraphicFramePr>
            <a:graphicFrameLocks noChangeAspect="1"/>
          </p:cNvGraphicFramePr>
          <p:nvPr/>
        </p:nvGraphicFramePr>
        <p:xfrm>
          <a:off x="2227580" y="3801745"/>
          <a:ext cx="302260" cy="382905"/>
        </p:xfrm>
        <a:graphic>
          <a:graphicData uri="http://schemas.openxmlformats.org/presentationml/2006/ole">
            <mc:AlternateContent xmlns:mc="http://schemas.openxmlformats.org/markup-compatibility/2006">
              <mc:Choice xmlns:v="urn:schemas-microsoft-com:vml" Requires="v">
                <p:oleObj spid="_x0000_s12291" name="" r:id="rId6" imgW="190500" imgH="241300" progId="Equation.KSEE3">
                  <p:embed/>
                </p:oleObj>
              </mc:Choice>
              <mc:Fallback>
                <p:oleObj name="" r:id="rId6" imgW="190500" imgH="241300" progId="Equation.KSEE3">
                  <p:embed/>
                  <p:pic>
                    <p:nvPicPr>
                      <p:cNvPr id="0" name="图片 12290"/>
                      <p:cNvPicPr/>
                      <p:nvPr/>
                    </p:nvPicPr>
                    <p:blipFill>
                      <a:blip r:embed="rId7"/>
                      <a:stretch>
                        <a:fillRect/>
                      </a:stretch>
                    </p:blipFill>
                    <p:spPr>
                      <a:xfrm>
                        <a:off x="2227580" y="3801745"/>
                        <a:ext cx="302260" cy="382905"/>
                      </a:xfrm>
                      <a:prstGeom prst="rect">
                        <a:avLst/>
                      </a:prstGeom>
                    </p:spPr>
                  </p:pic>
                </p:oleObj>
              </mc:Fallback>
            </mc:AlternateContent>
          </a:graphicData>
        </a:graphic>
      </p:graphicFrame>
      <p:sp>
        <p:nvSpPr>
          <p:cNvPr id="26" name="文本框 25"/>
          <p:cNvSpPr txBox="1"/>
          <p:nvPr/>
        </p:nvSpPr>
        <p:spPr>
          <a:xfrm>
            <a:off x="1398905" y="4412615"/>
            <a:ext cx="4064000" cy="922020"/>
          </a:xfrm>
          <a:prstGeom prst="rect">
            <a:avLst/>
          </a:prstGeom>
          <a:noFill/>
        </p:spPr>
        <p:txBody>
          <a:bodyPr wrap="square" rtlCol="0">
            <a:spAutoFit/>
          </a:bodyPr>
          <a:p>
            <a:r>
              <a:rPr lang="en-US" altLang="zh-CN"/>
              <a:t>3.       </a:t>
            </a:r>
            <a:r>
              <a:rPr lang="zh-CN" altLang="en-US"/>
              <a:t>是</a:t>
            </a:r>
            <a:r>
              <a:rPr lang="en-US" altLang="zh-CN"/>
              <a:t>1/</a:t>
            </a:r>
            <a:r>
              <a:rPr lang="en-US" altLang="zh-CN">
                <a:latin typeface="Arial" panose="020B0604020202020204" pitchFamily="34" charset="0"/>
                <a:cs typeface="Arial" panose="020B0604020202020204" pitchFamily="34" charset="0"/>
              </a:rPr>
              <a:t>β-</a:t>
            </a:r>
            <a:r>
              <a:rPr lang="zh-CN" altLang="en-US">
                <a:latin typeface="Arial" panose="020B0604020202020204" pitchFamily="34" charset="0"/>
                <a:cs typeface="Arial" panose="020B0604020202020204" pitchFamily="34" charset="0"/>
              </a:rPr>
              <a:t>平滑以及是凸函数</a:t>
            </a:r>
            <a:endParaRPr lang="zh-CN" altLang="en-US">
              <a:latin typeface="Arial" panose="020B0604020202020204" pitchFamily="34" charset="0"/>
              <a:cs typeface="Arial" panose="020B0604020202020204" pitchFamily="34" charset="0"/>
            </a:endParaRPr>
          </a:p>
          <a:p>
            <a:endParaRPr lang="zh-CN" altLang="en-US">
              <a:latin typeface="Arial" panose="020B0604020202020204" pitchFamily="34" charset="0"/>
              <a:cs typeface="Arial" panose="020B0604020202020204" pitchFamily="34" charset="0"/>
            </a:endParaRPr>
          </a:p>
          <a:p>
            <a:r>
              <a:rPr lang="en-US" altLang="zh-CN">
                <a:latin typeface="Arial" panose="020B0604020202020204" pitchFamily="34" charset="0"/>
                <a:cs typeface="Arial" panose="020B0604020202020204" pitchFamily="34" charset="0"/>
              </a:rPr>
              <a:t>4.</a:t>
            </a:r>
            <a:endParaRPr lang="en-US" altLang="zh-CN">
              <a:latin typeface="Arial" panose="020B0604020202020204" pitchFamily="34" charset="0"/>
              <a:cs typeface="Arial" panose="020B0604020202020204" pitchFamily="34" charset="0"/>
            </a:endParaRPr>
          </a:p>
        </p:txBody>
      </p:sp>
      <p:graphicFrame>
        <p:nvGraphicFramePr>
          <p:cNvPr id="29" name="对象 28">
            <a:hlinkClick r:id="" action="ppaction://ole?verb="/>
          </p:cNvPr>
          <p:cNvGraphicFramePr>
            <a:graphicFrameLocks noChangeAspect="1"/>
          </p:cNvGraphicFramePr>
          <p:nvPr/>
        </p:nvGraphicFramePr>
        <p:xfrm>
          <a:off x="1754505" y="4385310"/>
          <a:ext cx="302260" cy="382905"/>
        </p:xfrm>
        <a:graphic>
          <a:graphicData uri="http://schemas.openxmlformats.org/presentationml/2006/ole">
            <mc:AlternateContent xmlns:mc="http://schemas.openxmlformats.org/markup-compatibility/2006">
              <mc:Choice xmlns:v="urn:schemas-microsoft-com:vml" Requires="v">
                <p:oleObj spid="_x0000_s30" name="" r:id="rId8" imgW="190500" imgH="241300" progId="Equation.KSEE3">
                  <p:embed/>
                </p:oleObj>
              </mc:Choice>
              <mc:Fallback>
                <p:oleObj name="" r:id="rId8" imgW="190500" imgH="241300" progId="Equation.KSEE3">
                  <p:embed/>
                  <p:pic>
                    <p:nvPicPr>
                      <p:cNvPr id="0" name="图片 12290"/>
                      <p:cNvPicPr/>
                      <p:nvPr/>
                    </p:nvPicPr>
                    <p:blipFill>
                      <a:blip r:embed="rId7"/>
                      <a:stretch>
                        <a:fillRect/>
                      </a:stretch>
                    </p:blipFill>
                    <p:spPr>
                      <a:xfrm>
                        <a:off x="1754505" y="4385310"/>
                        <a:ext cx="302260" cy="382905"/>
                      </a:xfrm>
                      <a:prstGeom prst="rect">
                        <a:avLst/>
                      </a:prstGeom>
                    </p:spPr>
                  </p:pic>
                </p:oleObj>
              </mc:Fallback>
            </mc:AlternateContent>
          </a:graphicData>
        </a:graphic>
      </p:graphicFrame>
      <p:pic>
        <p:nvPicPr>
          <p:cNvPr id="31" name="图片 30"/>
          <p:cNvPicPr>
            <a:picLocks noChangeAspect="1"/>
          </p:cNvPicPr>
          <p:nvPr/>
        </p:nvPicPr>
        <p:blipFill>
          <a:blip r:embed="rId9"/>
          <a:stretch>
            <a:fillRect/>
          </a:stretch>
        </p:blipFill>
        <p:spPr>
          <a:xfrm>
            <a:off x="1754505" y="4878070"/>
            <a:ext cx="3954780" cy="464820"/>
          </a:xfrm>
          <a:prstGeom prst="rect">
            <a:avLst/>
          </a:prstGeom>
        </p:spPr>
      </p:pic>
      <p:sp>
        <p:nvSpPr>
          <p:cNvPr id="32" name="文本框 31"/>
          <p:cNvSpPr txBox="1"/>
          <p:nvPr/>
        </p:nvSpPr>
        <p:spPr>
          <a:xfrm>
            <a:off x="949325" y="5662295"/>
            <a:ext cx="9175750" cy="368300"/>
          </a:xfrm>
          <a:prstGeom prst="rect">
            <a:avLst/>
          </a:prstGeom>
          <a:noFill/>
        </p:spPr>
        <p:txBody>
          <a:bodyPr wrap="square" rtlCol="0">
            <a:spAutoFit/>
          </a:bodyPr>
          <a:p>
            <a:r>
              <a:rPr lang="zh-CN" altLang="en-US"/>
              <a:t>上述结果能够使得我们更好的使用伯恩斯坦多项式进行逼近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alphaModFix amt="50000"/>
            <a:duotone>
              <a:schemeClr val="bg2">
                <a:shade val="45000"/>
                <a:satMod val="135000"/>
              </a:schemeClr>
              <a:prstClr val="white"/>
            </a:duotone>
          </a:blip>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normAutofit fontScale="90000"/>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8736" y="2409044"/>
            <a:ext cx="5376094" cy="2823276"/>
            <a:chOff x="2836697" y="2206560"/>
            <a:chExt cx="5376094" cy="2823276"/>
          </a:xfrm>
        </p:grpSpPr>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rgbClr val="FF0000"/>
                      </a:solidFill>
                      <a:sym typeface="+mn-ea"/>
                    </a:rPr>
                    <a:t>背景介绍</a:t>
                  </a:r>
                  <a:endParaRPr lang="zh-CN" altLang="en-US" sz="2500" b="1" spc="-10" dirty="0">
                    <a:solidFill>
                      <a:srgbClr val="FF0000"/>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640530" y="6369909"/>
            <a:ext cx="442877" cy="365125"/>
          </a:xfrm>
        </p:spPr>
        <p:txBody>
          <a:bodyPr/>
          <a:lstStyle/>
          <a:p>
            <a:fld id="{565CE74E-AB26-4998-AD42-012C4C1AD076}" type="slidenum">
              <a:rPr lang="zh-CN" altLang="en-US" sz="1800" smtClean="0">
                <a:solidFill>
                  <a:schemeClr val="bg1"/>
                </a:solidFill>
              </a:rPr>
            </a:fld>
            <a:endParaRPr lang="zh-CN" altLang="en-US"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6837680" cy="1120775"/>
          </a:xfrm>
        </p:spPr>
        <p:txBody>
          <a:bodyPr>
            <a:normAutofit/>
          </a:bodyPr>
          <a:lstStyle/>
          <a:p>
            <a:r>
              <a:rPr lang="en-US" altLang="zh-CN" sz="4000" b="1" dirty="0">
                <a:sym typeface="+mn-ea"/>
              </a:rPr>
              <a:t>2.3 </a:t>
            </a:r>
            <a:r>
              <a:rPr lang="zh-CN" altLang="en-US" sz="4000" b="1" dirty="0">
                <a:sym typeface="+mn-ea"/>
              </a:rPr>
              <a:t>加噪</a:t>
            </a:r>
            <a:r>
              <a:rPr lang="en-US" altLang="zh-CN" sz="4000" b="1" dirty="0">
                <a:sym typeface="+mn-ea"/>
              </a:rPr>
              <a:t>   </a:t>
            </a:r>
            <a:r>
              <a:rPr lang="zh-CN" altLang="en-US" sz="4000" b="1" dirty="0">
                <a:sym typeface="+mn-ea"/>
              </a:rPr>
              <a:t>客户端</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8" name="矩形 7"/>
          <p:cNvSpPr/>
          <p:nvPr/>
        </p:nvSpPr>
        <p:spPr>
          <a:xfrm>
            <a:off x="949325" y="1360170"/>
            <a:ext cx="1278255"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预处理</a:t>
            </a:r>
            <a:endParaRPr lang="zh-CN" altLang="en-US">
              <a:solidFill>
                <a:schemeClr val="tx1"/>
              </a:solidFill>
            </a:endParaRPr>
          </a:p>
        </p:txBody>
      </p:sp>
      <p:sp>
        <p:nvSpPr>
          <p:cNvPr id="9" name="右箭头 8"/>
          <p:cNvSpPr/>
          <p:nvPr/>
        </p:nvSpPr>
        <p:spPr>
          <a:xfrm>
            <a:off x="2359025" y="154813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3297555" y="1360170"/>
            <a:ext cx="1278255" cy="7302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加噪</a:t>
            </a:r>
            <a:endParaRPr lang="zh-CN" altLang="en-US">
              <a:solidFill>
                <a:schemeClr val="bg1"/>
              </a:solidFill>
            </a:endParaRPr>
          </a:p>
        </p:txBody>
      </p:sp>
      <p:sp>
        <p:nvSpPr>
          <p:cNvPr id="13" name="右箭头 12"/>
          <p:cNvSpPr/>
          <p:nvPr/>
        </p:nvSpPr>
        <p:spPr>
          <a:xfrm>
            <a:off x="4892675" y="1546225"/>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031865" y="1359535"/>
            <a:ext cx="1481455"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构建多项式</a:t>
            </a:r>
            <a:endParaRPr lang="zh-CN" altLang="en-US">
              <a:solidFill>
                <a:schemeClr val="tx1"/>
              </a:solidFill>
            </a:endParaRPr>
          </a:p>
        </p:txBody>
      </p:sp>
      <p:sp>
        <p:nvSpPr>
          <p:cNvPr id="21" name="矩形 20"/>
          <p:cNvSpPr/>
          <p:nvPr/>
        </p:nvSpPr>
        <p:spPr>
          <a:xfrm>
            <a:off x="8679180" y="1358900"/>
            <a:ext cx="1887220"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采用</a:t>
            </a:r>
            <a:r>
              <a:rPr lang="en-US" altLang="zh-CN">
                <a:solidFill>
                  <a:schemeClr val="tx1"/>
                </a:solidFill>
              </a:rPr>
              <a:t>SIGM</a:t>
            </a:r>
            <a:r>
              <a:rPr lang="zh-CN" altLang="en-US">
                <a:solidFill>
                  <a:schemeClr val="tx1"/>
                </a:solidFill>
              </a:rPr>
              <a:t>计算</a:t>
            </a:r>
            <a:endParaRPr lang="zh-CN" altLang="en-US">
              <a:solidFill>
                <a:schemeClr val="tx1"/>
              </a:solidFill>
            </a:endParaRPr>
          </a:p>
        </p:txBody>
      </p:sp>
      <p:sp>
        <p:nvSpPr>
          <p:cNvPr id="22" name="右箭头 21"/>
          <p:cNvSpPr/>
          <p:nvPr/>
        </p:nvSpPr>
        <p:spPr>
          <a:xfrm>
            <a:off x="7685405" y="154686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949325" y="2596515"/>
            <a:ext cx="4064000" cy="368300"/>
          </a:xfrm>
          <a:prstGeom prst="rect">
            <a:avLst/>
          </a:prstGeom>
          <a:noFill/>
        </p:spPr>
        <p:txBody>
          <a:bodyPr wrap="square" rtlCol="0">
            <a:spAutoFit/>
          </a:bodyPr>
          <a:p>
            <a:r>
              <a:rPr lang="zh-CN" altLang="en-US"/>
              <a:t>对梯度项直接进行加噪：</a:t>
            </a:r>
            <a:endParaRPr lang="zh-CN" altLang="en-US"/>
          </a:p>
        </p:txBody>
      </p:sp>
      <p:graphicFrame>
        <p:nvGraphicFramePr>
          <p:cNvPr id="4" name="对象 3">
            <a:hlinkClick r:id="" action="ppaction://ole?verb="/>
          </p:cNvPr>
          <p:cNvGraphicFramePr>
            <a:graphicFrameLocks noChangeAspect="1"/>
          </p:cNvGraphicFramePr>
          <p:nvPr/>
        </p:nvGraphicFramePr>
        <p:xfrm>
          <a:off x="3513773" y="2486660"/>
          <a:ext cx="4262755" cy="588010"/>
        </p:xfrm>
        <a:graphic>
          <a:graphicData uri="http://schemas.openxmlformats.org/presentationml/2006/ole">
            <mc:AlternateContent xmlns:mc="http://schemas.openxmlformats.org/markup-compatibility/2006">
              <mc:Choice xmlns:v="urn:schemas-microsoft-com:vml" Requires="v">
                <p:oleObj spid="_x0000_s13313" name="" r:id="rId3" imgW="1841500" imgH="254000" progId="Equation.KSEE3">
                  <p:embed/>
                </p:oleObj>
              </mc:Choice>
              <mc:Fallback>
                <p:oleObj name="" r:id="rId3" imgW="1841500" imgH="254000" progId="Equation.KSEE3">
                  <p:embed/>
                  <p:pic>
                    <p:nvPicPr>
                      <p:cNvPr id="0" name="图片 13312"/>
                      <p:cNvPicPr/>
                      <p:nvPr/>
                    </p:nvPicPr>
                    <p:blipFill>
                      <a:blip r:embed="rId4"/>
                      <a:stretch>
                        <a:fillRect/>
                      </a:stretch>
                    </p:blipFill>
                    <p:spPr>
                      <a:xfrm>
                        <a:off x="3513773" y="2486660"/>
                        <a:ext cx="4262755" cy="588010"/>
                      </a:xfrm>
                      <a:prstGeom prst="rect">
                        <a:avLst/>
                      </a:prstGeom>
                    </p:spPr>
                  </p:pic>
                </p:oleObj>
              </mc:Fallback>
            </mc:AlternateContent>
          </a:graphicData>
        </a:graphic>
      </p:graphicFrame>
      <p:sp>
        <p:nvSpPr>
          <p:cNvPr id="16" name="下箭头 15"/>
          <p:cNvSpPr/>
          <p:nvPr/>
        </p:nvSpPr>
        <p:spPr>
          <a:xfrm>
            <a:off x="6186805" y="3134360"/>
            <a:ext cx="365125" cy="648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0" name="对象 19">
            <a:hlinkClick r:id="" action="ppaction://ole?verb="/>
          </p:cNvPr>
          <p:cNvGraphicFramePr>
            <a:graphicFrameLocks noChangeAspect="1"/>
          </p:cNvGraphicFramePr>
          <p:nvPr/>
        </p:nvGraphicFramePr>
        <p:xfrm>
          <a:off x="1606550" y="3659505"/>
          <a:ext cx="6900545" cy="953135"/>
        </p:xfrm>
        <a:graphic>
          <a:graphicData uri="http://schemas.openxmlformats.org/presentationml/2006/ole">
            <mc:AlternateContent xmlns:mc="http://schemas.openxmlformats.org/markup-compatibility/2006">
              <mc:Choice xmlns:v="urn:schemas-microsoft-com:vml" Requires="v">
                <p:oleObj spid="_x0000_s13314" name="" r:id="rId5" imgW="2286000" imgH="431800" progId="Equation.KSEE3">
                  <p:embed/>
                </p:oleObj>
              </mc:Choice>
              <mc:Fallback>
                <p:oleObj name="" r:id="rId5" imgW="2286000" imgH="431800" progId="Equation.KSEE3">
                  <p:embed/>
                  <p:pic>
                    <p:nvPicPr>
                      <p:cNvPr id="0" name="图片 13313"/>
                      <p:cNvPicPr/>
                      <p:nvPr/>
                    </p:nvPicPr>
                    <p:blipFill>
                      <a:blip r:embed="rId6"/>
                      <a:stretch>
                        <a:fillRect/>
                      </a:stretch>
                    </p:blipFill>
                    <p:spPr>
                      <a:xfrm>
                        <a:off x="1606550" y="3659505"/>
                        <a:ext cx="6900545" cy="953135"/>
                      </a:xfrm>
                      <a:prstGeom prst="rect">
                        <a:avLst/>
                      </a:prstGeom>
                    </p:spPr>
                  </p:pic>
                </p:oleObj>
              </mc:Fallback>
            </mc:AlternateContent>
          </a:graphicData>
        </a:graphic>
      </p:graphicFrame>
      <p:sp>
        <p:nvSpPr>
          <p:cNvPr id="27" name="矩形 26"/>
          <p:cNvSpPr/>
          <p:nvPr/>
        </p:nvSpPr>
        <p:spPr>
          <a:xfrm>
            <a:off x="3175000" y="3744595"/>
            <a:ext cx="1744980" cy="782320"/>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4956175" y="3744595"/>
            <a:ext cx="2626995" cy="782955"/>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7799070" y="3744595"/>
            <a:ext cx="630555" cy="757555"/>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下箭头 34"/>
          <p:cNvSpPr/>
          <p:nvPr/>
        </p:nvSpPr>
        <p:spPr>
          <a:xfrm rot="19200000">
            <a:off x="4874260" y="4615815"/>
            <a:ext cx="365125" cy="648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下箭头 35"/>
          <p:cNvSpPr/>
          <p:nvPr/>
        </p:nvSpPr>
        <p:spPr>
          <a:xfrm>
            <a:off x="6031865" y="4612640"/>
            <a:ext cx="365125" cy="648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下箭头 36"/>
          <p:cNvSpPr/>
          <p:nvPr/>
        </p:nvSpPr>
        <p:spPr>
          <a:xfrm rot="3120000">
            <a:off x="7325360" y="4593590"/>
            <a:ext cx="365125" cy="648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8" name="对象 37">
            <a:hlinkClick r:id="" action="ppaction://ole?verb="/>
          </p:cNvPr>
          <p:cNvGraphicFramePr>
            <a:graphicFrameLocks noChangeAspect="1"/>
          </p:cNvGraphicFramePr>
          <p:nvPr/>
        </p:nvGraphicFramePr>
        <p:xfrm>
          <a:off x="5295900" y="5461000"/>
          <a:ext cx="542925" cy="573405"/>
        </p:xfrm>
        <a:graphic>
          <a:graphicData uri="http://schemas.openxmlformats.org/presentationml/2006/ole">
            <mc:AlternateContent xmlns:mc="http://schemas.openxmlformats.org/markup-compatibility/2006">
              <mc:Choice xmlns:v="urn:schemas-microsoft-com:vml" Requires="v">
                <p:oleObj spid="_x0000_s13315" name="" r:id="rId7" imgW="228600" imgH="241300" progId="Equation.KSEE3">
                  <p:embed/>
                </p:oleObj>
              </mc:Choice>
              <mc:Fallback>
                <p:oleObj name="" r:id="rId7" imgW="228600" imgH="241300" progId="Equation.KSEE3">
                  <p:embed/>
                  <p:pic>
                    <p:nvPicPr>
                      <p:cNvPr id="0" name="图片 13314"/>
                      <p:cNvPicPr/>
                      <p:nvPr/>
                    </p:nvPicPr>
                    <p:blipFill>
                      <a:blip r:embed="rId8"/>
                      <a:stretch>
                        <a:fillRect/>
                      </a:stretch>
                    </p:blipFill>
                    <p:spPr>
                      <a:xfrm>
                        <a:off x="5295900" y="5461000"/>
                        <a:ext cx="542925" cy="573405"/>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6186805" y="5512435"/>
          <a:ext cx="473710" cy="473710"/>
        </p:xfrm>
        <a:graphic>
          <a:graphicData uri="http://schemas.openxmlformats.org/presentationml/2006/ole">
            <mc:AlternateContent xmlns:mc="http://schemas.openxmlformats.org/markup-compatibility/2006">
              <mc:Choice xmlns:v="urn:schemas-microsoft-com:vml" Requires="v">
                <p:oleObj spid="_x0000_s13316" name="" r:id="rId9" imgW="241300" imgH="241300" progId="Equation.KSEE3">
                  <p:embed/>
                </p:oleObj>
              </mc:Choice>
              <mc:Fallback>
                <p:oleObj name="" r:id="rId9" imgW="241300" imgH="241300" progId="Equation.KSEE3">
                  <p:embed/>
                  <p:pic>
                    <p:nvPicPr>
                      <p:cNvPr id="0" name="图片 13315"/>
                      <p:cNvPicPr/>
                      <p:nvPr/>
                    </p:nvPicPr>
                    <p:blipFill>
                      <a:blip r:embed="rId10"/>
                      <a:stretch>
                        <a:fillRect/>
                      </a:stretch>
                    </p:blipFill>
                    <p:spPr>
                      <a:xfrm>
                        <a:off x="6186805" y="5512435"/>
                        <a:ext cx="473710" cy="473710"/>
                      </a:xfrm>
                      <a:prstGeom prst="rect">
                        <a:avLst/>
                      </a:prstGeom>
                    </p:spPr>
                  </p:pic>
                </p:oleObj>
              </mc:Fallback>
            </mc:AlternateContent>
          </a:graphicData>
        </a:graphic>
      </p:graphicFrame>
      <p:sp>
        <p:nvSpPr>
          <p:cNvPr id="40" name="右箭头 39"/>
          <p:cNvSpPr/>
          <p:nvPr/>
        </p:nvSpPr>
        <p:spPr>
          <a:xfrm>
            <a:off x="7096760" y="5572125"/>
            <a:ext cx="124714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nvSpPr>
        <p:spPr>
          <a:xfrm>
            <a:off x="8507095" y="5558790"/>
            <a:ext cx="4064000" cy="368300"/>
          </a:xfrm>
          <a:prstGeom prst="rect">
            <a:avLst/>
          </a:prstGeom>
          <a:noFill/>
        </p:spPr>
        <p:txBody>
          <a:bodyPr wrap="square" rtlCol="0">
            <a:spAutoFit/>
          </a:bodyPr>
          <a:p>
            <a:r>
              <a:rPr lang="zh-CN" altLang="en-US"/>
              <a:t>服务器端</a:t>
            </a:r>
            <a:endParaRPr lang="zh-CN" altLang="en-US"/>
          </a:p>
        </p:txBody>
      </p:sp>
      <p:sp>
        <p:nvSpPr>
          <p:cNvPr id="43" name="文本框 42"/>
          <p:cNvSpPr txBox="1"/>
          <p:nvPr/>
        </p:nvSpPr>
        <p:spPr>
          <a:xfrm>
            <a:off x="7339330" y="6008370"/>
            <a:ext cx="923925" cy="368300"/>
          </a:xfrm>
          <a:prstGeom prst="rect">
            <a:avLst/>
          </a:prstGeom>
          <a:noFill/>
        </p:spPr>
        <p:txBody>
          <a:bodyPr wrap="square" rtlCol="0">
            <a:spAutoFit/>
          </a:bodyPr>
          <a:p>
            <a:r>
              <a:rPr lang="zh-CN" altLang="en-US"/>
              <a:t>加噪</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down)">
                                      <p:cBhvr>
                                        <p:cTn id="24" dur="500"/>
                                        <p:tgtEl>
                                          <p:spTgt spid="3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down)">
                                      <p:cBhvr>
                                        <p:cTn id="27" dur="500"/>
                                        <p:tgtEl>
                                          <p:spTgt spid="37"/>
                                        </p:tgtEl>
                                      </p:cBhvr>
                                    </p:animEffect>
                                  </p:childTnLst>
                                </p:cTn>
                              </p:par>
                              <p:par>
                                <p:cTn id="28" presetID="22" presetClass="entr" presetSubtype="4"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par>
                                <p:cTn id="31" presetID="22" presetClass="entr" presetSubtype="4"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down)">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down)">
                                      <p:cBhvr>
                                        <p:cTn id="38" dur="500"/>
                                        <p:tgtEl>
                                          <p:spTgt spid="4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down)">
                                      <p:cBhvr>
                                        <p:cTn id="41" dur="500"/>
                                        <p:tgtEl>
                                          <p:spTgt spid="4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animBg="1"/>
      <p:bldP spid="28" grpId="0" animBg="1"/>
      <p:bldP spid="33" grpId="0" animBg="1"/>
      <p:bldP spid="16" grpId="1" animBg="1"/>
      <p:bldP spid="27" grpId="1" animBg="1"/>
      <p:bldP spid="28" grpId="1" animBg="1"/>
      <p:bldP spid="33" grpId="1" animBg="1"/>
      <p:bldP spid="35" grpId="0" animBg="1"/>
      <p:bldP spid="36" grpId="0" animBg="1"/>
      <p:bldP spid="37" grpId="0" animBg="1"/>
      <p:bldP spid="35" grpId="1" animBg="1"/>
      <p:bldP spid="36" grpId="1" animBg="1"/>
      <p:bldP spid="37" grpId="1" animBg="1"/>
      <p:bldP spid="40" grpId="0" animBg="1"/>
      <p:bldP spid="42" grpId="0"/>
      <p:bldP spid="43" grpId="0"/>
      <p:bldP spid="40" grpId="1" animBg="1"/>
      <p:bldP spid="42" grpId="1"/>
      <p:bldP spid="4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6837680" cy="1120775"/>
          </a:xfrm>
        </p:spPr>
        <p:txBody>
          <a:bodyPr>
            <a:normAutofit/>
          </a:bodyPr>
          <a:lstStyle/>
          <a:p>
            <a:r>
              <a:rPr lang="en-US" altLang="zh-CN" sz="4000" b="1" dirty="0">
                <a:sym typeface="+mn-ea"/>
              </a:rPr>
              <a:t>2.4 </a:t>
            </a:r>
            <a:r>
              <a:rPr lang="zh-CN" altLang="en-US" sz="4000" b="1" dirty="0">
                <a:sym typeface="+mn-ea"/>
              </a:rPr>
              <a:t>构建多项式</a:t>
            </a:r>
            <a:r>
              <a:rPr lang="en-US" altLang="zh-CN" sz="4000" b="1" dirty="0">
                <a:sym typeface="+mn-ea"/>
              </a:rPr>
              <a:t>  </a:t>
            </a:r>
            <a:r>
              <a:rPr lang="zh-CN" altLang="en-US" sz="4000" b="1" dirty="0">
                <a:sym typeface="+mn-ea"/>
              </a:rPr>
              <a:t>服务器端</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8" name="矩形 7"/>
          <p:cNvSpPr/>
          <p:nvPr/>
        </p:nvSpPr>
        <p:spPr>
          <a:xfrm>
            <a:off x="949325" y="1360170"/>
            <a:ext cx="1278255"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预处理</a:t>
            </a:r>
            <a:endParaRPr lang="zh-CN" altLang="en-US">
              <a:solidFill>
                <a:schemeClr val="tx1"/>
              </a:solidFill>
            </a:endParaRPr>
          </a:p>
        </p:txBody>
      </p:sp>
      <p:sp>
        <p:nvSpPr>
          <p:cNvPr id="9" name="右箭头 8"/>
          <p:cNvSpPr/>
          <p:nvPr/>
        </p:nvSpPr>
        <p:spPr>
          <a:xfrm>
            <a:off x="2359025" y="154813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3297555" y="1360170"/>
            <a:ext cx="1278255"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加噪</a:t>
            </a:r>
            <a:endParaRPr lang="zh-CN" altLang="en-US">
              <a:solidFill>
                <a:schemeClr val="tx1"/>
              </a:solidFill>
            </a:endParaRPr>
          </a:p>
        </p:txBody>
      </p:sp>
      <p:sp>
        <p:nvSpPr>
          <p:cNvPr id="13" name="右箭头 12"/>
          <p:cNvSpPr/>
          <p:nvPr/>
        </p:nvSpPr>
        <p:spPr>
          <a:xfrm>
            <a:off x="4892675" y="1546225"/>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031865" y="1359535"/>
            <a:ext cx="1481455" cy="7302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构建多项式</a:t>
            </a:r>
            <a:endParaRPr lang="zh-CN" altLang="en-US">
              <a:solidFill>
                <a:schemeClr val="bg1"/>
              </a:solidFill>
            </a:endParaRPr>
          </a:p>
        </p:txBody>
      </p:sp>
      <p:sp>
        <p:nvSpPr>
          <p:cNvPr id="21" name="矩形 20"/>
          <p:cNvSpPr/>
          <p:nvPr/>
        </p:nvSpPr>
        <p:spPr>
          <a:xfrm>
            <a:off x="8679180" y="1358900"/>
            <a:ext cx="1887220"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采用</a:t>
            </a:r>
            <a:r>
              <a:rPr lang="en-US" altLang="zh-CN">
                <a:solidFill>
                  <a:schemeClr val="tx1"/>
                </a:solidFill>
              </a:rPr>
              <a:t>SIGM</a:t>
            </a:r>
            <a:r>
              <a:rPr lang="zh-CN" altLang="en-US">
                <a:solidFill>
                  <a:schemeClr val="tx1"/>
                </a:solidFill>
              </a:rPr>
              <a:t>计算</a:t>
            </a:r>
            <a:endParaRPr lang="zh-CN" altLang="en-US">
              <a:solidFill>
                <a:schemeClr val="tx1"/>
              </a:solidFill>
            </a:endParaRPr>
          </a:p>
        </p:txBody>
      </p:sp>
      <p:sp>
        <p:nvSpPr>
          <p:cNvPr id="22" name="右箭头 21"/>
          <p:cNvSpPr/>
          <p:nvPr/>
        </p:nvSpPr>
        <p:spPr>
          <a:xfrm>
            <a:off x="7685405" y="154686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949325" y="2514600"/>
            <a:ext cx="10215880" cy="1753235"/>
          </a:xfrm>
          <a:prstGeom prst="rect">
            <a:avLst/>
          </a:prstGeom>
          <a:noFill/>
        </p:spPr>
        <p:txBody>
          <a:bodyPr wrap="square" rtlCol="0">
            <a:spAutoFit/>
          </a:bodyPr>
          <a:p>
            <a:r>
              <a:rPr lang="zh-CN" altLang="en-US"/>
              <a:t>问题：伯恩斯坦多项式能够一致逼近连续函数，但是对平滑凸函数的近似表达是没有证明的。</a:t>
            </a:r>
            <a:endParaRPr lang="zh-CN" altLang="en-US"/>
          </a:p>
          <a:p>
            <a:endParaRPr lang="zh-CN" altLang="en-US"/>
          </a:p>
          <a:p>
            <a:r>
              <a:rPr lang="zh-CN" altLang="en-US"/>
              <a:t>解答：但是对加噪后的数据按照分布</a:t>
            </a:r>
            <a:r>
              <a:rPr lang="en-US" altLang="zh-CN"/>
              <a:t>       </a:t>
            </a:r>
            <a:r>
              <a:rPr lang="zh-CN" altLang="en-US"/>
              <a:t>进行随机采样，可以使得用伯恩斯坦多项式近似表达的函</a:t>
            </a:r>
            <a:endParaRPr lang="zh-CN" altLang="en-US"/>
          </a:p>
          <a:p>
            <a:endParaRPr lang="zh-CN" altLang="en-US"/>
          </a:p>
          <a:p>
            <a:r>
              <a:rPr lang="zh-CN" altLang="en-US"/>
              <a:t>数</a:t>
            </a:r>
            <a:r>
              <a:rPr lang="en-US" altLang="zh-CN"/>
              <a:t>F(x)</a:t>
            </a:r>
            <a:r>
              <a:rPr lang="zh-CN" altLang="en-US"/>
              <a:t>与原函数之间的误差控制在一个常数</a:t>
            </a:r>
            <a:r>
              <a:rPr lang="en-US" altLang="zh-CN"/>
              <a:t>c</a:t>
            </a:r>
            <a:r>
              <a:rPr lang="zh-CN" altLang="en-US"/>
              <a:t>上。</a:t>
            </a:r>
            <a:r>
              <a:rPr lang="en-US" altLang="zh-CN"/>
              <a:t> </a:t>
            </a:r>
            <a:endParaRPr lang="zh-CN" altLang="en-US"/>
          </a:p>
          <a:p>
            <a:endParaRPr lang="zh-CN" altLang="en-US"/>
          </a:p>
        </p:txBody>
      </p:sp>
      <p:graphicFrame>
        <p:nvGraphicFramePr>
          <p:cNvPr id="10" name="对象 9">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337" name="" r:id="rId3" imgW="914400" imgH="215900" progId="Equation.KSEE3">
                  <p:embed/>
                </p:oleObj>
              </mc:Choice>
              <mc:Fallback>
                <p:oleObj name="" r:id="rId3" imgW="914400" imgH="215900" progId="Equation.KSEE3">
                  <p:embed/>
                  <p:pic>
                    <p:nvPicPr>
                      <p:cNvPr id="0" name="图片 14336"/>
                      <p:cNvPicPr/>
                      <p:nvPr/>
                    </p:nvPicPr>
                    <p:blipFill>
                      <a:blip r:embed="rId4"/>
                      <a:stretch>
                        <a:fillRect/>
                      </a:stretch>
                    </p:blipFill>
                    <p:spPr>
                      <a:xfrm>
                        <a:off x="5638800" y="3321050"/>
                        <a:ext cx="914400" cy="215900"/>
                      </a:xfrm>
                      <a:prstGeom prst="rect">
                        <a:avLst/>
                      </a:prstGeom>
                    </p:spPr>
                  </p:pic>
                </p:oleObj>
              </mc:Fallback>
            </mc:AlternateContent>
          </a:graphicData>
        </a:graphic>
      </p:graphicFrame>
      <p:pic>
        <p:nvPicPr>
          <p:cNvPr id="19" name="图片 18"/>
          <p:cNvPicPr>
            <a:picLocks noChangeAspect="1"/>
          </p:cNvPicPr>
          <p:nvPr/>
        </p:nvPicPr>
        <p:blipFill>
          <a:blip r:embed="rId5"/>
          <a:stretch>
            <a:fillRect/>
          </a:stretch>
        </p:blipFill>
        <p:spPr>
          <a:xfrm>
            <a:off x="4695190" y="3035935"/>
            <a:ext cx="377190" cy="431165"/>
          </a:xfrm>
          <a:prstGeom prst="rect">
            <a:avLst/>
          </a:prstGeom>
        </p:spPr>
      </p:pic>
      <p:graphicFrame>
        <p:nvGraphicFramePr>
          <p:cNvPr id="23" name="对象 22">
            <a:hlinkClick r:id="" action="ppaction://ole?verb="/>
          </p:cNvPr>
          <p:cNvGraphicFramePr>
            <a:graphicFrameLocks noChangeAspect="1"/>
          </p:cNvGraphicFramePr>
          <p:nvPr/>
        </p:nvGraphicFramePr>
        <p:xfrm>
          <a:off x="2109470" y="4014470"/>
          <a:ext cx="6900545" cy="953135"/>
        </p:xfrm>
        <a:graphic>
          <a:graphicData uri="http://schemas.openxmlformats.org/presentationml/2006/ole">
            <mc:AlternateContent xmlns:mc="http://schemas.openxmlformats.org/markup-compatibility/2006">
              <mc:Choice xmlns:v="urn:schemas-microsoft-com:vml" Requires="v">
                <p:oleObj spid="_x0000_s24" name="" r:id="rId6" imgW="2286000" imgH="431800" progId="Equation.KSEE3">
                  <p:embed/>
                </p:oleObj>
              </mc:Choice>
              <mc:Fallback>
                <p:oleObj name="" r:id="rId6" imgW="2286000" imgH="431800" progId="Equation.KSEE3">
                  <p:embed/>
                  <p:pic>
                    <p:nvPicPr>
                      <p:cNvPr id="0" name="图片 13313"/>
                      <p:cNvPicPr/>
                      <p:nvPr/>
                    </p:nvPicPr>
                    <p:blipFill>
                      <a:blip r:embed="rId7"/>
                      <a:stretch>
                        <a:fillRect/>
                      </a:stretch>
                    </p:blipFill>
                    <p:spPr>
                      <a:xfrm>
                        <a:off x="2109470" y="4014470"/>
                        <a:ext cx="6900545" cy="953135"/>
                      </a:xfrm>
                      <a:prstGeom prst="rect">
                        <a:avLst/>
                      </a:prstGeom>
                    </p:spPr>
                  </p:pic>
                </p:oleObj>
              </mc:Fallback>
            </mc:AlternateContent>
          </a:graphicData>
        </a:graphic>
      </p:graphicFrame>
      <p:sp>
        <p:nvSpPr>
          <p:cNvPr id="26" name="矩形 25"/>
          <p:cNvSpPr/>
          <p:nvPr/>
        </p:nvSpPr>
        <p:spPr>
          <a:xfrm>
            <a:off x="3677920" y="4099560"/>
            <a:ext cx="1744980" cy="782320"/>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5459095" y="4099560"/>
            <a:ext cx="2626995" cy="782955"/>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4" name="对象 43">
            <a:hlinkClick r:id="" action="ppaction://ole?verb="/>
          </p:cNvPr>
          <p:cNvGraphicFramePr>
            <a:graphicFrameLocks noChangeAspect="1"/>
          </p:cNvGraphicFramePr>
          <p:nvPr/>
        </p:nvGraphicFramePr>
        <p:xfrm>
          <a:off x="1831340" y="5720080"/>
          <a:ext cx="7392035" cy="969010"/>
        </p:xfrm>
        <a:graphic>
          <a:graphicData uri="http://schemas.openxmlformats.org/presentationml/2006/ole">
            <mc:AlternateContent xmlns:mc="http://schemas.openxmlformats.org/markup-compatibility/2006">
              <mc:Choice xmlns:v="urn:schemas-microsoft-com:vml" Requires="v">
                <p:oleObj spid="_x0000_s14338" name="" r:id="rId8" imgW="3390900" imgH="444500" progId="Equation.KSEE3">
                  <p:embed/>
                </p:oleObj>
              </mc:Choice>
              <mc:Fallback>
                <p:oleObj name="" r:id="rId8" imgW="3390900" imgH="444500" progId="Equation.KSEE3">
                  <p:embed/>
                  <p:pic>
                    <p:nvPicPr>
                      <p:cNvPr id="0" name="图片 14337"/>
                      <p:cNvPicPr/>
                      <p:nvPr/>
                    </p:nvPicPr>
                    <p:blipFill>
                      <a:blip r:embed="rId9"/>
                      <a:stretch>
                        <a:fillRect/>
                      </a:stretch>
                    </p:blipFill>
                    <p:spPr>
                      <a:xfrm>
                        <a:off x="1831340" y="5720080"/>
                        <a:ext cx="7392035" cy="969010"/>
                      </a:xfrm>
                      <a:prstGeom prst="rect">
                        <a:avLst/>
                      </a:prstGeom>
                    </p:spPr>
                  </p:pic>
                </p:oleObj>
              </mc:Fallback>
            </mc:AlternateContent>
          </a:graphicData>
        </a:graphic>
      </p:graphicFrame>
      <p:sp>
        <p:nvSpPr>
          <p:cNvPr id="45" name="文本框 44"/>
          <p:cNvSpPr txBox="1"/>
          <p:nvPr/>
        </p:nvSpPr>
        <p:spPr>
          <a:xfrm>
            <a:off x="6988175" y="5116830"/>
            <a:ext cx="4905375" cy="368300"/>
          </a:xfrm>
          <a:prstGeom prst="rect">
            <a:avLst/>
          </a:prstGeom>
          <a:noFill/>
        </p:spPr>
        <p:txBody>
          <a:bodyPr wrap="square" rtlCol="0">
            <a:spAutoFit/>
          </a:bodyPr>
          <a:p>
            <a:r>
              <a:rPr lang="zh-CN" altLang="en-US"/>
              <a:t>对加噪上传数据</a:t>
            </a:r>
            <a:r>
              <a:rPr lang="en-US" altLang="zh-CN"/>
              <a:t> x,y  </a:t>
            </a:r>
            <a:r>
              <a:rPr lang="zh-CN" altLang="en-US"/>
              <a:t>按分布</a:t>
            </a:r>
            <a:r>
              <a:rPr lang="en-US" altLang="zh-CN"/>
              <a:t>       </a:t>
            </a:r>
            <a:r>
              <a:rPr lang="zh-CN" altLang="en-US"/>
              <a:t>进行随机采样</a:t>
            </a:r>
            <a:endParaRPr lang="zh-CN" altLang="en-US"/>
          </a:p>
        </p:txBody>
      </p:sp>
      <p:pic>
        <p:nvPicPr>
          <p:cNvPr id="50" name="图片 49"/>
          <p:cNvPicPr>
            <a:picLocks noChangeAspect="1"/>
          </p:cNvPicPr>
          <p:nvPr/>
        </p:nvPicPr>
        <p:blipFill>
          <a:blip r:embed="rId5"/>
          <a:stretch>
            <a:fillRect/>
          </a:stretch>
        </p:blipFill>
        <p:spPr>
          <a:xfrm>
            <a:off x="9902825" y="5085715"/>
            <a:ext cx="377190" cy="431165"/>
          </a:xfrm>
          <a:prstGeom prst="rect">
            <a:avLst/>
          </a:prstGeom>
        </p:spPr>
      </p:pic>
      <p:sp>
        <p:nvSpPr>
          <p:cNvPr id="51" name="矩形 50"/>
          <p:cNvSpPr/>
          <p:nvPr/>
        </p:nvSpPr>
        <p:spPr>
          <a:xfrm>
            <a:off x="6671945" y="5879465"/>
            <a:ext cx="316230" cy="650240"/>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51"/>
          <p:cNvSpPr/>
          <p:nvPr/>
        </p:nvSpPr>
        <p:spPr>
          <a:xfrm>
            <a:off x="7049135" y="5879465"/>
            <a:ext cx="316230" cy="650240"/>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3" name="直接箭头连接符 52"/>
          <p:cNvCxnSpPr/>
          <p:nvPr/>
        </p:nvCxnSpPr>
        <p:spPr>
          <a:xfrm>
            <a:off x="4928870" y="4990465"/>
            <a:ext cx="1795145" cy="8826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4" name="直接箭头连接符 53"/>
          <p:cNvCxnSpPr>
            <a:endCxn id="52" idx="0"/>
          </p:cNvCxnSpPr>
          <p:nvPr/>
        </p:nvCxnSpPr>
        <p:spPr>
          <a:xfrm>
            <a:off x="6582410" y="4980305"/>
            <a:ext cx="624840" cy="8991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par>
                                <p:cTn id="16" presetID="22" presetClass="entr" presetSubtype="4" fill="hold"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down)">
                                      <p:cBhvr>
                                        <p:cTn id="18" dur="500"/>
                                        <p:tgtEl>
                                          <p:spTgt spid="53"/>
                                        </p:tgtEl>
                                      </p:cBhvr>
                                    </p:animEffect>
                                  </p:childTnLst>
                                </p:cTn>
                              </p:par>
                              <p:par>
                                <p:cTn id="19" presetID="22" presetClass="entr" presetSubtype="4"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down)">
                                      <p:cBhvr>
                                        <p:cTn id="21" dur="500"/>
                                        <p:tgtEl>
                                          <p:spTgt spid="5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down)">
                                      <p:cBhvr>
                                        <p:cTn id="24" dur="5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down)">
                                      <p:cBhvr>
                                        <p:cTn id="29" dur="500"/>
                                        <p:tgtEl>
                                          <p:spTgt spid="4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down)">
                                      <p:cBhvr>
                                        <p:cTn id="32" dur="500"/>
                                        <p:tgtEl>
                                          <p:spTgt spid="5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down)">
                                      <p:cBhvr>
                                        <p:cTn id="3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45" grpId="0"/>
      <p:bldP spid="26" grpId="1" animBg="1"/>
      <p:bldP spid="29" grpId="1" animBg="1"/>
      <p:bldP spid="45" grpId="1"/>
      <p:bldP spid="51" grpId="0" animBg="1"/>
      <p:bldP spid="52" grpId="0" animBg="1"/>
      <p:bldP spid="51" grpId="1" animBg="1"/>
      <p:bldP spid="5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6837680" cy="1120775"/>
          </a:xfrm>
        </p:spPr>
        <p:txBody>
          <a:bodyPr>
            <a:normAutofit/>
          </a:bodyPr>
          <a:lstStyle/>
          <a:p>
            <a:r>
              <a:rPr lang="en-US" altLang="zh-CN" sz="4000" b="1" dirty="0">
                <a:sym typeface="+mn-ea"/>
              </a:rPr>
              <a:t>2.4 </a:t>
            </a:r>
            <a:r>
              <a:rPr lang="zh-CN" altLang="en-US" sz="4000" b="1" dirty="0">
                <a:sym typeface="+mn-ea"/>
              </a:rPr>
              <a:t>采用</a:t>
            </a:r>
            <a:r>
              <a:rPr lang="en-US" altLang="zh-CN" sz="4000" b="1" dirty="0">
                <a:sym typeface="+mn-ea"/>
              </a:rPr>
              <a:t>SIGM</a:t>
            </a:r>
            <a:r>
              <a:rPr lang="zh-CN" altLang="en-US" sz="4000" b="1" dirty="0">
                <a:sym typeface="+mn-ea"/>
              </a:rPr>
              <a:t>计算</a:t>
            </a:r>
            <a:r>
              <a:rPr lang="en-US" altLang="zh-CN" sz="4000" b="1" dirty="0">
                <a:sym typeface="+mn-ea"/>
              </a:rPr>
              <a:t>   </a:t>
            </a:r>
            <a:r>
              <a:rPr lang="zh-CN" altLang="en-US" sz="4000" b="1" dirty="0">
                <a:sym typeface="+mn-ea"/>
              </a:rPr>
              <a:t>服务器端</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8" name="矩形 7"/>
          <p:cNvSpPr/>
          <p:nvPr/>
        </p:nvSpPr>
        <p:spPr>
          <a:xfrm>
            <a:off x="949325" y="1360170"/>
            <a:ext cx="1278255"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预处理</a:t>
            </a:r>
            <a:endParaRPr lang="zh-CN" altLang="en-US">
              <a:solidFill>
                <a:schemeClr val="tx1"/>
              </a:solidFill>
            </a:endParaRPr>
          </a:p>
        </p:txBody>
      </p:sp>
      <p:sp>
        <p:nvSpPr>
          <p:cNvPr id="9" name="右箭头 8"/>
          <p:cNvSpPr/>
          <p:nvPr/>
        </p:nvSpPr>
        <p:spPr>
          <a:xfrm>
            <a:off x="2359025" y="154813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3297555" y="1360170"/>
            <a:ext cx="1278255"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加噪</a:t>
            </a:r>
            <a:endParaRPr lang="zh-CN" altLang="en-US">
              <a:solidFill>
                <a:schemeClr val="tx1"/>
              </a:solidFill>
            </a:endParaRPr>
          </a:p>
        </p:txBody>
      </p:sp>
      <p:sp>
        <p:nvSpPr>
          <p:cNvPr id="13" name="右箭头 12"/>
          <p:cNvSpPr/>
          <p:nvPr/>
        </p:nvSpPr>
        <p:spPr>
          <a:xfrm>
            <a:off x="4892675" y="1546225"/>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031865" y="1359535"/>
            <a:ext cx="1481455" cy="730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构建多项式</a:t>
            </a:r>
            <a:endParaRPr lang="zh-CN" altLang="en-US">
              <a:solidFill>
                <a:schemeClr val="tx1"/>
              </a:solidFill>
            </a:endParaRPr>
          </a:p>
        </p:txBody>
      </p:sp>
      <p:sp>
        <p:nvSpPr>
          <p:cNvPr id="21" name="矩形 20"/>
          <p:cNvSpPr/>
          <p:nvPr/>
        </p:nvSpPr>
        <p:spPr>
          <a:xfrm>
            <a:off x="8679180" y="1358900"/>
            <a:ext cx="1887220" cy="7302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采用</a:t>
            </a:r>
            <a:r>
              <a:rPr lang="en-US" altLang="zh-CN">
                <a:solidFill>
                  <a:schemeClr val="bg1"/>
                </a:solidFill>
              </a:rPr>
              <a:t>SIGM</a:t>
            </a:r>
            <a:r>
              <a:rPr lang="zh-CN" altLang="en-US">
                <a:solidFill>
                  <a:schemeClr val="bg1"/>
                </a:solidFill>
              </a:rPr>
              <a:t>计算</a:t>
            </a:r>
            <a:endParaRPr lang="zh-CN" altLang="en-US">
              <a:solidFill>
                <a:schemeClr val="bg1"/>
              </a:solidFill>
            </a:endParaRPr>
          </a:p>
        </p:txBody>
      </p:sp>
      <p:sp>
        <p:nvSpPr>
          <p:cNvPr id="22" name="右箭头 21"/>
          <p:cNvSpPr/>
          <p:nvPr/>
        </p:nvSpPr>
        <p:spPr>
          <a:xfrm>
            <a:off x="7685405" y="154686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6837680" cy="1120775"/>
          </a:xfrm>
        </p:spPr>
        <p:txBody>
          <a:bodyPr>
            <a:normAutofit/>
          </a:bodyPr>
          <a:lstStyle/>
          <a:p>
            <a:r>
              <a:rPr lang="en-US" altLang="zh-CN" sz="4000" b="1" dirty="0">
                <a:sym typeface="+mn-ea"/>
              </a:rPr>
              <a:t>2.4 </a:t>
            </a:r>
            <a:r>
              <a:rPr lang="zh-CN" altLang="en-US" sz="4000" b="1" dirty="0">
                <a:sym typeface="+mn-ea"/>
              </a:rPr>
              <a:t>算法</a:t>
            </a:r>
            <a:r>
              <a:rPr lang="en-US" altLang="zh-CN" sz="4000" b="1" dirty="0">
                <a:sym typeface="+mn-ea"/>
              </a:rPr>
              <a:t>3</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3" name="图片 2"/>
          <p:cNvPicPr>
            <a:picLocks noChangeAspect="1"/>
          </p:cNvPicPr>
          <p:nvPr/>
        </p:nvPicPr>
        <p:blipFill>
          <a:blip r:embed="rId3"/>
          <a:stretch>
            <a:fillRect/>
          </a:stretch>
        </p:blipFill>
        <p:spPr>
          <a:xfrm>
            <a:off x="1138555" y="1073785"/>
            <a:ext cx="6068060" cy="5622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3   </a:t>
            </a:r>
            <a:r>
              <a:rPr lang="zh-CN" altLang="en-US" sz="3110" b="1" dirty="0">
                <a:sym typeface="+mn-ea"/>
              </a:rPr>
              <a:t>总结</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sp>
        <p:nvSpPr>
          <p:cNvPr id="7" name="文本框 6"/>
          <p:cNvSpPr txBox="1"/>
          <p:nvPr/>
        </p:nvSpPr>
        <p:spPr>
          <a:xfrm>
            <a:off x="525018" y="1303670"/>
            <a:ext cx="1146468" cy="461665"/>
          </a:xfrm>
          <a:prstGeom prst="rect">
            <a:avLst/>
          </a:prstGeom>
          <a:noFill/>
        </p:spPr>
        <p:txBody>
          <a:bodyPr wrap="none" rtlCol="0">
            <a:spAutoFit/>
          </a:bodyPr>
          <a:p>
            <a:pPr marL="342900" indent="-342900">
              <a:buFont typeface="Wingdings" panose="05000000000000000000" pitchFamily="2" charset="2"/>
              <a:buChar char="Ø"/>
            </a:pPr>
            <a:r>
              <a:rPr lang="zh-CN" altLang="en-US" sz="2400" b="1" dirty="0"/>
              <a:t>总结</a:t>
            </a:r>
            <a:endParaRPr lang="zh-CN" altLang="en-US" sz="2400" b="1" dirty="0"/>
          </a:p>
        </p:txBody>
      </p:sp>
      <p:sp>
        <p:nvSpPr>
          <p:cNvPr id="16" name="文本框 15"/>
          <p:cNvSpPr txBox="1"/>
          <p:nvPr/>
        </p:nvSpPr>
        <p:spPr>
          <a:xfrm>
            <a:off x="465455" y="1698625"/>
            <a:ext cx="10100945" cy="2168525"/>
          </a:xfrm>
          <a:prstGeom prst="rect">
            <a:avLst/>
          </a:prstGeom>
          <a:noFill/>
        </p:spPr>
        <p:txBody>
          <a:bodyPr wrap="square">
            <a:spAutoFit/>
          </a:bodyPr>
          <a:p>
            <a:pPr marL="342900" indent="-342900">
              <a:lnSpc>
                <a:spcPct val="150000"/>
              </a:lnSpc>
              <a:buFont typeface="Wingdings" panose="05000000000000000000" pitchFamily="2" charset="2"/>
              <a:buChar char="p"/>
            </a:pPr>
            <a:r>
              <a:rPr lang="zh-CN" altLang="en-US">
                <a:solidFill>
                  <a:schemeClr val="tx1"/>
                </a:solidFill>
                <a:sym typeface="+mn-ea"/>
              </a:rPr>
              <a:t>第一次尝试中作者将样本复杂度对维度</a:t>
            </a:r>
            <a:r>
              <a:rPr lang="en-US" altLang="zh-CN">
                <a:solidFill>
                  <a:schemeClr val="tx1"/>
                </a:solidFill>
                <a:sym typeface="+mn-ea"/>
              </a:rPr>
              <a:t>p</a:t>
            </a:r>
            <a:r>
              <a:rPr lang="zh-CN" altLang="en-US">
                <a:solidFill>
                  <a:schemeClr val="tx1"/>
                </a:solidFill>
                <a:sym typeface="+mn-ea"/>
              </a:rPr>
              <a:t>的依赖从指数降到了多项式依赖，并且此方法没有凸函数的条件约束，换句话说，可以用于非凸的损失函数。且提出了</a:t>
            </a:r>
            <a:r>
              <a:rPr lang="en-US" altLang="zh-CN">
                <a:solidFill>
                  <a:schemeClr val="tx1"/>
                </a:solidFill>
                <a:sym typeface="+mn-ea"/>
              </a:rPr>
              <a:t>1-bit</a:t>
            </a:r>
            <a:r>
              <a:rPr lang="zh-CN" altLang="en-US">
                <a:solidFill>
                  <a:schemeClr val="tx1"/>
                </a:solidFill>
                <a:sym typeface="+mn-ea"/>
              </a:rPr>
              <a:t>通信方案，降低通信间的损耗。</a:t>
            </a:r>
            <a:endParaRPr lang="zh-CN" altLang="en-US">
              <a:solidFill>
                <a:schemeClr val="tx1"/>
              </a:solidFill>
              <a:sym typeface="+mn-ea"/>
            </a:endParaRPr>
          </a:p>
          <a:p>
            <a:pPr marL="342900" indent="-342900">
              <a:lnSpc>
                <a:spcPct val="150000"/>
              </a:lnSpc>
              <a:buFont typeface="Wingdings" panose="05000000000000000000" pitchFamily="2" charset="2"/>
              <a:buChar char="p"/>
            </a:pPr>
            <a:r>
              <a:rPr lang="zh-CN" altLang="en-US">
                <a:sym typeface="+mn-ea"/>
              </a:rPr>
              <a:t>第二次尝试中作者对任意1-Lipschitz广义线性凸损失函数的机器学习模型采用非交互式算法使得</a:t>
            </a:r>
            <a:endParaRPr lang="zh-CN" altLang="en-US">
              <a:sym typeface="+mn-ea"/>
            </a:endParaRPr>
          </a:p>
          <a:p>
            <a:pPr indent="0">
              <a:lnSpc>
                <a:spcPct val="150000"/>
              </a:lnSpc>
              <a:buFont typeface="Wingdings" panose="05000000000000000000" pitchFamily="2" charset="2"/>
              <a:buNone/>
            </a:pPr>
            <a:r>
              <a:rPr lang="en-US" altLang="zh-CN">
                <a:sym typeface="+mn-ea"/>
              </a:rPr>
              <a:t>     </a:t>
            </a:r>
            <a:r>
              <a:rPr lang="zh-CN" altLang="en-US">
                <a:sym typeface="+mn-ea"/>
              </a:rPr>
              <a:t>泛化误差</a:t>
            </a:r>
            <a:r>
              <a:rPr lang="en-US" altLang="zh-CN">
                <a:sym typeface="+mn-ea"/>
              </a:rPr>
              <a:t>α</a:t>
            </a:r>
            <a:r>
              <a:rPr lang="zh-CN" altLang="en-US">
                <a:sym typeface="+mn-ea"/>
              </a:rPr>
              <a:t>对样本</a:t>
            </a:r>
            <a:r>
              <a:rPr lang="en-US" altLang="zh-CN">
                <a:sym typeface="+mn-ea"/>
              </a:rPr>
              <a:t>n</a:t>
            </a:r>
            <a:r>
              <a:rPr lang="zh-CN" altLang="en-US">
                <a:sym typeface="+mn-ea"/>
              </a:rPr>
              <a:t>的复杂度依赖也降为了线性依赖，并将此方法推广到了更一般的线性函数中。</a:t>
            </a:r>
            <a:endParaRPr lang="zh-CN" altLang="en-US">
              <a:sym typeface="+mn-ea"/>
            </a:endParaRPr>
          </a:p>
        </p:txBody>
      </p:sp>
      <p:sp>
        <p:nvSpPr>
          <p:cNvPr id="20" name="矩形: 圆角 19"/>
          <p:cNvSpPr/>
          <p:nvPr/>
        </p:nvSpPr>
        <p:spPr>
          <a:xfrm>
            <a:off x="89535" y="1350010"/>
            <a:ext cx="10621645" cy="2731135"/>
          </a:xfrm>
          <a:prstGeom prst="roundRect">
            <a:avLst/>
          </a:prstGeom>
          <a:noFill/>
          <a:ln>
            <a:solidFill>
              <a:srgbClr val="BFE2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圆角 21"/>
          <p:cNvSpPr/>
          <p:nvPr/>
        </p:nvSpPr>
        <p:spPr>
          <a:xfrm>
            <a:off x="465743" y="1204920"/>
            <a:ext cx="1502878" cy="493495"/>
          </a:xfrm>
          <a:prstGeom prst="roundRect">
            <a:avLst/>
          </a:prstGeom>
          <a:solidFill>
            <a:srgbClr val="BF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两次尝试</a:t>
            </a:r>
            <a:endParaRPr lang="zh-CN" altLang="en-US" sz="2000" b="1" dirty="0">
              <a:solidFill>
                <a:schemeClr val="tx1"/>
              </a:solidFill>
            </a:endParaRPr>
          </a:p>
        </p:txBody>
      </p:sp>
      <p:sp>
        <p:nvSpPr>
          <p:cNvPr id="9" name="矩形: 圆角 19"/>
          <p:cNvSpPr/>
          <p:nvPr/>
        </p:nvSpPr>
        <p:spPr>
          <a:xfrm>
            <a:off x="269875" y="4420870"/>
            <a:ext cx="10296525" cy="2310130"/>
          </a:xfrm>
          <a:prstGeom prst="roundRect">
            <a:avLst/>
          </a:prstGeom>
          <a:noFill/>
          <a:ln>
            <a:solidFill>
              <a:srgbClr val="BFE2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圆角 21"/>
          <p:cNvSpPr/>
          <p:nvPr/>
        </p:nvSpPr>
        <p:spPr>
          <a:xfrm>
            <a:off x="465743" y="3981140"/>
            <a:ext cx="1502878" cy="493495"/>
          </a:xfrm>
          <a:prstGeom prst="roundRect">
            <a:avLst/>
          </a:prstGeom>
          <a:solidFill>
            <a:srgbClr val="BF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创新点</a:t>
            </a:r>
            <a:endParaRPr lang="zh-CN" altLang="en-US" sz="2000" b="1" dirty="0">
              <a:solidFill>
                <a:schemeClr val="tx1"/>
              </a:solidFill>
            </a:endParaRPr>
          </a:p>
        </p:txBody>
      </p:sp>
      <p:sp>
        <p:nvSpPr>
          <p:cNvPr id="10" name="文本框 9"/>
          <p:cNvSpPr txBox="1"/>
          <p:nvPr/>
        </p:nvSpPr>
        <p:spPr>
          <a:xfrm>
            <a:off x="1115060" y="4574540"/>
            <a:ext cx="309880" cy="368300"/>
          </a:xfrm>
          <a:prstGeom prst="rect">
            <a:avLst/>
          </a:prstGeom>
          <a:noFill/>
        </p:spPr>
        <p:txBody>
          <a:bodyPr wrap="none" rtlCol="0">
            <a:spAutoFit/>
          </a:bodyPr>
          <a:p>
            <a:endParaRPr lang="zh-CN" altLang="en-US"/>
          </a:p>
        </p:txBody>
      </p:sp>
      <p:sp>
        <p:nvSpPr>
          <p:cNvPr id="13" name="文本框 12"/>
          <p:cNvSpPr txBox="1"/>
          <p:nvPr/>
        </p:nvSpPr>
        <p:spPr>
          <a:xfrm>
            <a:off x="465455" y="4420870"/>
            <a:ext cx="10100945" cy="1337945"/>
          </a:xfrm>
          <a:prstGeom prst="rect">
            <a:avLst/>
          </a:prstGeom>
          <a:noFill/>
        </p:spPr>
        <p:txBody>
          <a:bodyPr wrap="square">
            <a:spAutoFit/>
          </a:bodyPr>
          <a:p>
            <a:pPr marL="342900" indent="-342900">
              <a:lnSpc>
                <a:spcPct val="150000"/>
              </a:lnSpc>
              <a:buFont typeface="Wingdings" panose="05000000000000000000" pitchFamily="2" charset="2"/>
              <a:buChar char="p"/>
            </a:pPr>
            <a:r>
              <a:rPr lang="zh-CN" altLang="en-US">
                <a:solidFill>
                  <a:schemeClr val="tx1"/>
                </a:solidFill>
                <a:sym typeface="+mn-ea"/>
              </a:rPr>
              <a:t>作者展示了任意</a:t>
            </a:r>
            <a:r>
              <a:rPr lang="en-US" altLang="zh-CN">
                <a:solidFill>
                  <a:schemeClr val="tx1"/>
                </a:solidFill>
                <a:sym typeface="+mn-ea"/>
              </a:rPr>
              <a:t>1-Lipschitz</a:t>
            </a:r>
            <a:r>
              <a:rPr lang="zh-CN" altLang="en-US">
                <a:solidFill>
                  <a:schemeClr val="tx1"/>
                </a:solidFill>
                <a:sym typeface="+mn-ea"/>
              </a:rPr>
              <a:t>凸函数可以被伯恩斯坦多项式近似表示为线性函数和合叶函数的组合。</a:t>
            </a:r>
            <a:endParaRPr lang="zh-CN" altLang="en-US">
              <a:solidFill>
                <a:schemeClr val="tx1"/>
              </a:solidFill>
              <a:sym typeface="+mn-ea"/>
            </a:endParaRPr>
          </a:p>
          <a:p>
            <a:pPr indent="0">
              <a:lnSpc>
                <a:spcPct val="150000"/>
              </a:lnSpc>
              <a:buFont typeface="Wingdings" panose="05000000000000000000" pitchFamily="2" charset="2"/>
              <a:buNone/>
            </a:pPr>
            <a:r>
              <a:rPr lang="en-US" altLang="zh-CN">
                <a:solidFill>
                  <a:schemeClr val="tx1"/>
                </a:solidFill>
                <a:sym typeface="+mn-ea"/>
              </a:rPr>
              <a:t>      </a:t>
            </a:r>
            <a:r>
              <a:rPr lang="zh-CN" altLang="en-US">
                <a:solidFill>
                  <a:schemeClr val="tx1"/>
                </a:solidFill>
                <a:sym typeface="+mn-ea"/>
              </a:rPr>
              <a:t>在此基础上，提出了一种称为内积多项式逼近的一般方法。</a:t>
            </a:r>
            <a:endParaRPr lang="zh-CN" altLang="en-US">
              <a:solidFill>
                <a:schemeClr val="tx1"/>
              </a:solidFill>
              <a:sym typeface="+mn-ea"/>
            </a:endParaRPr>
          </a:p>
          <a:p>
            <a:pPr marL="342900" indent="-342900">
              <a:lnSpc>
                <a:spcPct val="150000"/>
              </a:lnSpc>
              <a:buFont typeface="Wingdings" panose="05000000000000000000" pitchFamily="2" charset="2"/>
              <a:buChar char="p"/>
            </a:pPr>
            <a:r>
              <a:rPr lang="zh-CN" b="1">
                <a:latin typeface="宋体" panose="02010600030101010101" pitchFamily="2" charset="-122"/>
                <a:ea typeface="宋体" panose="02010600030101010101" pitchFamily="2" charset="-122"/>
                <a:cs typeface="宋体" panose="02010600030101010101" pitchFamily="2" charset="-122"/>
                <a:sym typeface="+mn-ea"/>
              </a:rPr>
              <a:t>使用切比雪夫多项式对一些查询方法做出了优化。</a:t>
            </a:r>
            <a:endParaRPr lang="zh-CN"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1155700" y="5578475"/>
            <a:ext cx="3261995" cy="368300"/>
          </a:xfrm>
          <a:prstGeom prst="rect">
            <a:avLst/>
          </a:prstGeom>
          <a:noFill/>
        </p:spPr>
        <p:txBody>
          <a:bodyPr wrap="square" rtlCol="0">
            <a:spAutoFit/>
          </a:bodyPr>
          <a:p>
            <a:r>
              <a:rPr lang="zh-CN" altLang="en-US"/>
              <a:t>做出来这个说不定能发论文</a:t>
            </a:r>
            <a:endParaRPr lang="zh-CN" altLang="en-US"/>
          </a:p>
        </p:txBody>
      </p:sp>
      <p:sp>
        <p:nvSpPr>
          <p:cNvPr id="5" name="文本框 4"/>
          <p:cNvSpPr txBox="1"/>
          <p:nvPr/>
        </p:nvSpPr>
        <p:spPr>
          <a:xfrm>
            <a:off x="6277610" y="5416550"/>
            <a:ext cx="4064000" cy="368300"/>
          </a:xfrm>
          <a:prstGeom prst="rect">
            <a:avLst/>
          </a:prstGeom>
          <a:noFill/>
        </p:spPr>
        <p:txBody>
          <a:bodyPr wrap="square" rtlCol="0">
            <a:spAutoFit/>
          </a:bodyPr>
          <a:p>
            <a:r>
              <a:rPr lang="zh-CN" altLang="en-US"/>
              <a:t>切比雪夫是求上限的一个问题</a:t>
            </a:r>
            <a:endParaRPr lang="zh-CN" altLang="en-US"/>
          </a:p>
        </p:txBody>
      </p:sp>
      <p:sp>
        <p:nvSpPr>
          <p:cNvPr id="8" name="文本框 7"/>
          <p:cNvSpPr txBox="1"/>
          <p:nvPr/>
        </p:nvSpPr>
        <p:spPr>
          <a:xfrm>
            <a:off x="4097020" y="6167120"/>
            <a:ext cx="4064000" cy="368300"/>
          </a:xfrm>
          <a:prstGeom prst="rect">
            <a:avLst/>
          </a:prstGeom>
          <a:noFill/>
        </p:spPr>
        <p:txBody>
          <a:bodyPr wrap="square" rtlCol="0">
            <a:spAutoFit/>
          </a:bodyPr>
          <a:p>
            <a:r>
              <a:rPr lang="zh-CN" altLang="en-US"/>
              <a:t>不是没有公共的，随机上传？</a:t>
            </a:r>
            <a:endParaRPr lang="zh-CN" altLang="en-US"/>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134860" cy="1120775"/>
          </a:xfrm>
        </p:spPr>
        <p:txBody>
          <a:bodyPr>
            <a:normAutofit/>
          </a:bodyPr>
          <a:lstStyle/>
          <a:p>
            <a:r>
              <a:rPr lang="en-US" altLang="zh-CN" sz="4000" b="1" dirty="0">
                <a:sym typeface="+mn-ea"/>
              </a:rPr>
              <a:t>1.0 </a:t>
            </a:r>
            <a:r>
              <a:rPr lang="zh-CN" altLang="en-US" sz="4000" b="1" dirty="0">
                <a:sym typeface="+mn-ea"/>
              </a:rPr>
              <a:t>两种数据发布方式</a:t>
            </a:r>
            <a:r>
              <a:rPr lang="en-US" altLang="zh-CN" sz="4000" b="1" dirty="0">
                <a:sym typeface="+mn-ea"/>
              </a:rPr>
              <a:t>(</a:t>
            </a:r>
            <a:r>
              <a:rPr lang="zh-CN" altLang="en-US" sz="4000" b="1" dirty="0">
                <a:sym typeface="+mn-ea"/>
              </a:rPr>
              <a:t>协议</a:t>
            </a:r>
            <a:r>
              <a:rPr lang="en-US" altLang="zh-CN" sz="4000" b="1" dirty="0">
                <a:sym typeface="+mn-ea"/>
              </a:rPr>
              <a:t>)</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55" name="文本框 54"/>
          <p:cNvSpPr txBox="1"/>
          <p:nvPr/>
        </p:nvSpPr>
        <p:spPr>
          <a:xfrm>
            <a:off x="521970" y="4410710"/>
            <a:ext cx="4264660" cy="361950"/>
          </a:xfrm>
          <a:prstGeom prst="rect">
            <a:avLst/>
          </a:prstGeom>
          <a:noFill/>
        </p:spPr>
        <p:txBody>
          <a:bodyPr wrap="square" rtlCol="0" anchor="t">
            <a:noAutofit/>
          </a:bodyPr>
          <a:p>
            <a:pPr fontAlgn="auto">
              <a:lnSpc>
                <a:spcPct val="200000"/>
              </a:lnSpc>
            </a:pPr>
            <a:r>
              <a:rPr lang="zh-CN" altLang="en-US"/>
              <a:t>非交互式：</a:t>
            </a:r>
            <a:endParaRPr lang="zh-CN" altLang="en-US"/>
          </a:p>
        </p:txBody>
      </p:sp>
      <p:pic>
        <p:nvPicPr>
          <p:cNvPr id="4" name="图片 3" descr="QQ图片20221025195844"/>
          <p:cNvPicPr>
            <a:picLocks noChangeAspect="1"/>
          </p:cNvPicPr>
          <p:nvPr/>
        </p:nvPicPr>
        <p:blipFill>
          <a:blip r:embed="rId3"/>
          <a:stretch>
            <a:fillRect/>
          </a:stretch>
        </p:blipFill>
        <p:spPr>
          <a:xfrm>
            <a:off x="2679700" y="1176020"/>
            <a:ext cx="5981700" cy="3234690"/>
          </a:xfrm>
          <a:prstGeom prst="rect">
            <a:avLst/>
          </a:prstGeom>
        </p:spPr>
      </p:pic>
      <p:pic>
        <p:nvPicPr>
          <p:cNvPr id="5" name="图片 4"/>
          <p:cNvPicPr>
            <a:picLocks noChangeAspect="1"/>
          </p:cNvPicPr>
          <p:nvPr/>
        </p:nvPicPr>
        <p:blipFill>
          <a:blip r:embed="rId4"/>
          <a:stretch>
            <a:fillRect/>
          </a:stretch>
        </p:blipFill>
        <p:spPr>
          <a:xfrm rot="20400000">
            <a:off x="4817110" y="3215005"/>
            <a:ext cx="1251585" cy="427990"/>
          </a:xfrm>
          <a:prstGeom prst="rect">
            <a:avLst/>
          </a:prstGeom>
        </p:spPr>
      </p:pic>
      <p:pic>
        <p:nvPicPr>
          <p:cNvPr id="8" name="图片 7"/>
          <p:cNvPicPr>
            <a:picLocks noChangeAspect="1"/>
          </p:cNvPicPr>
          <p:nvPr/>
        </p:nvPicPr>
        <p:blipFill>
          <a:blip r:embed="rId5"/>
          <a:stretch>
            <a:fillRect/>
          </a:stretch>
        </p:blipFill>
        <p:spPr>
          <a:xfrm>
            <a:off x="4916805" y="2574290"/>
            <a:ext cx="1303655" cy="439420"/>
          </a:xfrm>
          <a:prstGeom prst="rect">
            <a:avLst/>
          </a:prstGeom>
        </p:spPr>
      </p:pic>
      <p:pic>
        <p:nvPicPr>
          <p:cNvPr id="21" name="图片 20"/>
          <p:cNvPicPr>
            <a:picLocks noChangeAspect="1"/>
          </p:cNvPicPr>
          <p:nvPr/>
        </p:nvPicPr>
        <p:blipFill>
          <a:blip r:embed="rId6"/>
          <a:stretch>
            <a:fillRect/>
          </a:stretch>
        </p:blipFill>
        <p:spPr>
          <a:xfrm>
            <a:off x="4954270" y="1958975"/>
            <a:ext cx="1431925" cy="615315"/>
          </a:xfrm>
          <a:prstGeom prst="rect">
            <a:avLst/>
          </a:prstGeom>
        </p:spPr>
      </p:pic>
      <p:sp>
        <p:nvSpPr>
          <p:cNvPr id="22" name="文本框 21"/>
          <p:cNvSpPr txBox="1"/>
          <p:nvPr/>
        </p:nvSpPr>
        <p:spPr>
          <a:xfrm>
            <a:off x="1720850" y="4650740"/>
            <a:ext cx="8844915" cy="645160"/>
          </a:xfrm>
          <a:prstGeom prst="rect">
            <a:avLst/>
          </a:prstGeom>
          <a:noFill/>
        </p:spPr>
        <p:txBody>
          <a:bodyPr wrap="square" rtlCol="0">
            <a:spAutoFit/>
          </a:bodyPr>
          <a:p>
            <a:r>
              <a:rPr lang="zh-CN" altLang="en-US"/>
              <a:t>每一个用户使用</a:t>
            </a:r>
            <a:r>
              <a:rPr lang="en-US" altLang="zh-CN"/>
              <a:t>DP</a:t>
            </a:r>
            <a:r>
              <a:rPr lang="zh-CN" altLang="en-US"/>
              <a:t>算法</a:t>
            </a:r>
            <a:r>
              <a:rPr lang="en-US" altLang="zh-CN"/>
              <a:t>      (</a:t>
            </a:r>
            <a:r>
              <a:rPr lang="zh-CN" altLang="en-US"/>
              <a:t>等同于随机算法</a:t>
            </a:r>
            <a:r>
              <a:rPr lang="en-US" altLang="zh-CN"/>
              <a:t>A)</a:t>
            </a:r>
            <a:r>
              <a:rPr lang="zh-CN" altLang="en-US"/>
              <a:t>去扰动他的数据，将扰动后的数据上传。服务器寻求数据的次数只有一次。</a:t>
            </a:r>
            <a:endParaRPr lang="zh-CN" altLang="en-US"/>
          </a:p>
        </p:txBody>
      </p:sp>
      <p:graphicFrame>
        <p:nvGraphicFramePr>
          <p:cNvPr id="23" name="对象 22">
            <a:hlinkClick r:id="" action="ppaction://ole?verb="/>
          </p:cNvPr>
          <p:cNvGraphicFramePr>
            <a:graphicFrameLocks noChangeAspect="1"/>
          </p:cNvGraphicFramePr>
          <p:nvPr/>
        </p:nvGraphicFramePr>
        <p:xfrm>
          <a:off x="4196080" y="4651375"/>
          <a:ext cx="306070" cy="367665"/>
        </p:xfrm>
        <a:graphic>
          <a:graphicData uri="http://schemas.openxmlformats.org/presentationml/2006/ole">
            <mc:AlternateContent xmlns:mc="http://schemas.openxmlformats.org/markup-compatibility/2006">
              <mc:Choice xmlns:v="urn:schemas-microsoft-com:vml" Requires="v">
                <p:oleObj spid="_x0000_s1025" name="" r:id="rId7" imgW="190500" imgH="228600" progId="Equation.KSEE3">
                  <p:embed/>
                </p:oleObj>
              </mc:Choice>
              <mc:Fallback>
                <p:oleObj name="" r:id="rId7" imgW="190500" imgH="228600" progId="Equation.KSEE3">
                  <p:embed/>
                  <p:pic>
                    <p:nvPicPr>
                      <p:cNvPr id="0" name="图片 1024"/>
                      <p:cNvPicPr/>
                      <p:nvPr/>
                    </p:nvPicPr>
                    <p:blipFill>
                      <a:blip r:embed="rId8"/>
                      <a:stretch>
                        <a:fillRect/>
                      </a:stretch>
                    </p:blipFill>
                    <p:spPr>
                      <a:xfrm>
                        <a:off x="4196080" y="4651375"/>
                        <a:ext cx="306070" cy="367665"/>
                      </a:xfrm>
                      <a:prstGeom prst="rect">
                        <a:avLst/>
                      </a:prstGeom>
                    </p:spPr>
                  </p:pic>
                </p:oleObj>
              </mc:Fallback>
            </mc:AlternateContent>
          </a:graphicData>
        </a:graphic>
      </p:graphicFrame>
      <p:sp>
        <p:nvSpPr>
          <p:cNvPr id="28" name="文本框 27"/>
          <p:cNvSpPr txBox="1"/>
          <p:nvPr/>
        </p:nvSpPr>
        <p:spPr>
          <a:xfrm>
            <a:off x="601345" y="5761355"/>
            <a:ext cx="10119360" cy="645160"/>
          </a:xfrm>
          <a:prstGeom prst="rect">
            <a:avLst/>
          </a:prstGeom>
          <a:noFill/>
        </p:spPr>
        <p:txBody>
          <a:bodyPr wrap="square" rtlCol="0">
            <a:spAutoFit/>
          </a:bodyPr>
          <a:p>
            <a:r>
              <a:rPr lang="zh-CN" altLang="en-US"/>
              <a:t>交互式：服务器在整个过程开始会发送一条信息给用户，寻求用户的数据，用户将扰动数据上传。</a:t>
            </a:r>
            <a:r>
              <a:rPr lang="en-US" altLang="zh-CN"/>
              <a:t>          </a:t>
            </a:r>
            <a:endParaRPr lang="en-US" altLang="zh-CN"/>
          </a:p>
          <a:p>
            <a:r>
              <a:rPr lang="en-US" altLang="zh-CN"/>
              <a:t>              </a:t>
            </a:r>
            <a:r>
              <a:rPr lang="zh-CN" altLang="en-US"/>
              <a:t>将这一过程称为交互。重复</a:t>
            </a:r>
            <a:r>
              <a:rPr lang="en-US" altLang="zh-CN"/>
              <a:t>n</a:t>
            </a:r>
            <a:r>
              <a:rPr lang="zh-CN" altLang="en-US"/>
              <a:t>次，称为</a:t>
            </a:r>
            <a:r>
              <a:rPr lang="en-US" altLang="zh-CN"/>
              <a:t>n</a:t>
            </a:r>
            <a:r>
              <a:rPr lang="zh-CN" altLang="en-US"/>
              <a:t>轮交互。</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134860" cy="1120775"/>
          </a:xfrm>
        </p:spPr>
        <p:txBody>
          <a:bodyPr>
            <a:normAutofit/>
          </a:bodyPr>
          <a:lstStyle/>
          <a:p>
            <a:r>
              <a:rPr lang="en-US" altLang="zh-CN" sz="4000" b="1" dirty="0">
                <a:sym typeface="+mn-ea"/>
              </a:rPr>
              <a:t>1.1 </a:t>
            </a:r>
            <a:r>
              <a:rPr lang="zh-CN" altLang="en-US" sz="4000" b="1" dirty="0">
                <a:sym typeface="+mn-ea"/>
              </a:rPr>
              <a:t>两种数据发布方式的差别</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4" name="图片 3" descr="QQ图片20221025195844"/>
          <p:cNvPicPr>
            <a:picLocks noChangeAspect="1"/>
          </p:cNvPicPr>
          <p:nvPr/>
        </p:nvPicPr>
        <p:blipFill>
          <a:blip r:embed="rId3"/>
          <a:stretch>
            <a:fillRect/>
          </a:stretch>
        </p:blipFill>
        <p:spPr>
          <a:xfrm>
            <a:off x="7790180" y="1073785"/>
            <a:ext cx="3693795" cy="1997710"/>
          </a:xfrm>
          <a:prstGeom prst="rect">
            <a:avLst/>
          </a:prstGeom>
        </p:spPr>
      </p:pic>
      <p:pic>
        <p:nvPicPr>
          <p:cNvPr id="5" name="图片 4"/>
          <p:cNvPicPr>
            <a:picLocks noChangeAspect="1"/>
          </p:cNvPicPr>
          <p:nvPr/>
        </p:nvPicPr>
        <p:blipFill>
          <a:blip r:embed="rId4"/>
          <a:stretch>
            <a:fillRect/>
          </a:stretch>
        </p:blipFill>
        <p:spPr>
          <a:xfrm rot="20400000">
            <a:off x="9101455" y="2355850"/>
            <a:ext cx="774065" cy="264795"/>
          </a:xfrm>
          <a:prstGeom prst="rect">
            <a:avLst/>
          </a:prstGeom>
        </p:spPr>
      </p:pic>
      <p:pic>
        <p:nvPicPr>
          <p:cNvPr id="8" name="图片 7"/>
          <p:cNvPicPr>
            <a:picLocks noChangeAspect="1"/>
          </p:cNvPicPr>
          <p:nvPr/>
        </p:nvPicPr>
        <p:blipFill>
          <a:blip r:embed="rId5"/>
          <a:stretch>
            <a:fillRect/>
          </a:stretch>
        </p:blipFill>
        <p:spPr>
          <a:xfrm>
            <a:off x="9234170" y="1942465"/>
            <a:ext cx="805815" cy="271780"/>
          </a:xfrm>
          <a:prstGeom prst="rect">
            <a:avLst/>
          </a:prstGeom>
        </p:spPr>
      </p:pic>
      <p:pic>
        <p:nvPicPr>
          <p:cNvPr id="21" name="图片 20"/>
          <p:cNvPicPr>
            <a:picLocks noChangeAspect="1"/>
          </p:cNvPicPr>
          <p:nvPr/>
        </p:nvPicPr>
        <p:blipFill>
          <a:blip r:embed="rId6"/>
          <a:stretch>
            <a:fillRect/>
          </a:stretch>
        </p:blipFill>
        <p:spPr>
          <a:xfrm>
            <a:off x="9194800" y="1524000"/>
            <a:ext cx="884555" cy="380365"/>
          </a:xfrm>
          <a:prstGeom prst="rect">
            <a:avLst/>
          </a:prstGeom>
        </p:spPr>
      </p:pic>
      <p:sp>
        <p:nvSpPr>
          <p:cNvPr id="28" name="文本框 27"/>
          <p:cNvSpPr txBox="1"/>
          <p:nvPr/>
        </p:nvSpPr>
        <p:spPr>
          <a:xfrm>
            <a:off x="708025" y="1358900"/>
            <a:ext cx="6802755" cy="1753235"/>
          </a:xfrm>
          <a:prstGeom prst="rect">
            <a:avLst/>
          </a:prstGeom>
          <a:noFill/>
        </p:spPr>
        <p:txBody>
          <a:bodyPr wrap="square" rtlCol="0">
            <a:spAutoFit/>
          </a:bodyPr>
          <a:p>
            <a:pPr fontAlgn="auto">
              <a:lnSpc>
                <a:spcPct val="200000"/>
              </a:lnSpc>
            </a:pPr>
            <a:r>
              <a:rPr lang="zh-CN" altLang="en-US"/>
              <a:t>交互式：当应用在机器学习的优化问题上，需要通过多轮的采集用户数据以优化服务提供者的模型。但是网络延迟以及长时间占用服务器通信服务会导致整体效率不高。</a:t>
            </a:r>
            <a:endParaRPr lang="zh-CN" altLang="en-US"/>
          </a:p>
        </p:txBody>
      </p:sp>
      <p:sp>
        <p:nvSpPr>
          <p:cNvPr id="11" name="文本框 10"/>
          <p:cNvSpPr txBox="1"/>
          <p:nvPr/>
        </p:nvSpPr>
        <p:spPr>
          <a:xfrm>
            <a:off x="708025" y="3479165"/>
            <a:ext cx="6294755" cy="1198880"/>
          </a:xfrm>
          <a:prstGeom prst="rect">
            <a:avLst/>
          </a:prstGeom>
          <a:noFill/>
        </p:spPr>
        <p:txBody>
          <a:bodyPr wrap="square" rtlCol="0">
            <a:spAutoFit/>
          </a:bodyPr>
          <a:p>
            <a:pPr fontAlgn="auto">
              <a:lnSpc>
                <a:spcPct val="200000"/>
              </a:lnSpc>
            </a:pPr>
            <a:r>
              <a:rPr lang="zh-CN" altLang="en-US"/>
              <a:t>非交互式：因为其简单</a:t>
            </a:r>
            <a:r>
              <a:rPr lang="en-US" altLang="zh-CN"/>
              <a:t>(</a:t>
            </a:r>
            <a:r>
              <a:rPr lang="zh-CN" altLang="en-US"/>
              <a:t>只有一轮或少数几轮信息采集</a:t>
            </a:r>
            <a:r>
              <a:rPr lang="en-US" altLang="zh-CN"/>
              <a:t>)</a:t>
            </a:r>
            <a:r>
              <a:rPr lang="zh-CN" altLang="en-US"/>
              <a:t>以及在网络通信上的高效</a:t>
            </a:r>
            <a:r>
              <a:rPr lang="en-US" altLang="zh-CN"/>
              <a:t>(</a:t>
            </a:r>
            <a:r>
              <a:rPr lang="zh-CN" altLang="en-US"/>
              <a:t>不长时间保持通信</a:t>
            </a:r>
            <a:r>
              <a:rPr lang="en-US" altLang="zh-CN"/>
              <a:t>)</a:t>
            </a:r>
            <a:r>
              <a:rPr lang="zh-CN" altLang="en-US"/>
              <a:t>被广泛应用。</a:t>
            </a:r>
            <a:endParaRPr lang="zh-CN" altLang="en-US"/>
          </a:p>
        </p:txBody>
      </p:sp>
      <p:sp>
        <p:nvSpPr>
          <p:cNvPr id="19" name="文本框 18"/>
          <p:cNvSpPr txBox="1"/>
          <p:nvPr/>
        </p:nvSpPr>
        <p:spPr>
          <a:xfrm>
            <a:off x="708025" y="5233670"/>
            <a:ext cx="10775950" cy="1198880"/>
          </a:xfrm>
          <a:prstGeom prst="rect">
            <a:avLst/>
          </a:prstGeom>
          <a:noFill/>
        </p:spPr>
        <p:txBody>
          <a:bodyPr wrap="square" rtlCol="0">
            <a:spAutoFit/>
          </a:bodyPr>
          <a:p>
            <a:pPr fontAlgn="auto">
              <a:lnSpc>
                <a:spcPct val="200000"/>
              </a:lnSpc>
            </a:pPr>
            <a:r>
              <a:rPr lang="zh-CN" altLang="en-US"/>
              <a:t>非交互式存在的问题：就这篇文章而言，一次或少数几轮的信息交互为了使模型获取到充分的信息可能需要上传大量用户数据，才能保证模型误差小于一个能接受的值</a:t>
            </a:r>
            <a:r>
              <a:rPr lang="en-US" altLang="zh-CN">
                <a:solidFill>
                  <a:srgbClr val="FF0000"/>
                </a:solidFill>
              </a:rPr>
              <a:t>α</a:t>
            </a:r>
            <a:endParaRPr lang="en-US" altLang="zh-CN">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9" grpId="0"/>
      <p:bldP spid="1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fontScale="90000"/>
          </a:bodyPr>
          <a:lstStyle/>
          <a:p>
            <a:r>
              <a:rPr lang="en-US" altLang="zh-CN" sz="4000" b="1" dirty="0">
                <a:sym typeface="+mn-ea"/>
              </a:rPr>
              <a:t>1.2 </a:t>
            </a:r>
            <a:r>
              <a:rPr lang="zh-CN" altLang="en-US" sz="4000" b="1" dirty="0">
                <a:sym typeface="+mn-ea"/>
              </a:rPr>
              <a:t>基于非交互式的</a:t>
            </a:r>
            <a:r>
              <a:rPr lang="en-US" altLang="zh-CN" sz="4000" b="1" dirty="0">
                <a:sym typeface="+mn-ea"/>
              </a:rPr>
              <a:t>ERM</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9" name="文本框 8"/>
          <p:cNvSpPr txBox="1"/>
          <p:nvPr/>
        </p:nvSpPr>
        <p:spPr>
          <a:xfrm>
            <a:off x="679450" y="1440180"/>
            <a:ext cx="11512550" cy="1198880"/>
          </a:xfrm>
          <a:prstGeom prst="rect">
            <a:avLst/>
          </a:prstGeom>
          <a:noFill/>
        </p:spPr>
        <p:txBody>
          <a:bodyPr wrap="square" rtlCol="0">
            <a:spAutoFit/>
          </a:bodyPr>
          <a:p>
            <a:r>
              <a:rPr lang="zh-CN" altLang="en-US" sz="2400"/>
              <a:t>出发点：从样本复杂性出发寻找一个</a:t>
            </a:r>
            <a:r>
              <a:rPr lang="en-US" altLang="zh-CN" sz="2400"/>
              <a:t>            </a:t>
            </a:r>
            <a:r>
              <a:rPr lang="zh-CN" altLang="en-US" sz="2400"/>
              <a:t>，来最小化</a:t>
            </a:r>
            <a:r>
              <a:rPr lang="zh-CN" altLang="en-US" sz="2400">
                <a:solidFill>
                  <a:srgbClr val="FF0000"/>
                </a:solidFill>
              </a:rPr>
              <a:t>误差</a:t>
            </a:r>
            <a:r>
              <a:rPr lang="zh-CN" altLang="en-US" sz="2400"/>
              <a:t>，</a:t>
            </a:r>
            <a:endParaRPr lang="zh-CN" altLang="en-US" sz="2400"/>
          </a:p>
          <a:p>
            <a:endParaRPr lang="zh-CN" altLang="en-US" sz="2400"/>
          </a:p>
          <a:p>
            <a:r>
              <a:rPr lang="zh-CN" altLang="en-US" sz="2400"/>
              <a:t>即找到一个最小的数据集</a:t>
            </a:r>
            <a:r>
              <a:rPr lang="en-US" altLang="zh-CN" sz="2400"/>
              <a:t>n</a:t>
            </a:r>
            <a:r>
              <a:rPr lang="zh-CN" altLang="en-US" sz="2400"/>
              <a:t>，使模型的误差限制在最大值</a:t>
            </a:r>
            <a:r>
              <a:rPr lang="zh-CN" altLang="en-US" sz="2400">
                <a:latin typeface="Arial" panose="020B0604020202020204" pitchFamily="34" charset="0"/>
                <a:cs typeface="Arial" panose="020B0604020202020204" pitchFamily="34" charset="0"/>
              </a:rPr>
              <a:t>α以内。</a:t>
            </a:r>
            <a:endParaRPr lang="zh-CN" altLang="en-US" sz="2400">
              <a:latin typeface="Arial" panose="020B0604020202020204" pitchFamily="34" charset="0"/>
              <a:cs typeface="Arial" panose="020B0604020202020204" pitchFamily="34" charset="0"/>
            </a:endParaRPr>
          </a:p>
        </p:txBody>
      </p:sp>
      <p:graphicFrame>
        <p:nvGraphicFramePr>
          <p:cNvPr id="10" name="对象 9">
            <a:hlinkClick r:id="" action="ppaction://ole?verb="/>
          </p:cNvPr>
          <p:cNvGraphicFramePr>
            <a:graphicFrameLocks noChangeAspect="1"/>
          </p:cNvGraphicFramePr>
          <p:nvPr/>
        </p:nvGraphicFramePr>
        <p:xfrm>
          <a:off x="5644515" y="1440180"/>
          <a:ext cx="902970" cy="687705"/>
        </p:xfrm>
        <a:graphic>
          <a:graphicData uri="http://schemas.openxmlformats.org/presentationml/2006/ole">
            <mc:AlternateContent xmlns:mc="http://schemas.openxmlformats.org/markup-compatibility/2006">
              <mc:Choice xmlns:v="urn:schemas-microsoft-com:vml" Requires="v">
                <p:oleObj spid="_x0000_s1025" name="" r:id="rId3" imgW="316865" imgH="241300" progId="Equation.KSEE3">
                  <p:embed/>
                </p:oleObj>
              </mc:Choice>
              <mc:Fallback>
                <p:oleObj name="" r:id="rId3" imgW="316865" imgH="241300" progId="Equation.KSEE3">
                  <p:embed/>
                  <p:pic>
                    <p:nvPicPr>
                      <p:cNvPr id="0" name="图片 1024"/>
                      <p:cNvPicPr/>
                      <p:nvPr/>
                    </p:nvPicPr>
                    <p:blipFill>
                      <a:blip r:embed="rId4"/>
                      <a:stretch>
                        <a:fillRect/>
                      </a:stretch>
                    </p:blipFill>
                    <p:spPr>
                      <a:xfrm>
                        <a:off x="5644515" y="1440180"/>
                        <a:ext cx="902970" cy="687705"/>
                      </a:xfrm>
                      <a:prstGeom prst="rect">
                        <a:avLst/>
                      </a:prstGeom>
                    </p:spPr>
                  </p:pic>
                </p:oleObj>
              </mc:Fallback>
            </mc:AlternateContent>
          </a:graphicData>
        </a:graphic>
      </p:graphicFrame>
      <p:sp>
        <p:nvSpPr>
          <p:cNvPr id="4" name="文本框 3"/>
          <p:cNvSpPr txBox="1"/>
          <p:nvPr/>
        </p:nvSpPr>
        <p:spPr>
          <a:xfrm>
            <a:off x="1013460" y="3051175"/>
            <a:ext cx="4064000" cy="368300"/>
          </a:xfrm>
          <a:prstGeom prst="rect">
            <a:avLst/>
          </a:prstGeom>
          <a:noFill/>
        </p:spPr>
        <p:txBody>
          <a:bodyPr wrap="square" rtlCol="0">
            <a:spAutoFit/>
          </a:bodyPr>
          <a:p>
            <a:r>
              <a:rPr lang="zh-CN" altLang="en-US"/>
              <a:t>The empirical risk：</a:t>
            </a:r>
            <a:endParaRPr lang="zh-CN" altLang="en-US"/>
          </a:p>
        </p:txBody>
      </p:sp>
      <p:graphicFrame>
        <p:nvGraphicFramePr>
          <p:cNvPr id="5" name="对象 4">
            <a:hlinkClick r:id="" action="ppaction://ole?verb="/>
          </p:cNvPr>
          <p:cNvGraphicFramePr>
            <a:graphicFrameLocks noChangeAspect="1"/>
          </p:cNvGraphicFramePr>
          <p:nvPr/>
        </p:nvGraphicFramePr>
        <p:xfrm>
          <a:off x="3065780" y="3005455"/>
          <a:ext cx="5594350" cy="654685"/>
        </p:xfrm>
        <a:graphic>
          <a:graphicData uri="http://schemas.openxmlformats.org/presentationml/2006/ole">
            <mc:AlternateContent xmlns:mc="http://schemas.openxmlformats.org/markup-compatibility/2006">
              <mc:Choice xmlns:v="urn:schemas-microsoft-com:vml" Requires="v">
                <p:oleObj spid="_x0000_s2049" name="" r:id="rId5" imgW="2387600" imgH="279400" progId="Equation.KSEE3">
                  <p:embed/>
                </p:oleObj>
              </mc:Choice>
              <mc:Fallback>
                <p:oleObj name="" r:id="rId5" imgW="2387600" imgH="279400" progId="Equation.KSEE3">
                  <p:embed/>
                  <p:pic>
                    <p:nvPicPr>
                      <p:cNvPr id="0" name="图片 2048"/>
                      <p:cNvPicPr/>
                      <p:nvPr/>
                    </p:nvPicPr>
                    <p:blipFill>
                      <a:blip r:embed="rId6"/>
                      <a:stretch>
                        <a:fillRect/>
                      </a:stretch>
                    </p:blipFill>
                    <p:spPr>
                      <a:xfrm>
                        <a:off x="3065780" y="3005455"/>
                        <a:ext cx="5594350" cy="654685"/>
                      </a:xfrm>
                      <a:prstGeom prst="rect">
                        <a:avLst/>
                      </a:prstGeom>
                    </p:spPr>
                  </p:pic>
                </p:oleObj>
              </mc:Fallback>
            </mc:AlternateContent>
          </a:graphicData>
        </a:graphic>
      </p:graphicFrame>
      <p:sp>
        <p:nvSpPr>
          <p:cNvPr id="7" name="文本框 6"/>
          <p:cNvSpPr txBox="1"/>
          <p:nvPr/>
        </p:nvSpPr>
        <p:spPr>
          <a:xfrm>
            <a:off x="1013460" y="4537710"/>
            <a:ext cx="4064000" cy="368300"/>
          </a:xfrm>
          <a:prstGeom prst="rect">
            <a:avLst/>
          </a:prstGeom>
          <a:noFill/>
        </p:spPr>
        <p:txBody>
          <a:bodyPr wrap="square" rtlCol="0">
            <a:spAutoFit/>
          </a:bodyPr>
          <a:p>
            <a:pPr algn="l">
              <a:buClrTx/>
              <a:buSzTx/>
              <a:buFontTx/>
            </a:pPr>
            <a:r>
              <a:rPr lang="zh-CN" altLang="en-US"/>
              <a:t>The</a:t>
            </a:r>
            <a:r>
              <a:rPr lang="en-US" altLang="zh-CN"/>
              <a:t> population risk</a:t>
            </a:r>
            <a:r>
              <a:rPr lang="zh-CN" altLang="en-US"/>
              <a:t>：</a:t>
            </a:r>
            <a:endParaRPr lang="zh-CN" altLang="en-US"/>
          </a:p>
        </p:txBody>
      </p:sp>
      <p:graphicFrame>
        <p:nvGraphicFramePr>
          <p:cNvPr id="8" name="对象 7">
            <a:hlinkClick r:id="" action="ppaction://ole?verb="/>
          </p:cNvPr>
          <p:cNvGraphicFramePr>
            <a:graphicFrameLocks noChangeAspect="1"/>
          </p:cNvGraphicFramePr>
          <p:nvPr/>
        </p:nvGraphicFramePr>
        <p:xfrm>
          <a:off x="3115945" y="4476115"/>
          <a:ext cx="5443855" cy="704850"/>
        </p:xfrm>
        <a:graphic>
          <a:graphicData uri="http://schemas.openxmlformats.org/presentationml/2006/ole">
            <mc:AlternateContent xmlns:mc="http://schemas.openxmlformats.org/markup-compatibility/2006">
              <mc:Choice xmlns:v="urn:schemas-microsoft-com:vml" Requires="v">
                <p:oleObj spid="_x0000_s2050" name="" r:id="rId7" imgW="2159000" imgH="279400" progId="Equation.KSEE3">
                  <p:embed/>
                </p:oleObj>
              </mc:Choice>
              <mc:Fallback>
                <p:oleObj name="" r:id="rId7" imgW="2159000" imgH="279400" progId="Equation.KSEE3">
                  <p:embed/>
                  <p:pic>
                    <p:nvPicPr>
                      <p:cNvPr id="0" name="图片 2049"/>
                      <p:cNvPicPr/>
                      <p:nvPr/>
                    </p:nvPicPr>
                    <p:blipFill>
                      <a:blip r:embed="rId8"/>
                      <a:stretch>
                        <a:fillRect/>
                      </a:stretch>
                    </p:blipFill>
                    <p:spPr>
                      <a:xfrm>
                        <a:off x="3115945" y="4476115"/>
                        <a:ext cx="5443855" cy="70485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1.3 </a:t>
            </a:r>
            <a:r>
              <a:rPr lang="zh-CN" sz="4000" b="1" dirty="0">
                <a:sym typeface="+mn-ea"/>
              </a:rPr>
              <a:t>相关工作</a:t>
            </a:r>
            <a:endParaRPr 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601345" y="1206500"/>
            <a:ext cx="10260965" cy="1198880"/>
          </a:xfrm>
          <a:prstGeom prst="rect">
            <a:avLst/>
          </a:prstGeom>
          <a:noFill/>
        </p:spPr>
        <p:txBody>
          <a:bodyPr wrap="square" rtlCol="0">
            <a:spAutoFit/>
          </a:bodyPr>
          <a:p>
            <a:pPr fontAlgn="auto">
              <a:lnSpc>
                <a:spcPct val="200000"/>
              </a:lnSpc>
            </a:pPr>
            <a:r>
              <a:rPr lang="en-US" altLang="zh-CN"/>
              <a:t>Smith  2017</a:t>
            </a:r>
            <a:r>
              <a:rPr lang="zh-CN" altLang="en-US"/>
              <a:t>年已经证明非交互式下模型误差上界小于一个理想值时，</a:t>
            </a:r>
            <a:r>
              <a:rPr lang="en-US" altLang="zh-CN"/>
              <a:t>n</a:t>
            </a:r>
            <a:r>
              <a:rPr lang="zh-CN" altLang="en-US"/>
              <a:t>（样本复杂度）指数依赖于样本维数</a:t>
            </a:r>
            <a:r>
              <a:rPr lang="en-US" altLang="zh-CN"/>
              <a:t>p</a:t>
            </a:r>
            <a:r>
              <a:rPr lang="zh-CN" altLang="en-US"/>
              <a:t>是必要的。</a:t>
            </a:r>
            <a:endParaRPr lang="zh-CN" altLang="en-US"/>
          </a:p>
        </p:txBody>
      </p:sp>
      <p:sp>
        <p:nvSpPr>
          <p:cNvPr id="11" name="文本框 10"/>
          <p:cNvSpPr txBox="1"/>
          <p:nvPr/>
        </p:nvSpPr>
        <p:spPr>
          <a:xfrm>
            <a:off x="601345" y="4693920"/>
            <a:ext cx="10775315" cy="1198880"/>
          </a:xfrm>
          <a:prstGeom prst="rect">
            <a:avLst/>
          </a:prstGeom>
          <a:noFill/>
        </p:spPr>
        <p:txBody>
          <a:bodyPr wrap="square" rtlCol="0">
            <a:spAutoFit/>
          </a:bodyPr>
          <a:p>
            <a:pPr fontAlgn="auto">
              <a:lnSpc>
                <a:spcPct val="200000"/>
              </a:lnSpc>
            </a:pPr>
            <a:r>
              <a:rPr lang="en-US" altLang="zh-CN"/>
              <a:t>Francesco </a:t>
            </a:r>
            <a:r>
              <a:rPr lang="zh-CN" altLang="en-US"/>
              <a:t>等人提出的伯恩斯坦机制（</a:t>
            </a:r>
            <a:r>
              <a:rPr lang="en-US" altLang="zh-CN"/>
              <a:t>Bernstein Mechanism</a:t>
            </a:r>
            <a:r>
              <a:rPr lang="zh-CN" altLang="en-US"/>
              <a:t>）能够在差分隐私保护下有效地使用多项式近似表达线性损失函数以提高模型的精度。</a:t>
            </a:r>
            <a:endParaRPr lang="zh-CN" altLang="en-US"/>
          </a:p>
        </p:txBody>
      </p:sp>
      <p:graphicFrame>
        <p:nvGraphicFramePr>
          <p:cNvPr id="16" name="对象 15">
            <a:hlinkClick r:id="" action="ppaction://ole?verb="/>
          </p:cNvPr>
          <p:cNvGraphicFramePr>
            <a:graphicFrameLocks noChangeAspect="1"/>
          </p:cNvGraphicFramePr>
          <p:nvPr/>
        </p:nvGraphicFramePr>
        <p:xfrm>
          <a:off x="1851660" y="3217545"/>
          <a:ext cx="3080385" cy="545465"/>
        </p:xfrm>
        <a:graphic>
          <a:graphicData uri="http://schemas.openxmlformats.org/presentationml/2006/ole">
            <mc:AlternateContent xmlns:mc="http://schemas.openxmlformats.org/markup-compatibility/2006">
              <mc:Choice xmlns:v="urn:schemas-microsoft-com:vml" Requires="v">
                <p:oleObj spid="_x0000_s3073" name="" r:id="rId3" imgW="1435100" imgH="254000" progId="Equation.KSEE3">
                  <p:embed/>
                </p:oleObj>
              </mc:Choice>
              <mc:Fallback>
                <p:oleObj name="" r:id="rId3" imgW="1435100" imgH="254000" progId="Equation.KSEE3">
                  <p:embed/>
                  <p:pic>
                    <p:nvPicPr>
                      <p:cNvPr id="0" name="图片 3072"/>
                      <p:cNvPicPr/>
                      <p:nvPr/>
                    </p:nvPicPr>
                    <p:blipFill>
                      <a:blip r:embed="rId4"/>
                      <a:stretch>
                        <a:fillRect/>
                      </a:stretch>
                    </p:blipFill>
                    <p:spPr>
                      <a:xfrm>
                        <a:off x="1851660" y="3217545"/>
                        <a:ext cx="3080385" cy="54546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5685155" y="2665095"/>
          <a:ext cx="4134485" cy="1163955"/>
        </p:xfrm>
        <a:graphic>
          <a:graphicData uri="http://schemas.openxmlformats.org/presentationml/2006/ole">
            <mc:AlternateContent xmlns:mc="http://schemas.openxmlformats.org/markup-compatibility/2006">
              <mc:Choice xmlns:v="urn:schemas-microsoft-com:vml" Requires="v">
                <p:oleObj spid="_x0000_s3074" name="" r:id="rId5" imgW="2120900" imgH="596900" progId="Equation.KSEE3">
                  <p:embed/>
                </p:oleObj>
              </mc:Choice>
              <mc:Fallback>
                <p:oleObj name="" r:id="rId5" imgW="2120900" imgH="596900" progId="Equation.KSEE3">
                  <p:embed/>
                  <p:pic>
                    <p:nvPicPr>
                      <p:cNvPr id="0" name="图片 3073"/>
                      <p:cNvPicPr/>
                      <p:nvPr/>
                    </p:nvPicPr>
                    <p:blipFill>
                      <a:blip r:embed="rId6"/>
                      <a:stretch>
                        <a:fillRect/>
                      </a:stretch>
                    </p:blipFill>
                    <p:spPr>
                      <a:xfrm>
                        <a:off x="5685155" y="2665095"/>
                        <a:ext cx="4134485" cy="1163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1.3.1 </a:t>
            </a:r>
            <a:r>
              <a:rPr lang="zh-CN" altLang="en-US" sz="4000" b="1" dirty="0">
                <a:sym typeface="+mn-ea"/>
              </a:rPr>
              <a:t>参数公式</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graphicFrame>
        <p:nvGraphicFramePr>
          <p:cNvPr id="5" name="表格 4"/>
          <p:cNvGraphicFramePr/>
          <p:nvPr>
            <p:custDataLst>
              <p:tags r:id="rId3"/>
            </p:custDataLst>
          </p:nvPr>
        </p:nvGraphicFramePr>
        <p:xfrm>
          <a:off x="1829435" y="2273300"/>
          <a:ext cx="8837930" cy="2564130"/>
        </p:xfrm>
        <a:graphic>
          <a:graphicData uri="http://schemas.openxmlformats.org/drawingml/2006/table">
            <a:tbl>
              <a:tblPr firstRow="1" bandRow="1">
                <a:tableStyleId>{5C22544A-7EE6-4342-B048-85BDC9FD1C3A}</a:tableStyleId>
              </a:tblPr>
              <a:tblGrid>
                <a:gridCol w="4266565"/>
                <a:gridCol w="4571365"/>
              </a:tblGrid>
              <a:tr h="685165">
                <a:tc>
                  <a:txBody>
                    <a:bodyPr/>
                    <a:p>
                      <a:pPr>
                        <a:buNone/>
                      </a:pPr>
                      <a:r>
                        <a:rPr lang="zh-CN" altLang="en-US"/>
                        <a:t>用户数据集</a:t>
                      </a:r>
                      <a:endParaRPr lang="en-US" altLang="zh-CN"/>
                    </a:p>
                  </a:txBody>
                  <a:tcPr/>
                </a:tc>
                <a:tc>
                  <a:txBody>
                    <a:bodyPr/>
                    <a:p>
                      <a:pPr>
                        <a:buNone/>
                      </a:pPr>
                      <a:endParaRPr lang="en-US" altLang="zh-CN"/>
                    </a:p>
                  </a:txBody>
                  <a:tcPr/>
                </a:tc>
              </a:tr>
              <a:tr h="746125">
                <a:tc>
                  <a:txBody>
                    <a:bodyPr/>
                    <a:p>
                      <a:pPr>
                        <a:buNone/>
                      </a:pPr>
                      <a:r>
                        <a:rPr lang="zh-CN" altLang="en-US"/>
                        <a:t>损失函数</a:t>
                      </a:r>
                      <a:endParaRPr lang="zh-CN" altLang="en-US"/>
                    </a:p>
                  </a:txBody>
                  <a:tcPr/>
                </a:tc>
                <a:tc>
                  <a:txBody>
                    <a:bodyPr/>
                    <a:p>
                      <a:pPr>
                        <a:buNone/>
                      </a:pPr>
                      <a:endParaRPr lang="zh-CN" altLang="en-US"/>
                    </a:p>
                  </a:txBody>
                  <a:tcPr/>
                </a:tc>
              </a:tr>
              <a:tr h="381000">
                <a:tc>
                  <a:txBody>
                    <a:bodyPr/>
                    <a:p>
                      <a:pPr>
                        <a:buNone/>
                      </a:pPr>
                      <a:r>
                        <a:rPr lang="en-US" altLang="zh-CN"/>
                        <a:t>k</a:t>
                      </a:r>
                      <a:r>
                        <a:rPr lang="zh-CN" altLang="en-US"/>
                        <a:t>，</a:t>
                      </a:r>
                      <a:r>
                        <a:rPr lang="en-US" altLang="zh-CN"/>
                        <a:t>v</a:t>
                      </a:r>
                      <a:endParaRPr lang="en-US" altLang="zh-CN"/>
                    </a:p>
                  </a:txBody>
                  <a:tcPr/>
                </a:tc>
                <a:tc>
                  <a:txBody>
                    <a:bodyPr/>
                    <a:p>
                      <a:pPr>
                        <a:buNone/>
                      </a:pPr>
                      <a:r>
                        <a:rPr lang="en-US" altLang="zh-CN"/>
                        <a:t>k</a:t>
                      </a:r>
                      <a:r>
                        <a:rPr lang="zh-CN" altLang="en-US"/>
                        <a:t>指多项式阶数，</a:t>
                      </a:r>
                      <a:r>
                        <a:rPr lang="en-US" altLang="zh-CN"/>
                        <a:t>v</a:t>
                      </a:r>
                      <a:r>
                        <a:rPr lang="en-US" altLang="zh-CN">
                          <a:latin typeface="微软雅黑" panose="020B0503020204020204" charset="-122"/>
                          <a:ea typeface="微软雅黑" panose="020B0503020204020204" charset="-122"/>
                        </a:rPr>
                        <a:t>∈k</a:t>
                      </a:r>
                      <a:endParaRPr lang="en-US" altLang="zh-CN">
                        <a:latin typeface="微软雅黑" panose="020B0503020204020204" charset="-122"/>
                        <a:ea typeface="微软雅黑" panose="020B0503020204020204" charset="-122"/>
                      </a:endParaRPr>
                    </a:p>
                  </a:txBody>
                  <a:tcPr/>
                </a:tc>
              </a:tr>
              <a:tr h="381000">
                <a:tc>
                  <a:txBody>
                    <a:bodyPr/>
                    <a:p>
                      <a:pPr>
                        <a:buNone/>
                      </a:pPr>
                      <a:r>
                        <a:rPr lang="en-US" altLang="zh-CN"/>
                        <a:t>B,b</a:t>
                      </a:r>
                      <a:endParaRPr lang="en-US" altLang="zh-CN"/>
                    </a:p>
                  </a:txBody>
                  <a:tcPr/>
                </a:tc>
                <a:tc>
                  <a:txBody>
                    <a:bodyPr/>
                    <a:p>
                      <a:pPr>
                        <a:buNone/>
                      </a:pPr>
                      <a:r>
                        <a:rPr lang="zh-CN" altLang="en-US"/>
                        <a:t>伯恩斯坦算子，伯恩斯坦多项式</a:t>
                      </a:r>
                      <a:endParaRPr lang="zh-CN" altLang="en-US"/>
                    </a:p>
                  </a:txBody>
                  <a:tcPr/>
                </a:tc>
              </a:tr>
              <a:tr h="370840">
                <a:tc>
                  <a:txBody>
                    <a:bodyPr/>
                    <a:p>
                      <a:pPr>
                        <a:buNone/>
                      </a:pPr>
                      <a:r>
                        <a:rPr lang="en-US" altLang="zh-CN"/>
                        <a:t>p</a:t>
                      </a:r>
                      <a:endParaRPr lang="en-US" altLang="zh-CN"/>
                    </a:p>
                  </a:txBody>
                  <a:tcPr/>
                </a:tc>
                <a:tc>
                  <a:txBody>
                    <a:bodyPr/>
                    <a:p>
                      <a:pPr>
                        <a:buNone/>
                      </a:pPr>
                      <a:r>
                        <a:rPr lang="zh-CN" altLang="en-US"/>
                        <a:t>样本维度</a:t>
                      </a:r>
                      <a:endParaRPr lang="zh-CN" altLang="en-US"/>
                    </a:p>
                  </a:txBody>
                  <a:tcPr/>
                </a:tc>
              </a:tr>
            </a:tbl>
          </a:graphicData>
        </a:graphic>
      </p:graphicFrame>
      <p:graphicFrame>
        <p:nvGraphicFramePr>
          <p:cNvPr id="7" name="对象 6">
            <a:hlinkClick r:id="" action="ppaction://ole?verb="/>
          </p:cNvPr>
          <p:cNvGraphicFramePr>
            <a:graphicFrameLocks noChangeAspect="1"/>
          </p:cNvGraphicFramePr>
          <p:nvPr/>
        </p:nvGraphicFramePr>
        <p:xfrm>
          <a:off x="6059170" y="2344420"/>
          <a:ext cx="4668520" cy="512445"/>
        </p:xfrm>
        <a:graphic>
          <a:graphicData uri="http://schemas.openxmlformats.org/presentationml/2006/ole">
            <mc:AlternateContent xmlns:mc="http://schemas.openxmlformats.org/markup-compatibility/2006">
              <mc:Choice xmlns:v="urn:schemas-microsoft-com:vml" Requires="v">
                <p:oleObj spid="_x0000_s9217" name="" r:id="rId4" imgW="2082800" imgH="228600" progId="Equation.KSEE3">
                  <p:embed/>
                </p:oleObj>
              </mc:Choice>
              <mc:Fallback>
                <p:oleObj name="" r:id="rId4" imgW="2082800" imgH="228600" progId="Equation.KSEE3">
                  <p:embed/>
                  <p:pic>
                    <p:nvPicPr>
                      <p:cNvPr id="0" name="图片 9216"/>
                      <p:cNvPicPr/>
                      <p:nvPr/>
                    </p:nvPicPr>
                    <p:blipFill>
                      <a:blip r:embed="rId5"/>
                      <a:stretch>
                        <a:fillRect/>
                      </a:stretch>
                    </p:blipFill>
                    <p:spPr>
                      <a:xfrm>
                        <a:off x="6059170" y="2344420"/>
                        <a:ext cx="4668520" cy="51244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181725" y="2786380"/>
          <a:ext cx="3958590" cy="1059815"/>
        </p:xfrm>
        <a:graphic>
          <a:graphicData uri="http://schemas.openxmlformats.org/presentationml/2006/ole">
            <mc:AlternateContent xmlns:mc="http://schemas.openxmlformats.org/markup-compatibility/2006">
              <mc:Choice xmlns:v="urn:schemas-microsoft-com:vml" Requires="v">
                <p:oleObj spid="_x0000_s9218" name="" r:id="rId6" imgW="1612900" imgH="431800" progId="Equation.KSEE3">
                  <p:embed/>
                </p:oleObj>
              </mc:Choice>
              <mc:Fallback>
                <p:oleObj name="" r:id="rId6" imgW="1612900" imgH="431800" progId="Equation.KSEE3">
                  <p:embed/>
                  <p:pic>
                    <p:nvPicPr>
                      <p:cNvPr id="0" name="图片 9217"/>
                      <p:cNvPicPr/>
                      <p:nvPr/>
                    </p:nvPicPr>
                    <p:blipFill>
                      <a:blip r:embed="rId7"/>
                      <a:stretch>
                        <a:fillRect/>
                      </a:stretch>
                    </p:blipFill>
                    <p:spPr>
                      <a:xfrm>
                        <a:off x="6181725" y="2786380"/>
                        <a:ext cx="3958590" cy="105981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1.3.2 </a:t>
            </a:r>
            <a:r>
              <a:rPr lang="zh-CN" altLang="en-US" sz="4000" b="1" dirty="0">
                <a:sym typeface="+mn-ea"/>
              </a:rPr>
              <a:t>算法</a:t>
            </a:r>
            <a:r>
              <a:rPr lang="en-US" altLang="zh-CN" sz="4000" b="1" dirty="0">
                <a:sym typeface="+mn-ea"/>
              </a:rPr>
              <a:t>1</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48" name="圆角矩形 47"/>
          <p:cNvSpPr/>
          <p:nvPr/>
        </p:nvSpPr>
        <p:spPr>
          <a:xfrm flipV="1">
            <a:off x="799465" y="1612900"/>
            <a:ext cx="8641080" cy="102235"/>
          </a:xfrm>
          <a:prstGeom prst="roundRect">
            <a:avLst/>
          </a:prstGeom>
          <a:solidFill>
            <a:schemeClr val="tx1"/>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1" name="文本框 10"/>
          <p:cNvSpPr txBox="1"/>
          <p:nvPr/>
        </p:nvSpPr>
        <p:spPr>
          <a:xfrm>
            <a:off x="1035050" y="2005965"/>
            <a:ext cx="4064000" cy="460375"/>
          </a:xfrm>
          <a:prstGeom prst="rect">
            <a:avLst/>
          </a:prstGeom>
          <a:noFill/>
        </p:spPr>
        <p:txBody>
          <a:bodyPr wrap="square" rtlCol="0">
            <a:spAutoFit/>
          </a:bodyPr>
          <a:p>
            <a:r>
              <a:rPr lang="en-US" altLang="zh-CN"/>
              <a:t>Input: n</a:t>
            </a:r>
            <a:r>
              <a:rPr lang="zh-CN" altLang="en-US"/>
              <a:t>个用户记录</a:t>
            </a:r>
            <a:r>
              <a:rPr lang="en-US" altLang="zh-CN"/>
              <a:t>        </a:t>
            </a:r>
            <a:r>
              <a:rPr lang="zh-CN" altLang="en-US"/>
              <a:t>，</a:t>
            </a:r>
            <a:r>
              <a:rPr lang="zh-CN" altLang="en-US" sz="2400">
                <a:latin typeface="宋体" panose="02010600030101010101" pitchFamily="2" charset="-122"/>
                <a:ea typeface="宋体" panose="02010600030101010101" pitchFamily="2" charset="-122"/>
              </a:rPr>
              <a:t>ε</a:t>
            </a:r>
            <a:endParaRPr lang="zh-CN" altLang="en-US" sz="2400">
              <a:latin typeface="宋体" panose="02010600030101010101" pitchFamily="2" charset="-122"/>
              <a:ea typeface="宋体" panose="02010600030101010101" pitchFamily="2" charset="-122"/>
            </a:endParaRPr>
          </a:p>
        </p:txBody>
      </p:sp>
      <p:graphicFrame>
        <p:nvGraphicFramePr>
          <p:cNvPr id="13" name="对象 12">
            <a:hlinkClick r:id="" action="ppaction://ole?verb="/>
          </p:cNvPr>
          <p:cNvGraphicFramePr>
            <a:graphicFrameLocks noChangeAspect="1"/>
          </p:cNvGraphicFramePr>
          <p:nvPr/>
        </p:nvGraphicFramePr>
        <p:xfrm>
          <a:off x="3102610" y="2018665"/>
          <a:ext cx="313690" cy="434975"/>
        </p:xfrm>
        <a:graphic>
          <a:graphicData uri="http://schemas.openxmlformats.org/presentationml/2006/ole">
            <mc:AlternateContent xmlns:mc="http://schemas.openxmlformats.org/markup-compatibility/2006">
              <mc:Choice xmlns:v="urn:schemas-microsoft-com:vml" Requires="v">
                <p:oleObj spid="_x0000_s8193" name="" r:id="rId3" imgW="165100" imgH="228600" progId="Equation.KSEE3">
                  <p:embed/>
                </p:oleObj>
              </mc:Choice>
              <mc:Fallback>
                <p:oleObj name="" r:id="rId3" imgW="165100" imgH="228600" progId="Equation.KSEE3">
                  <p:embed/>
                  <p:pic>
                    <p:nvPicPr>
                      <p:cNvPr id="0" name="图片 8192"/>
                      <p:cNvPicPr/>
                      <p:nvPr/>
                    </p:nvPicPr>
                    <p:blipFill>
                      <a:blip r:embed="rId4"/>
                      <a:stretch>
                        <a:fillRect/>
                      </a:stretch>
                    </p:blipFill>
                    <p:spPr>
                      <a:xfrm>
                        <a:off x="3102610" y="2018665"/>
                        <a:ext cx="313690" cy="434975"/>
                      </a:xfrm>
                      <a:prstGeom prst="rect">
                        <a:avLst/>
                      </a:prstGeom>
                    </p:spPr>
                  </p:pic>
                </p:oleObj>
              </mc:Fallback>
            </mc:AlternateContent>
          </a:graphicData>
        </a:graphic>
      </p:graphicFrame>
      <p:sp>
        <p:nvSpPr>
          <p:cNvPr id="16" name="文本框 15"/>
          <p:cNvSpPr txBox="1"/>
          <p:nvPr/>
        </p:nvSpPr>
        <p:spPr>
          <a:xfrm>
            <a:off x="1035050" y="2597150"/>
            <a:ext cx="4064000" cy="368300"/>
          </a:xfrm>
          <a:prstGeom prst="rect">
            <a:avLst/>
          </a:prstGeom>
          <a:noFill/>
        </p:spPr>
        <p:txBody>
          <a:bodyPr wrap="square" rtlCol="0">
            <a:spAutoFit/>
          </a:bodyPr>
          <a:p>
            <a:r>
              <a:rPr lang="zh-CN" altLang="en-US"/>
              <a:t>客户端：</a:t>
            </a:r>
            <a:r>
              <a:rPr lang="en-US" altLang="zh-CN"/>
              <a:t>  </a:t>
            </a:r>
            <a:r>
              <a:rPr lang="zh-CN" altLang="en-US"/>
              <a:t>发送经过扰动后的数据：</a:t>
            </a:r>
            <a:r>
              <a:rPr lang="en-US" altLang="zh-CN"/>
              <a:t>  </a:t>
            </a:r>
            <a:endParaRPr lang="en-US" altLang="zh-CN"/>
          </a:p>
        </p:txBody>
      </p:sp>
      <p:graphicFrame>
        <p:nvGraphicFramePr>
          <p:cNvPr id="17" name="对象 16">
            <a:hlinkClick r:id="" action="ppaction://ole?verb="/>
          </p:cNvPr>
          <p:cNvGraphicFramePr>
            <a:graphicFrameLocks noChangeAspect="1"/>
          </p:cNvGraphicFramePr>
          <p:nvPr/>
        </p:nvGraphicFramePr>
        <p:xfrm>
          <a:off x="4876165" y="2309495"/>
          <a:ext cx="2440305" cy="945515"/>
        </p:xfrm>
        <a:graphic>
          <a:graphicData uri="http://schemas.openxmlformats.org/presentationml/2006/ole">
            <mc:AlternateContent xmlns:mc="http://schemas.openxmlformats.org/markup-compatibility/2006">
              <mc:Choice xmlns:v="urn:schemas-microsoft-com:vml" Requires="v">
                <p:oleObj spid="_x0000_s8194" name="" r:id="rId5" imgW="1016000" imgH="393700" progId="Equation.KSEE3">
                  <p:embed/>
                </p:oleObj>
              </mc:Choice>
              <mc:Fallback>
                <p:oleObj name="" r:id="rId5" imgW="1016000" imgH="393700" progId="Equation.KSEE3">
                  <p:embed/>
                  <p:pic>
                    <p:nvPicPr>
                      <p:cNvPr id="0" name="图片 8193"/>
                      <p:cNvPicPr/>
                      <p:nvPr/>
                    </p:nvPicPr>
                    <p:blipFill>
                      <a:blip r:embed="rId6"/>
                      <a:stretch>
                        <a:fillRect/>
                      </a:stretch>
                    </p:blipFill>
                    <p:spPr>
                      <a:xfrm>
                        <a:off x="4876165" y="2309495"/>
                        <a:ext cx="2440305" cy="945515"/>
                      </a:xfrm>
                      <a:prstGeom prst="rect">
                        <a:avLst/>
                      </a:prstGeom>
                    </p:spPr>
                  </p:pic>
                </p:oleObj>
              </mc:Fallback>
            </mc:AlternateContent>
          </a:graphicData>
        </a:graphic>
      </p:graphicFrame>
      <p:sp>
        <p:nvSpPr>
          <p:cNvPr id="21" name="文本框 20"/>
          <p:cNvSpPr txBox="1"/>
          <p:nvPr/>
        </p:nvSpPr>
        <p:spPr>
          <a:xfrm>
            <a:off x="1035050" y="3398520"/>
            <a:ext cx="4064000" cy="368300"/>
          </a:xfrm>
          <a:prstGeom prst="rect">
            <a:avLst/>
          </a:prstGeom>
          <a:noFill/>
        </p:spPr>
        <p:txBody>
          <a:bodyPr wrap="square" rtlCol="0">
            <a:spAutoFit/>
          </a:bodyPr>
          <a:p>
            <a:r>
              <a:rPr lang="zh-CN" altLang="en-US"/>
              <a:t>服务器端：计算</a:t>
            </a:r>
            <a:endParaRPr lang="zh-CN" altLang="en-US"/>
          </a:p>
        </p:txBody>
      </p:sp>
      <p:graphicFrame>
        <p:nvGraphicFramePr>
          <p:cNvPr id="22" name="对象 21">
            <a:hlinkClick r:id="" action="ppaction://ole?verb="/>
          </p:cNvPr>
          <p:cNvGraphicFramePr>
            <a:graphicFrameLocks noChangeAspect="1"/>
          </p:cNvGraphicFramePr>
          <p:nvPr/>
        </p:nvGraphicFramePr>
        <p:xfrm>
          <a:off x="2909570" y="3183890"/>
          <a:ext cx="1313815" cy="812165"/>
        </p:xfrm>
        <a:graphic>
          <a:graphicData uri="http://schemas.openxmlformats.org/presentationml/2006/ole">
            <mc:AlternateContent xmlns:mc="http://schemas.openxmlformats.org/markup-compatibility/2006">
              <mc:Choice xmlns:v="urn:schemas-microsoft-com:vml" Requires="v">
                <p:oleObj spid="_x0000_s8195" name="" r:id="rId7" imgW="698500" imgH="431800" progId="Equation.KSEE3">
                  <p:embed/>
                </p:oleObj>
              </mc:Choice>
              <mc:Fallback>
                <p:oleObj name="" r:id="rId7" imgW="698500" imgH="431800" progId="Equation.KSEE3">
                  <p:embed/>
                  <p:pic>
                    <p:nvPicPr>
                      <p:cNvPr id="0" name="图片 8194"/>
                      <p:cNvPicPr/>
                      <p:nvPr/>
                    </p:nvPicPr>
                    <p:blipFill>
                      <a:blip r:embed="rId8"/>
                      <a:stretch>
                        <a:fillRect/>
                      </a:stretch>
                    </p:blipFill>
                    <p:spPr>
                      <a:xfrm>
                        <a:off x="2909570" y="3183890"/>
                        <a:ext cx="1313815" cy="812165"/>
                      </a:xfrm>
                      <a:prstGeom prst="rect">
                        <a:avLst/>
                      </a:prstGeom>
                    </p:spPr>
                  </p:pic>
                </p:oleObj>
              </mc:Fallback>
            </mc:AlternateContent>
          </a:graphicData>
        </a:graphic>
      </p:graphicFrame>
      <p:sp>
        <p:nvSpPr>
          <p:cNvPr id="23" name="圆角矩形 22"/>
          <p:cNvSpPr/>
          <p:nvPr/>
        </p:nvSpPr>
        <p:spPr>
          <a:xfrm flipV="1">
            <a:off x="799465" y="4631055"/>
            <a:ext cx="8641080" cy="102235"/>
          </a:xfrm>
          <a:prstGeom prst="roundRect">
            <a:avLst/>
          </a:prstGeom>
          <a:solidFill>
            <a:schemeClr val="tx1"/>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3" name="文本框 2"/>
          <p:cNvSpPr txBox="1"/>
          <p:nvPr/>
        </p:nvSpPr>
        <p:spPr>
          <a:xfrm>
            <a:off x="812165" y="1158875"/>
            <a:ext cx="4064000" cy="368300"/>
          </a:xfrm>
          <a:prstGeom prst="rect">
            <a:avLst/>
          </a:prstGeom>
          <a:noFill/>
        </p:spPr>
        <p:txBody>
          <a:bodyPr wrap="square" rtlCol="0">
            <a:spAutoFit/>
          </a:bodyPr>
          <a:p>
            <a:r>
              <a:rPr lang="en-US" altLang="zh-CN"/>
              <a:t>LDP-AVG</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fontScale="90000"/>
          </a:bodyPr>
          <a:lstStyle/>
          <a:p>
            <a:r>
              <a:rPr lang="en-US" altLang="zh-CN" sz="4000" b="1" dirty="0">
                <a:sym typeface="+mn-ea"/>
              </a:rPr>
              <a:t>1.4 </a:t>
            </a:r>
            <a:r>
              <a:rPr lang="zh-CN" sz="4000" b="1" dirty="0">
                <a:sym typeface="+mn-ea"/>
              </a:rPr>
              <a:t>多项式逼近连续函数</a:t>
            </a:r>
            <a:endParaRPr 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4" name="图片 3"/>
          <p:cNvPicPr>
            <a:picLocks noChangeAspect="1"/>
          </p:cNvPicPr>
          <p:nvPr/>
        </p:nvPicPr>
        <p:blipFill>
          <a:blip r:embed="rId3"/>
          <a:stretch>
            <a:fillRect/>
          </a:stretch>
        </p:blipFill>
        <p:spPr>
          <a:xfrm>
            <a:off x="91440" y="1257935"/>
            <a:ext cx="5394960" cy="3688080"/>
          </a:xfrm>
          <a:prstGeom prst="rect">
            <a:avLst/>
          </a:prstGeom>
        </p:spPr>
      </p:pic>
      <p:sp>
        <p:nvSpPr>
          <p:cNvPr id="5" name="文本框 4"/>
          <p:cNvSpPr txBox="1"/>
          <p:nvPr/>
        </p:nvSpPr>
        <p:spPr>
          <a:xfrm>
            <a:off x="4770120" y="3305175"/>
            <a:ext cx="6096000" cy="368300"/>
          </a:xfrm>
          <a:prstGeom prst="rect">
            <a:avLst/>
          </a:prstGeom>
          <a:noFill/>
        </p:spPr>
        <p:txBody>
          <a:bodyPr wrap="square" rtlCol="0" anchor="t">
            <a:spAutoFit/>
          </a:bodyPr>
          <a:p>
            <a:r>
              <a:rPr lang="zh-CN" altLang="en-US"/>
              <a:t>维尔斯特拉斯定理：</a:t>
            </a:r>
            <a:endParaRPr lang="zh-CN" altLang="en-US"/>
          </a:p>
        </p:txBody>
      </p:sp>
      <p:pic>
        <p:nvPicPr>
          <p:cNvPr id="7" name="图片 6"/>
          <p:cNvPicPr>
            <a:picLocks noChangeAspect="1"/>
          </p:cNvPicPr>
          <p:nvPr/>
        </p:nvPicPr>
        <p:blipFill>
          <a:blip r:embed="rId4"/>
          <a:stretch>
            <a:fillRect/>
          </a:stretch>
        </p:blipFill>
        <p:spPr>
          <a:xfrm>
            <a:off x="4462780" y="1148715"/>
            <a:ext cx="10852150" cy="1833880"/>
          </a:xfrm>
          <a:prstGeom prst="rect">
            <a:avLst/>
          </a:prstGeom>
        </p:spPr>
      </p:pic>
      <p:pic>
        <p:nvPicPr>
          <p:cNvPr id="8" name="图片 7"/>
          <p:cNvPicPr>
            <a:picLocks noChangeAspect="1"/>
          </p:cNvPicPr>
          <p:nvPr/>
        </p:nvPicPr>
        <p:blipFill>
          <a:blip r:embed="rId5"/>
          <a:stretch>
            <a:fillRect/>
          </a:stretch>
        </p:blipFill>
        <p:spPr>
          <a:xfrm>
            <a:off x="5016500" y="3673475"/>
            <a:ext cx="10441940" cy="9721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297,&quot;width&quot;:17666.387401574804}"/>
</p:tagLst>
</file>

<file path=ppt/tags/tag2.xml><?xml version="1.0" encoding="utf-8"?>
<p:tagLst xmlns:p="http://schemas.openxmlformats.org/presentationml/2006/main">
  <p:tag name="KSO_WM_UNIT_TABLE_BEAUTIFY" val="smartTable{67186d60-7217-48ab-9a85-7770c137dab5}"/>
</p:tagLst>
</file>

<file path=ppt/tags/tag3.xml><?xml version="1.0" encoding="utf-8"?>
<p:tagLst xmlns:p="http://schemas.openxmlformats.org/presentationml/2006/main">
  <p:tag name="KSO_WM_UNIT_TABLE_BEAUTIFY" val="smartTable{fa0c7a33-75d1-451c-ab42-33a657623c4e}"/>
  <p:tag name="TABLE_ENDDRAG_ORIGIN_RECT" val="429*95"/>
  <p:tag name="TABLE_ENDDRAG_RECT" val="515*184*430*95"/>
</p:tagLst>
</file>

<file path=ppt/tags/tag4.xml><?xml version="1.0" encoding="utf-8"?>
<p:tagLst xmlns:p="http://schemas.openxmlformats.org/presentationml/2006/main">
  <p:tag name="COMMONDATA" val="eyJoZGlkIjoiMWQwNjhjODJjMjNjYTMwYWM3ZTU4ZGIzODg5OTliN2IifQ=="/>
  <p:tag name="KSO_WPP_MARK_KEY" val="9c4775e5-d35d-4f7c-a176-4a36429e81d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fryp4s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3102</Words>
  <Application>WPS 演示</Application>
  <PresentationFormat>宽屏</PresentationFormat>
  <Paragraphs>370</Paragraphs>
  <Slides>24</Slides>
  <Notes>31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61</vt:i4>
      </vt:variant>
      <vt:variant>
        <vt:lpstr>幻灯片标题</vt:lpstr>
      </vt:variant>
      <vt:variant>
        <vt:i4>24</vt:i4>
      </vt:variant>
    </vt:vector>
  </HeadingPairs>
  <TitlesOfParts>
    <vt:vector size="93" baseType="lpstr">
      <vt:lpstr>Arial</vt:lpstr>
      <vt:lpstr>宋体</vt:lpstr>
      <vt:lpstr>Wingdings</vt:lpstr>
      <vt:lpstr>Times New Roman</vt:lpstr>
      <vt:lpstr>Calibri</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目录</vt:lpstr>
      <vt:lpstr>1.0 两种数据发布方式(协议)</vt:lpstr>
      <vt:lpstr>1.1 两种数据发布方式的差别</vt:lpstr>
      <vt:lpstr>1.2 基于非交互式的ERM</vt:lpstr>
      <vt:lpstr>1.3 相关工作</vt:lpstr>
      <vt:lpstr>1.3.1 参数公式</vt:lpstr>
      <vt:lpstr>1.3.2 算法1</vt:lpstr>
      <vt:lpstr>1.4 多项式逼近连续函数</vt:lpstr>
      <vt:lpstr>1.4 伯恩斯坦多项式</vt:lpstr>
      <vt:lpstr>1.5 伯恩斯坦多项式导数计算</vt:lpstr>
      <vt:lpstr>1.6 第一次尝试(LBM)   客户端</vt:lpstr>
      <vt:lpstr>1.6 第一次尝试(LBM)   服务器端</vt:lpstr>
      <vt:lpstr>1.7 误差分析</vt:lpstr>
      <vt:lpstr>1.8 改进型(LBM)  客户端</vt:lpstr>
      <vt:lpstr>1.9 改进型(LBM)  服务器端</vt:lpstr>
      <vt:lpstr>目录</vt:lpstr>
      <vt:lpstr>2.1 一般线性损失函数</vt:lpstr>
      <vt:lpstr>2.2 预处理   客户端</vt:lpstr>
      <vt:lpstr>2.3 加噪   客户端</vt:lpstr>
      <vt:lpstr>2.4 构建多项式  服务器端</vt:lpstr>
      <vt:lpstr>2.4 采用SIGM计算   服务器端</vt:lpstr>
      <vt:lpstr>2.4 算法3</vt:lpstr>
      <vt:lpstr>3   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shiguanhua</dc:creator>
  <cp:lastModifiedBy>Ruby1397305482</cp:lastModifiedBy>
  <cp:revision>776</cp:revision>
  <dcterms:created xsi:type="dcterms:W3CDTF">2021-11-12T05:38:00Z</dcterms:created>
  <dcterms:modified xsi:type="dcterms:W3CDTF">2022-11-22T02:01:31Z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0419830C748B47549B18A972F4A3E714</vt:lpwstr>
  </property>
</Properties>
</file>