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568" r:id="rId5"/>
    <p:sldId id="373" r:id="rId6"/>
    <p:sldId id="556" r:id="rId7"/>
    <p:sldId id="460" r:id="rId8"/>
    <p:sldId id="558" r:id="rId9"/>
    <p:sldId id="564" r:id="rId10"/>
    <p:sldId id="591" r:id="rId11"/>
    <p:sldId id="559" r:id="rId12"/>
    <p:sldId id="609" r:id="rId13"/>
    <p:sldId id="608" r:id="rId14"/>
    <p:sldId id="560" r:id="rId15"/>
    <p:sldId id="561" r:id="rId16"/>
    <p:sldId id="575" r:id="rId17"/>
  </p:sldIdLst>
  <p:sldSz cx="12192000" cy="6858000"/>
  <p:notesSz cx="7103745" cy="10234295"/>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EA79D63-741A-45C4-ADB5-9B802C6FE787}">
          <p14:sldIdLst>
            <p14:sldId id="257"/>
            <p14:sldId id="568"/>
            <p14:sldId id="373"/>
            <p14:sldId id="556"/>
            <p14:sldId id="460"/>
            <p14:sldId id="558"/>
            <p14:sldId id="564"/>
            <p14:sldId id="591"/>
            <p14:sldId id="559"/>
            <p14:sldId id="609"/>
            <p14:sldId id="608"/>
            <p14:sldId id="560"/>
            <p14:sldId id="561"/>
            <p14:sldId id="57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 令凯" initials="孟" lastIdx="1" clrIdx="0"/>
  <p:cmAuthor id="2" name="后会无期" initials="后会无期" lastIdx="0" clrIdx="1"/>
  <p:cmAuthor id="3" name="RON" initials="R" lastIdx="3" clrIdx="2"/>
  <p:cmAuthor id="4" name="陈 晓博" initials="陈" lastIdx="1" clrIdx="3"/>
  <p:cmAuthor id="5" name="Administrator"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BFE2FF"/>
    <a:srgbClr val="F06262"/>
    <a:srgbClr val="384479"/>
    <a:srgbClr val="9DC3E6"/>
    <a:srgbClr val="FFCBA2"/>
    <a:srgbClr val="C03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3834" autoAdjust="0"/>
  </p:normalViewPr>
  <p:slideViewPr>
    <p:cSldViewPr snapToGrid="0">
      <p:cViewPr varScale="1">
        <p:scale>
          <a:sx n="141" d="100"/>
          <a:sy n="141" d="100"/>
        </p:scale>
        <p:origin x="80" y="4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3.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5" dt="2022-09-16T13:26:01.391" idx="1">
    <p:pos x="791" y="334"/>
    <p:text/>
  </p:cm>
</p:cmLst>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a:solidFill>
                  <a:srgbClr val="FF0000"/>
                </a:solidFill>
                <a:sym typeface="+mn-ea"/>
              </a:rPr>
              <a:t>PS</a:t>
            </a:r>
            <a:r>
              <a:rPr lang="zh-CN" altLang="en-US">
                <a:solidFill>
                  <a:srgbClr val="FF0000"/>
                </a:solidFill>
                <a:sym typeface="+mn-ea"/>
              </a:rPr>
              <a:t>：</a:t>
            </a:r>
            <a:r>
              <a:rPr lang="en-US" altLang="zh-CN">
                <a:solidFill>
                  <a:srgbClr val="FF0000"/>
                </a:solidFill>
                <a:sym typeface="+mn-ea"/>
              </a:rPr>
              <a:t> </a:t>
            </a:r>
            <a:r>
              <a:rPr lang="zh-CN" altLang="en-US">
                <a:solidFill>
                  <a:srgbClr val="FF0000"/>
                </a:solidFill>
                <a:sym typeface="+mn-ea"/>
              </a:rPr>
              <a:t>论文出处，说明具体顶会，来自哪里，哪一年</a:t>
            </a:r>
            <a:endParaRPr lang="zh-CN" altLang="en-US">
              <a:solidFill>
                <a:srgbClr val="FF0000"/>
              </a:solidFill>
            </a:endParaRPr>
          </a:p>
          <a:p>
            <a:endParaRPr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t>总结还是分两页</a:t>
            </a:r>
            <a:endParaRPr 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加个作用的宾语</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加个作用的宾语</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dirty="0"/>
          </a:p>
        </p:txBody>
      </p:sp>
      <p:sp>
        <p:nvSpPr>
          <p:cNvPr id="5" name="标题 5"/>
          <p:cNvSpPr>
            <a:spLocks noGrp="1"/>
          </p:cNvSpPr>
          <p:nvPr>
            <p:ph type="ctrTitle" idx="4294967295"/>
          </p:nvPr>
        </p:nvSpPr>
        <p:spPr>
          <a:xfrm>
            <a:off x="557776" y="255235"/>
            <a:ext cx="9144000" cy="1001591"/>
          </a:xfrm>
        </p:spPr>
        <p:txBody>
          <a:bodyPr>
            <a:normAutofit/>
          </a:bodyPr>
          <a:lstStyle/>
          <a:p>
            <a:endParaRPr lang="zh-CN" altLang="en-US" sz="3600" b="1" dirty="0">
              <a:sym typeface="+mn-ea"/>
            </a:endParaRPr>
          </a:p>
        </p:txBody>
      </p:sp>
      <p:grpSp>
        <p:nvGrpSpPr>
          <p:cNvPr id="6" name="组合 5"/>
          <p:cNvGrpSpPr/>
          <p:nvPr userDrawn="1"/>
        </p:nvGrpSpPr>
        <p:grpSpPr>
          <a:xfrm>
            <a:off x="9617001" y="87034"/>
            <a:ext cx="2034540" cy="941666"/>
            <a:chOff x="9937100" y="-21252"/>
            <a:chExt cx="2386163" cy="1113116"/>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9" name="圆角矩形 17"/>
          <p:cNvSpPr/>
          <p:nvPr userDrawn="1"/>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11653520" y="6319520"/>
            <a:ext cx="538480" cy="538480"/>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484134" y="6376515"/>
            <a:ext cx="630615" cy="424490"/>
          </a:xfrm>
        </p:spPr>
        <p:txBody>
          <a:bodyPr/>
          <a:lstStyle>
            <a:lvl1pPr>
              <a:defRPr sz="2400">
                <a:solidFill>
                  <a:schemeClr val="bg1"/>
                </a:solidFill>
              </a:defRPr>
            </a:lvl1pPr>
          </a:lstStyle>
          <a:p>
            <a:fld id="{B509AAB2-8618-49D3-806D-5B60E79AAF80}" type="slidenum">
              <a:rPr lang="zh-CN" altLang="en-US" smtClean="0"/>
            </a:fld>
            <a:endParaRPr lang="zh-CN" alt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vmlDrawing" Target="../drawings/vmlDrawing7.vml"/><Relationship Id="rId6"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3.wmf"/><Relationship Id="rId3" Type="http://schemas.openxmlformats.org/officeDocument/2006/relationships/oleObject" Target="../embeddings/oleObject15.bin"/><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7.xml"/><Relationship Id="rId7" Type="http://schemas.openxmlformats.org/officeDocument/2006/relationships/image" Target="../media/image21.wmf"/><Relationship Id="rId6" Type="http://schemas.openxmlformats.org/officeDocument/2006/relationships/oleObject" Target="../embeddings/oleObject17.bin"/><Relationship Id="rId5" Type="http://schemas.openxmlformats.org/officeDocument/2006/relationships/image" Target="../media/image23.wmf"/><Relationship Id="rId4" Type="http://schemas.openxmlformats.org/officeDocument/2006/relationships/oleObject" Target="../embeddings/oleObject16.bin"/><Relationship Id="rId3" Type="http://schemas.openxmlformats.org/officeDocument/2006/relationships/image" Target="../media/image26.png"/><Relationship Id="rId2" Type="http://schemas.openxmlformats.org/officeDocument/2006/relationships/image" Target="../media/image2.png"/><Relationship Id="rId10" Type="http://schemas.openxmlformats.org/officeDocument/2006/relationships/notesSlide" Target="../notesSlides/notesSlide1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vmlDrawing" Target="../drawings/vmlDrawing9.vml"/><Relationship Id="rId6" Type="http://schemas.openxmlformats.org/officeDocument/2006/relationships/slideLayout" Target="../slideLayouts/slideLayout7.xml"/><Relationship Id="rId5" Type="http://schemas.openxmlformats.org/officeDocument/2006/relationships/image" Target="../media/image21.wmf"/><Relationship Id="rId4" Type="http://schemas.openxmlformats.org/officeDocument/2006/relationships/oleObject" Target="../embeddings/oleObject18.bin"/><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10.vml"/><Relationship Id="rId6" Type="http://schemas.openxmlformats.org/officeDocument/2006/relationships/slideLayout" Target="../slideLayouts/slideLayout7.xml"/><Relationship Id="rId5" Type="http://schemas.openxmlformats.org/officeDocument/2006/relationships/image" Target="../media/image29.wmf"/><Relationship Id="rId4" Type="http://schemas.openxmlformats.org/officeDocument/2006/relationships/oleObject" Target="../embeddings/oleObject19.bin"/><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comments" Target="../comments/comment1.xml"/><Relationship Id="rId8" Type="http://schemas.openxmlformats.org/officeDocument/2006/relationships/notesSlide" Target="../notesSlides/notesSlide14.xml"/><Relationship Id="rId7" Type="http://schemas.openxmlformats.org/officeDocument/2006/relationships/vmlDrawing" Target="../drawings/vmlDrawing11.vml"/><Relationship Id="rId6" Type="http://schemas.openxmlformats.org/officeDocument/2006/relationships/slideLayout" Target="../slideLayouts/slideLayout7.xml"/><Relationship Id="rId5" Type="http://schemas.openxmlformats.org/officeDocument/2006/relationships/oleObject" Target="../embeddings/oleObject21.bin"/><Relationship Id="rId4" Type="http://schemas.openxmlformats.org/officeDocument/2006/relationships/image" Target="../media/image14.wmf"/><Relationship Id="rId3" Type="http://schemas.openxmlformats.org/officeDocument/2006/relationships/oleObject" Target="../embeddings/oleObject20.bin"/><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7.xml"/><Relationship Id="rId7" Type="http://schemas.openxmlformats.org/officeDocument/2006/relationships/image" Target="../media/image7.wmf"/><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 Id="rId3" Type="http://schemas.openxmlformats.org/officeDocument/2006/relationships/image" Target="../media/image5.jpeg"/><Relationship Id="rId2" Type="http://schemas.openxmlformats.org/officeDocument/2006/relationships/image" Target="../media/image2.png"/><Relationship Id="rId10" Type="http://schemas.openxmlformats.org/officeDocument/2006/relationships/notesSlide" Target="../notesSlides/notesSlide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wmf"/><Relationship Id="rId7" Type="http://schemas.openxmlformats.org/officeDocument/2006/relationships/oleObject" Target="../embeddings/oleObject5.bin"/><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10.wmf"/><Relationship Id="rId3" Type="http://schemas.openxmlformats.org/officeDocument/2006/relationships/oleObject" Target="../embeddings/oleObject3.bin"/><Relationship Id="rId2" Type="http://schemas.openxmlformats.org/officeDocument/2006/relationships/image" Target="../media/image2.png"/><Relationship Id="rId11" Type="http://schemas.openxmlformats.org/officeDocument/2006/relationships/notesSlide" Target="../notesSlides/notesSlide5.xml"/><Relationship Id="rId10" Type="http://schemas.openxmlformats.org/officeDocument/2006/relationships/vmlDrawing" Target="../drawings/vmlDrawing2.v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oleObject" Target="../embeddings/oleObject7.bin"/><Relationship Id="rId7" Type="http://schemas.openxmlformats.org/officeDocument/2006/relationships/image" Target="../media/image13.wmf"/><Relationship Id="rId6" Type="http://schemas.openxmlformats.org/officeDocument/2006/relationships/oleObject" Target="../embeddings/oleObject6.bin"/><Relationship Id="rId5" Type="http://schemas.openxmlformats.org/officeDocument/2006/relationships/tags" Target="../tags/tag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2.png"/><Relationship Id="rId14" Type="http://schemas.openxmlformats.org/officeDocument/2006/relationships/notesSlide" Target="../notesSlides/notesSlide6.xml"/><Relationship Id="rId13" Type="http://schemas.openxmlformats.org/officeDocument/2006/relationships/vmlDrawing" Target="../drawings/vmlDrawing3.vml"/><Relationship Id="rId12" Type="http://schemas.openxmlformats.org/officeDocument/2006/relationships/slideLayout" Target="../slideLayouts/slideLayout7.xml"/><Relationship Id="rId11" Type="http://schemas.openxmlformats.org/officeDocument/2006/relationships/image" Target="../media/image15.wmf"/><Relationship Id="rId10" Type="http://schemas.openxmlformats.org/officeDocument/2006/relationships/oleObject" Target="../embeddings/oleObject8.bin"/><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vmlDrawing" Target="../drawings/vmlDrawing4.vml"/><Relationship Id="rId6" Type="http://schemas.openxmlformats.org/officeDocument/2006/relationships/slideLayout" Target="../slideLayouts/slideLayout7.xml"/><Relationship Id="rId5" Type="http://schemas.openxmlformats.org/officeDocument/2006/relationships/image" Target="../media/image17.wmf"/><Relationship Id="rId4" Type="http://schemas.openxmlformats.org/officeDocument/2006/relationships/oleObject" Target="../embeddings/oleObject9.bin"/><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oleObject" Target="../embeddings/oleObject12.bin"/><Relationship Id="rId7" Type="http://schemas.openxmlformats.org/officeDocument/2006/relationships/image" Target="../media/image20.wmf"/><Relationship Id="rId6" Type="http://schemas.openxmlformats.org/officeDocument/2006/relationships/oleObject" Target="../embeddings/oleObject11.bin"/><Relationship Id="rId5" Type="http://schemas.openxmlformats.org/officeDocument/2006/relationships/image" Target="../media/image19.wmf"/><Relationship Id="rId4" Type="http://schemas.openxmlformats.org/officeDocument/2006/relationships/oleObject" Target="../embeddings/oleObject10.bin"/><Relationship Id="rId3" Type="http://schemas.openxmlformats.org/officeDocument/2006/relationships/image" Target="../media/image18.png"/><Relationship Id="rId2" Type="http://schemas.openxmlformats.org/officeDocument/2006/relationships/image" Target="../media/image2.png"/><Relationship Id="rId14" Type="http://schemas.openxmlformats.org/officeDocument/2006/relationships/notesSlide" Target="../notesSlides/notesSlide8.xml"/><Relationship Id="rId13" Type="http://schemas.openxmlformats.org/officeDocument/2006/relationships/vmlDrawing" Target="../drawings/vmlDrawing5.vml"/><Relationship Id="rId12" Type="http://schemas.openxmlformats.org/officeDocument/2006/relationships/slideLayout" Target="../slideLayouts/slideLayout7.xml"/><Relationship Id="rId11" Type="http://schemas.openxmlformats.org/officeDocument/2006/relationships/image" Target="../media/image22.wmf"/><Relationship Id="rId10" Type="http://schemas.openxmlformats.org/officeDocument/2006/relationships/oleObject" Target="../embeddings/oleObject13.bin"/><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vmlDrawing" Target="../drawings/vmlDrawing6.vml"/><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wmf"/><Relationship Id="rId3" Type="http://schemas.openxmlformats.org/officeDocument/2006/relationships/oleObject" Target="../embeddings/oleObject14.bin"/><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351" y="-17814"/>
            <a:ext cx="12192000" cy="6857999"/>
          </a:xfrm>
          <a:prstGeom prst="rect">
            <a:avLst/>
          </a:prstGeom>
        </p:spPr>
      </p:pic>
      <p:sp>
        <p:nvSpPr>
          <p:cNvPr id="6" name="文本框 5"/>
          <p:cNvSpPr txBox="1"/>
          <p:nvPr/>
        </p:nvSpPr>
        <p:spPr>
          <a:xfrm>
            <a:off x="4699000" y="4136773"/>
            <a:ext cx="2794000" cy="1198880"/>
          </a:xfrm>
          <a:prstGeom prst="rect">
            <a:avLst/>
          </a:prstGeom>
          <a:noFill/>
        </p:spPr>
        <p:txBody>
          <a:bodyPr wrap="square" rtlCol="0">
            <a:spAutoFit/>
          </a:bodyPr>
          <a:lstStyle/>
          <a:p>
            <a:pPr algn="ctr">
              <a:lnSpc>
                <a:spcPct val="150000"/>
              </a:lnSpc>
            </a:pPr>
            <a:r>
              <a:rPr lang="zh-CN" altLang="en-US" sz="2400" dirty="0">
                <a:effectLst>
                  <a:outerShdw blurRad="38100" dist="19050" dir="2700000" algn="tl" rotWithShape="0">
                    <a:schemeClr val="dk1">
                      <a:alpha val="40000"/>
                    </a:schemeClr>
                  </a:outerShdw>
                </a:effectLst>
                <a:latin typeface="Times New Roman" panose="02020603050405020304" charset="0"/>
              </a:rPr>
              <a:t>汇报人：邓迪杭</a:t>
            </a:r>
            <a:endParaRPr lang="en-US" altLang="zh-CN" sz="2400" dirty="0">
              <a:effectLst>
                <a:outerShdw blurRad="38100" dist="19050" dir="2700000" algn="tl" rotWithShape="0">
                  <a:schemeClr val="dk1">
                    <a:alpha val="40000"/>
                  </a:schemeClr>
                </a:outerShdw>
              </a:effectLst>
              <a:latin typeface="Times New Roman" panose="02020603050405020304" charset="0"/>
            </a:endParaRPr>
          </a:p>
          <a:p>
            <a:pPr algn="ctr">
              <a:lnSpc>
                <a:spcPct val="150000"/>
              </a:lnSpc>
            </a:pPr>
            <a:r>
              <a:rPr lang="zh-CN" altLang="en-US" sz="2400" dirty="0">
                <a:effectLst>
                  <a:outerShdw blurRad="38100" dist="19050" dir="2700000" algn="tl" rotWithShape="0">
                    <a:schemeClr val="dk1">
                      <a:alpha val="40000"/>
                    </a:schemeClr>
                  </a:outerShdw>
                </a:effectLst>
                <a:latin typeface="Times New Roman" panose="02020603050405020304" charset="0"/>
              </a:rPr>
              <a:t>指导老师：张美范</a:t>
            </a:r>
            <a:endParaRPr lang="zh-CN" altLang="en-US" sz="2400" dirty="0">
              <a:effectLst>
                <a:outerShdw blurRad="38100" dist="19050" dir="2700000" algn="tl" rotWithShape="0">
                  <a:schemeClr val="dk1">
                    <a:alpha val="40000"/>
                  </a:schemeClr>
                </a:outerShdw>
              </a:effectLst>
              <a:latin typeface="Times New Roman" panose="02020603050405020304" charset="0"/>
            </a:endParaRPr>
          </a:p>
        </p:txBody>
      </p:sp>
      <p:sp>
        <p:nvSpPr>
          <p:cNvPr id="8" name="文本框 7"/>
          <p:cNvSpPr txBox="1"/>
          <p:nvPr>
            <p:custDataLst>
              <p:tags r:id="rId2"/>
            </p:custDataLst>
          </p:nvPr>
        </p:nvSpPr>
        <p:spPr>
          <a:xfrm>
            <a:off x="486287" y="1978160"/>
            <a:ext cx="11218156" cy="1445260"/>
          </a:xfrm>
          <a:prstGeom prst="rect">
            <a:avLst/>
          </a:prstGeom>
          <a:noFill/>
        </p:spPr>
        <p:txBody>
          <a:bodyPr wrap="square" rtlCol="0">
            <a:spAutoFit/>
          </a:bodyPr>
          <a:lstStyle/>
          <a:p>
            <a:pPr marR="5080" lvl="1" algn="ctr">
              <a:spcBef>
                <a:spcPts val="105"/>
              </a:spcBef>
            </a:pPr>
            <a:r>
              <a:rPr lang="en-US" altLang="zh-CN" sz="44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rPr>
              <a:t>Optimal Algorithms for Mean Estimation under Local Differential Privacy</a:t>
            </a:r>
            <a:endParaRPr lang="en-US" altLang="zh-CN" sz="44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endParaRPr>
          </a:p>
        </p:txBody>
      </p:sp>
      <p:pic>
        <p:nvPicPr>
          <p:cNvPr id="5" name="Picture 4" descr="http://zsjy.gzhu.edu.cn/images/pic_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583325" y="114253"/>
            <a:ext cx="3293111" cy="97815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000211" y="5460608"/>
            <a:ext cx="4191578" cy="460375"/>
          </a:xfrm>
          <a:prstGeom prst="rect">
            <a:avLst/>
          </a:prstGeom>
          <a:noFill/>
        </p:spPr>
        <p:txBody>
          <a:bodyPr wrap="square" rtlCol="0">
            <a:spAutoFit/>
          </a:bodyPr>
          <a:lstStyle/>
          <a:p>
            <a:pPr algn="ct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charset="0"/>
              </a:rPr>
              <a:t>2022.11</a:t>
            </a:r>
            <a:r>
              <a:rPr lang="en-US" altLang="zh-CN" sz="2400" dirty="0">
                <a:effectLst>
                  <a:outerShdw blurRad="38100" dist="19050" dir="2700000" algn="tl" rotWithShape="0">
                    <a:schemeClr val="dk1">
                      <a:alpha val="40000"/>
                    </a:schemeClr>
                  </a:outerShdw>
                </a:effectLst>
                <a:latin typeface="Times New Roman" panose="02020603050405020304" charset="0"/>
              </a:rPr>
              <a:t>.8</a:t>
            </a:r>
            <a:endParaRPr lang="zh-CN" altLang="en-US" sz="2400" dirty="0">
              <a:solidFill>
                <a:schemeClr val="tx1"/>
              </a:solidFill>
              <a:effectLst>
                <a:outerShdw blurRad="38100" dist="19050" dir="2700000" algn="tl" rotWithShape="0">
                  <a:schemeClr val="dk1">
                    <a:alpha val="40000"/>
                  </a:schemeClr>
                </a:outerShdw>
              </a:effectLst>
              <a:latin typeface="Times New Roman" panose="02020603050405020304" charset="0"/>
            </a:endParaRPr>
          </a:p>
        </p:txBody>
      </p:sp>
      <p:grpSp>
        <p:nvGrpSpPr>
          <p:cNvPr id="11" name="组合 10"/>
          <p:cNvGrpSpPr/>
          <p:nvPr/>
        </p:nvGrpSpPr>
        <p:grpSpPr>
          <a:xfrm>
            <a:off x="9574137" y="87034"/>
            <a:ext cx="2034540" cy="941666"/>
            <a:chOff x="9937100" y="-21252"/>
            <a:chExt cx="2386163" cy="1113116"/>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4" name="文本框 13"/>
          <p:cNvSpPr txBox="1"/>
          <p:nvPr/>
        </p:nvSpPr>
        <p:spPr>
          <a:xfrm>
            <a:off x="275285" y="5918264"/>
            <a:ext cx="11640161" cy="368300"/>
          </a:xfrm>
          <a:prstGeom prst="rect">
            <a:avLst/>
          </a:prstGeom>
          <a:noFill/>
        </p:spPr>
        <p:txBody>
          <a:bodyPr wrap="square">
            <a:spAutoFit/>
          </a:bodyPr>
          <a:lstStyle/>
          <a:p>
            <a:r>
              <a:rPr lang="zh-CN" altLang="en-US" dirty="0"/>
              <a:t>[1] Asi, Hilal et al. “Optimal Algorithms for Mean Estimation under Local Differential Privacy.” ICML (2022). </a:t>
            </a:r>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543165" cy="1120775"/>
          </a:xfrm>
        </p:spPr>
        <p:txBody>
          <a:bodyPr>
            <a:normAutofit fontScale="90000"/>
          </a:bodyPr>
          <a:lstStyle/>
          <a:p>
            <a:r>
              <a:rPr lang="en-US" altLang="zh-CN" sz="4000" b="1" dirty="0">
                <a:sym typeface="+mn-ea"/>
              </a:rPr>
              <a:t>2 </a:t>
            </a:r>
            <a:r>
              <a:rPr lang="zh-CN" sz="4000" b="1" dirty="0">
                <a:sym typeface="+mn-ea"/>
              </a:rPr>
              <a:t>实验，证明</a:t>
            </a:r>
            <a:r>
              <a:rPr lang="en-US" altLang="zh-CN" sz="4000" b="1" dirty="0">
                <a:sym typeface="+mn-ea"/>
              </a:rPr>
              <a:t>PrivUnit</a:t>
            </a:r>
            <a:r>
              <a:rPr lang="zh-CN" altLang="en-US" sz="4000" b="1" dirty="0">
                <a:sym typeface="+mn-ea"/>
              </a:rPr>
              <a:t>方法的优势</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graphicFrame>
        <p:nvGraphicFramePr>
          <p:cNvPr id="7" name="对象 6">
            <a:hlinkClick r:id="" action="ppaction://ole?verb="/>
          </p:cNvPr>
          <p:cNvGraphicFramePr>
            <a:graphicFrameLocks noChangeAspect="1"/>
          </p:cNvGraphicFramePr>
          <p:nvPr/>
        </p:nvGraphicFramePr>
        <p:xfrm>
          <a:off x="6032500" y="3359150"/>
          <a:ext cx="127000" cy="139700"/>
        </p:xfrm>
        <a:graphic>
          <a:graphicData uri="http://schemas.openxmlformats.org/presentationml/2006/ole">
            <mc:AlternateContent xmlns:mc="http://schemas.openxmlformats.org/markup-compatibility/2006">
              <mc:Choice xmlns:v="urn:schemas-microsoft-com:vml" Requires="v">
                <p:oleObj spid="_x0000_s6145" name="" r:id="rId3" imgW="127000" imgH="139700" progId="Equation.KSEE3">
                  <p:embed/>
                </p:oleObj>
              </mc:Choice>
              <mc:Fallback>
                <p:oleObj name="" r:id="rId3" imgW="127000" imgH="139700" progId="Equation.KSEE3">
                  <p:embed/>
                  <p:pic>
                    <p:nvPicPr>
                      <p:cNvPr id="0" name="图片 6144"/>
                      <p:cNvPicPr/>
                      <p:nvPr/>
                    </p:nvPicPr>
                    <p:blipFill>
                      <a:blip r:embed="rId4"/>
                      <a:stretch>
                        <a:fillRect/>
                      </a:stretch>
                    </p:blipFill>
                    <p:spPr>
                      <a:xfrm>
                        <a:off x="6032500" y="3359150"/>
                        <a:ext cx="127000" cy="139700"/>
                      </a:xfrm>
                      <a:prstGeom prst="rect">
                        <a:avLst/>
                      </a:prstGeom>
                    </p:spPr>
                  </p:pic>
                </p:oleObj>
              </mc:Fallback>
            </mc:AlternateContent>
          </a:graphicData>
        </a:graphic>
      </p:graphicFrame>
      <p:sp>
        <p:nvSpPr>
          <p:cNvPr id="30" name="文本框 29"/>
          <p:cNvSpPr txBox="1"/>
          <p:nvPr/>
        </p:nvSpPr>
        <p:spPr>
          <a:xfrm>
            <a:off x="1537970" y="5471160"/>
            <a:ext cx="1944370" cy="368300"/>
          </a:xfrm>
          <a:prstGeom prst="rect">
            <a:avLst/>
          </a:prstGeom>
          <a:noFill/>
        </p:spPr>
        <p:txBody>
          <a:bodyPr wrap="square" rtlCol="0">
            <a:spAutoFit/>
          </a:bodyPr>
          <a:p>
            <a:r>
              <a:rPr lang="zh-CN" altLang="en-US"/>
              <a:t>训练集</a:t>
            </a:r>
            <a:r>
              <a:rPr lang="en-US" altLang="zh-CN"/>
              <a:t>MNIST</a:t>
            </a:r>
            <a:endParaRPr lang="en-US" altLang="zh-CN"/>
          </a:p>
        </p:txBody>
      </p:sp>
      <p:pic>
        <p:nvPicPr>
          <p:cNvPr id="3" name="图片 2"/>
          <p:cNvPicPr>
            <a:picLocks noChangeAspect="1"/>
          </p:cNvPicPr>
          <p:nvPr/>
        </p:nvPicPr>
        <p:blipFill>
          <a:blip r:embed="rId5"/>
          <a:stretch>
            <a:fillRect/>
          </a:stretch>
        </p:blipFill>
        <p:spPr>
          <a:xfrm>
            <a:off x="558165" y="1290320"/>
            <a:ext cx="10008235" cy="4072890"/>
          </a:xfrm>
          <a:prstGeom prst="rect">
            <a:avLst/>
          </a:prstGeom>
        </p:spPr>
      </p:pic>
      <p:sp>
        <p:nvSpPr>
          <p:cNvPr id="4" name="文本框 3"/>
          <p:cNvSpPr txBox="1"/>
          <p:nvPr/>
        </p:nvSpPr>
        <p:spPr>
          <a:xfrm>
            <a:off x="3530600" y="5468620"/>
            <a:ext cx="8662035" cy="645160"/>
          </a:xfrm>
          <a:prstGeom prst="rect">
            <a:avLst/>
          </a:prstGeom>
          <a:noFill/>
        </p:spPr>
        <p:txBody>
          <a:bodyPr wrap="square" rtlCol="0">
            <a:spAutoFit/>
          </a:bodyPr>
          <a:p>
            <a:r>
              <a:rPr lang="zh-CN" altLang="en-US"/>
              <a:t>评价标准：采用了</a:t>
            </a:r>
            <a:r>
              <a:rPr lang="en-US" altLang="zh-CN"/>
              <a:t>Privunit</a:t>
            </a:r>
            <a:r>
              <a:rPr lang="zh-CN" altLang="en-US"/>
              <a:t>方法与不采用之间模型精确度的差值（纵坐标）</a:t>
            </a:r>
            <a:endParaRPr lang="zh-CN" altLang="en-US"/>
          </a:p>
          <a:p>
            <a:r>
              <a:rPr lang="en-US" altLang="zh-CN"/>
              <a:t>                  </a:t>
            </a:r>
            <a:r>
              <a:rPr lang="zh-CN" altLang="en-US"/>
              <a:t>横坐标是联邦学习中交互的轮次。</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543165" cy="1120775"/>
          </a:xfrm>
        </p:spPr>
        <p:txBody>
          <a:bodyPr>
            <a:normAutofit/>
          </a:bodyPr>
          <a:lstStyle/>
          <a:p>
            <a:r>
              <a:rPr lang="en-US" altLang="zh-CN" sz="4000" b="1" dirty="0">
                <a:sym typeface="+mn-ea"/>
              </a:rPr>
              <a:t>3 </a:t>
            </a:r>
            <a:r>
              <a:rPr lang="zh-CN" sz="4000" b="1" dirty="0">
                <a:sym typeface="+mn-ea"/>
              </a:rPr>
              <a:t>实验</a:t>
            </a:r>
            <a:endParaRPr 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pic>
        <p:nvPicPr>
          <p:cNvPr id="4" name="图片 3"/>
          <p:cNvPicPr>
            <a:picLocks noChangeAspect="1"/>
          </p:cNvPicPr>
          <p:nvPr/>
        </p:nvPicPr>
        <p:blipFill>
          <a:blip r:embed="rId3"/>
          <a:stretch>
            <a:fillRect/>
          </a:stretch>
        </p:blipFill>
        <p:spPr>
          <a:xfrm>
            <a:off x="463550" y="1277620"/>
            <a:ext cx="11548745" cy="3605530"/>
          </a:xfrm>
          <a:prstGeom prst="rect">
            <a:avLst/>
          </a:prstGeom>
        </p:spPr>
      </p:pic>
      <p:sp>
        <p:nvSpPr>
          <p:cNvPr id="5" name="文本框 4"/>
          <p:cNvSpPr txBox="1"/>
          <p:nvPr/>
        </p:nvSpPr>
        <p:spPr>
          <a:xfrm>
            <a:off x="2694305" y="4915535"/>
            <a:ext cx="1437640"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rPr>
              <a:t>ε</a:t>
            </a:r>
            <a:r>
              <a:rPr lang="en-US" altLang="zh-CN" sz="3200">
                <a:latin typeface="宋体" panose="02010600030101010101" pitchFamily="2" charset="-122"/>
                <a:ea typeface="宋体" panose="02010600030101010101" pitchFamily="2" charset="-122"/>
              </a:rPr>
              <a:t>= 4</a:t>
            </a:r>
            <a:endParaRPr lang="en-US" altLang="zh-CN" sz="3200">
              <a:latin typeface="宋体" panose="02010600030101010101" pitchFamily="2" charset="-122"/>
              <a:ea typeface="宋体" panose="02010600030101010101" pitchFamily="2" charset="-122"/>
            </a:endParaRPr>
          </a:p>
        </p:txBody>
      </p:sp>
      <p:graphicFrame>
        <p:nvGraphicFramePr>
          <p:cNvPr id="7" name="对象 6">
            <a:hlinkClick r:id="" action="ppaction://ole?verb="/>
          </p:cNvPr>
          <p:cNvGraphicFramePr>
            <a:graphicFrameLocks noChangeAspect="1"/>
          </p:cNvGraphicFramePr>
          <p:nvPr/>
        </p:nvGraphicFramePr>
        <p:xfrm>
          <a:off x="6032500" y="3359150"/>
          <a:ext cx="127000" cy="139700"/>
        </p:xfrm>
        <a:graphic>
          <a:graphicData uri="http://schemas.openxmlformats.org/presentationml/2006/ole">
            <mc:AlternateContent xmlns:mc="http://schemas.openxmlformats.org/markup-compatibility/2006">
              <mc:Choice xmlns:v="urn:schemas-microsoft-com:vml" Requires="v">
                <p:oleObj spid="_x0000_s6145" name="" r:id="rId4" imgW="127000" imgH="139700" progId="Equation.KSEE3">
                  <p:embed/>
                </p:oleObj>
              </mc:Choice>
              <mc:Fallback>
                <p:oleObj name="" r:id="rId4" imgW="127000" imgH="139700" progId="Equation.KSEE3">
                  <p:embed/>
                  <p:pic>
                    <p:nvPicPr>
                      <p:cNvPr id="0" name="图片 6144"/>
                      <p:cNvPicPr/>
                      <p:nvPr/>
                    </p:nvPicPr>
                    <p:blipFill>
                      <a:blip r:embed="rId5"/>
                      <a:stretch>
                        <a:fillRect/>
                      </a:stretch>
                    </p:blipFill>
                    <p:spPr>
                      <a:xfrm>
                        <a:off x="6032500" y="3359150"/>
                        <a:ext cx="127000" cy="139700"/>
                      </a:xfrm>
                      <a:prstGeom prst="rect">
                        <a:avLst/>
                      </a:prstGeom>
                    </p:spPr>
                  </p:pic>
                </p:oleObj>
              </mc:Fallback>
            </mc:AlternateContent>
          </a:graphicData>
        </a:graphic>
      </p:graphicFrame>
      <p:sp>
        <p:nvSpPr>
          <p:cNvPr id="9" name="文本框 8"/>
          <p:cNvSpPr txBox="1"/>
          <p:nvPr/>
        </p:nvSpPr>
        <p:spPr>
          <a:xfrm>
            <a:off x="8662035" y="4915535"/>
            <a:ext cx="1203960"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sym typeface="+mn-ea"/>
              </a:rPr>
              <a:t>ε</a:t>
            </a:r>
            <a:r>
              <a:rPr lang="en-US" altLang="zh-CN" sz="3200">
                <a:latin typeface="宋体" panose="02010600030101010101" pitchFamily="2" charset="-122"/>
                <a:ea typeface="宋体" panose="02010600030101010101" pitchFamily="2" charset="-122"/>
                <a:sym typeface="+mn-ea"/>
              </a:rPr>
              <a:t>= 8</a:t>
            </a:r>
            <a:endParaRPr lang="zh-CN" altLang="en-US" sz="3200"/>
          </a:p>
        </p:txBody>
      </p:sp>
      <p:graphicFrame>
        <p:nvGraphicFramePr>
          <p:cNvPr id="22" name="对象 21">
            <a:hlinkClick r:id="" action="ppaction://ole?verb="/>
          </p:cNvPr>
          <p:cNvGraphicFramePr>
            <a:graphicFrameLocks noChangeAspect="1"/>
          </p:cNvGraphicFramePr>
          <p:nvPr/>
        </p:nvGraphicFramePr>
        <p:xfrm>
          <a:off x="4697095" y="5499100"/>
          <a:ext cx="4919980" cy="989330"/>
        </p:xfrm>
        <a:graphic>
          <a:graphicData uri="http://schemas.openxmlformats.org/presentationml/2006/ole">
            <mc:AlternateContent xmlns:mc="http://schemas.openxmlformats.org/markup-compatibility/2006">
              <mc:Choice xmlns:v="urn:schemas-microsoft-com:vml" Requires="v">
                <p:oleObj spid="_x0000_s4099" name="" r:id="rId6" imgW="2400300" imgH="482600" progId="Equation.KSEE3">
                  <p:embed/>
                </p:oleObj>
              </mc:Choice>
              <mc:Fallback>
                <p:oleObj name="" r:id="rId6" imgW="2400300" imgH="482600" progId="Equation.KSEE3">
                  <p:embed/>
                  <p:pic>
                    <p:nvPicPr>
                      <p:cNvPr id="0" name="图片 4098"/>
                      <p:cNvPicPr/>
                      <p:nvPr/>
                    </p:nvPicPr>
                    <p:blipFill>
                      <a:blip r:embed="rId7"/>
                      <a:stretch>
                        <a:fillRect/>
                      </a:stretch>
                    </p:blipFill>
                    <p:spPr>
                      <a:xfrm>
                        <a:off x="4697095" y="5499100"/>
                        <a:ext cx="4919980" cy="989330"/>
                      </a:xfrm>
                      <a:prstGeom prst="rect">
                        <a:avLst/>
                      </a:prstGeom>
                    </p:spPr>
                  </p:pic>
                </p:oleObj>
              </mc:Fallback>
            </mc:AlternateContent>
          </a:graphicData>
        </a:graphic>
      </p:graphicFrame>
      <p:sp>
        <p:nvSpPr>
          <p:cNvPr id="13" name="文本框 12"/>
          <p:cNvSpPr txBox="1"/>
          <p:nvPr/>
        </p:nvSpPr>
        <p:spPr>
          <a:xfrm>
            <a:off x="2546985" y="5809615"/>
            <a:ext cx="4064000" cy="368300"/>
          </a:xfrm>
          <a:prstGeom prst="rect">
            <a:avLst/>
          </a:prstGeom>
          <a:noFill/>
        </p:spPr>
        <p:txBody>
          <a:bodyPr wrap="square" rtlCol="0">
            <a:spAutoFit/>
          </a:bodyPr>
          <a:p>
            <a:r>
              <a:rPr lang="zh-CN" altLang="en-US"/>
              <a:t>评价标准（纵坐标）：</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a:bodyPr>
          <a:lstStyle/>
          <a:p>
            <a:r>
              <a:rPr lang="en-US" altLang="zh-CN" sz="4000" b="1" dirty="0">
                <a:sym typeface="+mn-ea"/>
              </a:rPr>
              <a:t>3 </a:t>
            </a:r>
            <a:r>
              <a:rPr lang="zh-CN" altLang="en-US" sz="4000" b="1" dirty="0">
                <a:sym typeface="+mn-ea"/>
              </a:rPr>
              <a:t>实验</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pic>
        <p:nvPicPr>
          <p:cNvPr id="3" name="图片 2"/>
          <p:cNvPicPr>
            <a:picLocks noChangeAspect="1"/>
          </p:cNvPicPr>
          <p:nvPr/>
        </p:nvPicPr>
        <p:blipFill>
          <a:blip r:embed="rId3"/>
          <a:stretch>
            <a:fillRect/>
          </a:stretch>
        </p:blipFill>
        <p:spPr>
          <a:xfrm>
            <a:off x="939800" y="1210310"/>
            <a:ext cx="10313035" cy="3199765"/>
          </a:xfrm>
          <a:prstGeom prst="rect">
            <a:avLst/>
          </a:prstGeom>
        </p:spPr>
      </p:pic>
      <p:sp>
        <p:nvSpPr>
          <p:cNvPr id="5" name="文本框 4"/>
          <p:cNvSpPr txBox="1"/>
          <p:nvPr/>
        </p:nvSpPr>
        <p:spPr>
          <a:xfrm>
            <a:off x="2785110" y="4592320"/>
            <a:ext cx="1437640"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rPr>
              <a:t>ε</a:t>
            </a:r>
            <a:r>
              <a:rPr lang="en-US" altLang="zh-CN" sz="3200">
                <a:latin typeface="宋体" panose="02010600030101010101" pitchFamily="2" charset="-122"/>
                <a:ea typeface="宋体" panose="02010600030101010101" pitchFamily="2" charset="-122"/>
              </a:rPr>
              <a:t>= 16</a:t>
            </a:r>
            <a:endParaRPr lang="en-US" altLang="zh-CN" sz="3200">
              <a:latin typeface="宋体" panose="02010600030101010101" pitchFamily="2" charset="-122"/>
              <a:ea typeface="宋体" panose="02010600030101010101" pitchFamily="2" charset="-122"/>
            </a:endParaRPr>
          </a:p>
        </p:txBody>
      </p:sp>
      <p:sp>
        <p:nvSpPr>
          <p:cNvPr id="4" name="文本框 3"/>
          <p:cNvSpPr txBox="1"/>
          <p:nvPr/>
        </p:nvSpPr>
        <p:spPr>
          <a:xfrm>
            <a:off x="7958455" y="4561205"/>
            <a:ext cx="1437640"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rPr>
              <a:t>ε</a:t>
            </a:r>
            <a:r>
              <a:rPr lang="en-US" altLang="zh-CN" sz="3200">
                <a:latin typeface="宋体" panose="02010600030101010101" pitchFamily="2" charset="-122"/>
                <a:ea typeface="宋体" panose="02010600030101010101" pitchFamily="2" charset="-122"/>
              </a:rPr>
              <a:t>= 32</a:t>
            </a:r>
            <a:endParaRPr lang="en-US" altLang="zh-CN" sz="3200">
              <a:latin typeface="宋体" panose="02010600030101010101" pitchFamily="2" charset="-122"/>
              <a:ea typeface="宋体" panose="02010600030101010101" pitchFamily="2" charset="-122"/>
            </a:endParaRPr>
          </a:p>
        </p:txBody>
      </p:sp>
      <p:graphicFrame>
        <p:nvGraphicFramePr>
          <p:cNvPr id="22" name="对象 21">
            <a:hlinkClick r:id="" action="ppaction://ole?verb="/>
          </p:cNvPr>
          <p:cNvGraphicFramePr>
            <a:graphicFrameLocks noChangeAspect="1"/>
          </p:cNvGraphicFramePr>
          <p:nvPr/>
        </p:nvGraphicFramePr>
        <p:xfrm>
          <a:off x="4697095" y="5499100"/>
          <a:ext cx="4919980" cy="989330"/>
        </p:xfrm>
        <a:graphic>
          <a:graphicData uri="http://schemas.openxmlformats.org/presentationml/2006/ole">
            <mc:AlternateContent xmlns:mc="http://schemas.openxmlformats.org/markup-compatibility/2006">
              <mc:Choice xmlns:v="urn:schemas-microsoft-com:vml" Requires="v">
                <p:oleObj spid="_x0000_s4099" name="" r:id="rId4" imgW="2400300" imgH="482600" progId="Equation.KSEE3">
                  <p:embed/>
                </p:oleObj>
              </mc:Choice>
              <mc:Fallback>
                <p:oleObj name="" r:id="rId4" imgW="2400300" imgH="482600" progId="Equation.KSEE3">
                  <p:embed/>
                  <p:pic>
                    <p:nvPicPr>
                      <p:cNvPr id="0" name="图片 4098"/>
                      <p:cNvPicPr/>
                      <p:nvPr/>
                    </p:nvPicPr>
                    <p:blipFill>
                      <a:blip r:embed="rId5"/>
                      <a:stretch>
                        <a:fillRect/>
                      </a:stretch>
                    </p:blipFill>
                    <p:spPr>
                      <a:xfrm>
                        <a:off x="4697095" y="5499100"/>
                        <a:ext cx="4919980" cy="989330"/>
                      </a:xfrm>
                      <a:prstGeom prst="rect">
                        <a:avLst/>
                      </a:prstGeom>
                    </p:spPr>
                  </p:pic>
                </p:oleObj>
              </mc:Fallback>
            </mc:AlternateContent>
          </a:graphicData>
        </a:graphic>
      </p:graphicFrame>
      <p:sp>
        <p:nvSpPr>
          <p:cNvPr id="13" name="文本框 12"/>
          <p:cNvSpPr txBox="1"/>
          <p:nvPr/>
        </p:nvSpPr>
        <p:spPr>
          <a:xfrm>
            <a:off x="2546985" y="5809615"/>
            <a:ext cx="4064000" cy="368300"/>
          </a:xfrm>
          <a:prstGeom prst="rect">
            <a:avLst/>
          </a:prstGeom>
          <a:noFill/>
        </p:spPr>
        <p:txBody>
          <a:bodyPr wrap="square" rtlCol="0">
            <a:spAutoFit/>
          </a:bodyPr>
          <a:p>
            <a:r>
              <a:rPr lang="zh-CN" altLang="en-US"/>
              <a:t>评价标准（纵坐标）：</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533640" cy="1120775"/>
          </a:xfrm>
        </p:spPr>
        <p:txBody>
          <a:bodyPr>
            <a:normAutofit/>
          </a:bodyPr>
          <a:lstStyle/>
          <a:p>
            <a:r>
              <a:rPr lang="en-US" altLang="zh-CN" sz="4000" b="1" dirty="0">
                <a:sym typeface="+mn-ea"/>
              </a:rPr>
              <a:t>3</a:t>
            </a:r>
            <a:r>
              <a:rPr lang="zh-CN" altLang="en-US" sz="4000" b="1" dirty="0">
                <a:sym typeface="+mn-ea"/>
              </a:rPr>
              <a:t>实验</a:t>
            </a:r>
            <a:r>
              <a:rPr lang="en-US" altLang="zh-CN" sz="4000" b="1" dirty="0">
                <a:sym typeface="+mn-ea"/>
              </a:rPr>
              <a:t> </a:t>
            </a:r>
            <a:endParaRPr 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pic>
        <p:nvPicPr>
          <p:cNvPr id="5" name="图片 4"/>
          <p:cNvPicPr>
            <a:picLocks noChangeAspect="1"/>
          </p:cNvPicPr>
          <p:nvPr/>
        </p:nvPicPr>
        <p:blipFill>
          <a:blip r:embed="rId3"/>
          <a:stretch>
            <a:fillRect/>
          </a:stretch>
        </p:blipFill>
        <p:spPr>
          <a:xfrm>
            <a:off x="434340" y="1225550"/>
            <a:ext cx="11323320" cy="3544570"/>
          </a:xfrm>
          <a:prstGeom prst="rect">
            <a:avLst/>
          </a:prstGeom>
        </p:spPr>
      </p:pic>
      <p:sp>
        <p:nvSpPr>
          <p:cNvPr id="7" name="文本框 6"/>
          <p:cNvSpPr txBox="1"/>
          <p:nvPr/>
        </p:nvSpPr>
        <p:spPr>
          <a:xfrm>
            <a:off x="1704975" y="4770120"/>
            <a:ext cx="4064000" cy="368300"/>
          </a:xfrm>
          <a:prstGeom prst="rect">
            <a:avLst/>
          </a:prstGeom>
          <a:noFill/>
        </p:spPr>
        <p:txBody>
          <a:bodyPr wrap="square" rtlCol="0">
            <a:spAutoFit/>
          </a:bodyPr>
          <a:p>
            <a:pPr algn="l">
              <a:buClrTx/>
              <a:buSzTx/>
              <a:buFontTx/>
            </a:pPr>
            <a:r>
              <a:rPr lang="en-US" altLang="zh-CN"/>
              <a:t>d</a:t>
            </a:r>
            <a:r>
              <a:rPr lang="zh-CN" altLang="en-US"/>
              <a:t>是维度，</a:t>
            </a:r>
            <a:r>
              <a:rPr lang="en-US" altLang="zh-CN"/>
              <a:t> </a:t>
            </a:r>
            <a:r>
              <a:rPr lang="zh-CN" altLang="en-US"/>
              <a:t>ε</a:t>
            </a:r>
            <a:r>
              <a:rPr lang="en-US" altLang="zh-CN"/>
              <a:t> </a:t>
            </a:r>
            <a:r>
              <a:rPr lang="zh-CN" altLang="en-US"/>
              <a:t>为35</a:t>
            </a:r>
            <a:endParaRPr lang="zh-CN" altLang="en-US"/>
          </a:p>
        </p:txBody>
      </p:sp>
      <p:graphicFrame>
        <p:nvGraphicFramePr>
          <p:cNvPr id="9" name="对象 8">
            <a:hlinkClick r:id="" action="ppaction://ole?verb="/>
          </p:cNvPr>
          <p:cNvGraphicFramePr>
            <a:graphicFrameLocks noChangeAspect="1"/>
          </p:cNvGraphicFramePr>
          <p:nvPr/>
        </p:nvGraphicFramePr>
        <p:xfrm>
          <a:off x="8033385" y="4693285"/>
          <a:ext cx="395605" cy="445135"/>
        </p:xfrm>
        <a:graphic>
          <a:graphicData uri="http://schemas.openxmlformats.org/presentationml/2006/ole">
            <mc:AlternateContent xmlns:mc="http://schemas.openxmlformats.org/markup-compatibility/2006">
              <mc:Choice xmlns:v="urn:schemas-microsoft-com:vml" Requires="v">
                <p:oleObj spid="_x0000_s7169" name="" r:id="rId4" imgW="203200" imgH="228600" progId="Equation.KSEE3">
                  <p:embed/>
                </p:oleObj>
              </mc:Choice>
              <mc:Fallback>
                <p:oleObj name="" r:id="rId4" imgW="203200" imgH="228600" progId="Equation.KSEE3">
                  <p:embed/>
                  <p:pic>
                    <p:nvPicPr>
                      <p:cNvPr id="0" name="图片 7168"/>
                      <p:cNvPicPr/>
                      <p:nvPr/>
                    </p:nvPicPr>
                    <p:blipFill>
                      <a:blip r:embed="rId5"/>
                      <a:stretch>
                        <a:fillRect/>
                      </a:stretch>
                    </p:blipFill>
                    <p:spPr>
                      <a:xfrm>
                        <a:off x="8033385" y="4693285"/>
                        <a:ext cx="395605" cy="445135"/>
                      </a:xfrm>
                      <a:prstGeom prst="rect">
                        <a:avLst/>
                      </a:prstGeom>
                    </p:spPr>
                  </p:pic>
                </p:oleObj>
              </mc:Fallback>
            </mc:AlternateContent>
          </a:graphicData>
        </a:graphic>
      </p:graphicFrame>
      <p:sp>
        <p:nvSpPr>
          <p:cNvPr id="10" name="文本框 9"/>
          <p:cNvSpPr txBox="1"/>
          <p:nvPr/>
        </p:nvSpPr>
        <p:spPr>
          <a:xfrm>
            <a:off x="8519795" y="4770120"/>
            <a:ext cx="2964180" cy="645160"/>
          </a:xfrm>
          <a:prstGeom prst="rect">
            <a:avLst/>
          </a:prstGeom>
          <a:noFill/>
        </p:spPr>
        <p:txBody>
          <a:bodyPr wrap="square" rtlCol="0">
            <a:spAutoFit/>
          </a:bodyPr>
          <a:p>
            <a:r>
              <a:rPr lang="zh-CN" altLang="en-US"/>
              <a:t>是以选取</a:t>
            </a:r>
            <a:r>
              <a:rPr lang="en-US" altLang="zh-CN"/>
              <a:t>d</a:t>
            </a:r>
            <a:r>
              <a:rPr lang="zh-CN" altLang="en-US"/>
              <a:t>为</a:t>
            </a:r>
            <a:r>
              <a:rPr lang="en-US" altLang="zh-CN"/>
              <a:t>50000</a:t>
            </a:r>
            <a:r>
              <a:rPr lang="zh-CN" altLang="en-US"/>
              <a:t>前提下的衡量标准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207645"/>
            <a:ext cx="9004935" cy="1120775"/>
          </a:xfrm>
        </p:spPr>
        <p:txBody>
          <a:bodyPr>
            <a:normAutofit/>
          </a:bodyPr>
          <a:lstStyle/>
          <a:p>
            <a:r>
              <a:rPr lang="en-US" altLang="zh-CN" sz="3110" b="1" dirty="0">
                <a:sym typeface="+mn-ea"/>
              </a:rPr>
              <a:t>3   </a:t>
            </a:r>
            <a:r>
              <a:rPr lang="zh-CN" altLang="en-US" sz="3110" b="1" dirty="0">
                <a:sym typeface="+mn-ea"/>
              </a:rPr>
              <a:t>总结</a:t>
            </a:r>
            <a:endParaRPr lang="zh-CN" altLang="en-US" sz="311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a:xfrm>
            <a:off x="11561604" y="6384135"/>
            <a:ext cx="630615" cy="424490"/>
          </a:xfrm>
        </p:spPr>
        <p:txBody>
          <a:bodyPr/>
          <a:lstStyle/>
          <a:p>
            <a:fld id="{7D9BB5D0-35E4-459D-AEF3-FE4D7C45CC19}" type="slidenum">
              <a:rPr lang="zh-CN" altLang="en-US" sz="1800" smtClean="0"/>
            </a:fld>
            <a:endParaRPr lang="zh-CN" altLang="en-US" sz="1800" dirty="0" smtClean="0"/>
          </a:p>
        </p:txBody>
      </p:sp>
      <p:sp>
        <p:nvSpPr>
          <p:cNvPr id="7" name="文本框 6"/>
          <p:cNvSpPr txBox="1"/>
          <p:nvPr/>
        </p:nvSpPr>
        <p:spPr>
          <a:xfrm>
            <a:off x="525018" y="1303670"/>
            <a:ext cx="1146468" cy="461665"/>
          </a:xfrm>
          <a:prstGeom prst="rect">
            <a:avLst/>
          </a:prstGeom>
          <a:noFill/>
        </p:spPr>
        <p:txBody>
          <a:bodyPr wrap="none" rtlCol="0">
            <a:spAutoFit/>
          </a:bodyPr>
          <a:p>
            <a:pPr marL="342900" indent="-342900">
              <a:buFont typeface="Wingdings" panose="05000000000000000000" pitchFamily="2" charset="2"/>
              <a:buChar char="Ø"/>
            </a:pPr>
            <a:r>
              <a:rPr lang="zh-CN" altLang="en-US" sz="2400" b="1" dirty="0"/>
              <a:t>总结</a:t>
            </a:r>
            <a:endParaRPr lang="zh-CN" altLang="en-US" sz="2400" b="1" dirty="0"/>
          </a:p>
        </p:txBody>
      </p:sp>
      <p:sp>
        <p:nvSpPr>
          <p:cNvPr id="16" name="文本框 15"/>
          <p:cNvSpPr txBox="1"/>
          <p:nvPr/>
        </p:nvSpPr>
        <p:spPr>
          <a:xfrm>
            <a:off x="465455" y="1698625"/>
            <a:ext cx="10100945" cy="1753235"/>
          </a:xfrm>
          <a:prstGeom prst="rect">
            <a:avLst/>
          </a:prstGeom>
          <a:noFill/>
        </p:spPr>
        <p:txBody>
          <a:bodyPr wrap="square">
            <a:spAutoFit/>
          </a:bodyPr>
          <a:p>
            <a:pPr marL="342900" indent="-342900">
              <a:lnSpc>
                <a:spcPct val="150000"/>
              </a:lnSpc>
              <a:buFont typeface="Wingdings" panose="05000000000000000000" pitchFamily="2" charset="2"/>
              <a:buChar char="p"/>
            </a:pPr>
            <a:r>
              <a:rPr lang="zh-CN" altLang="en-US">
                <a:sym typeface="+mn-ea"/>
              </a:rPr>
              <a:t>作者证明了</a:t>
            </a:r>
            <a:r>
              <a:rPr lang="en-US" altLang="zh-CN">
                <a:sym typeface="+mn-ea"/>
              </a:rPr>
              <a:t>PrivUnit</a:t>
            </a:r>
            <a:r>
              <a:rPr lang="zh-CN" altLang="en-US">
                <a:sym typeface="+mn-ea"/>
              </a:rPr>
              <a:t>方法，在温和条件下，对于</a:t>
            </a:r>
            <a:r>
              <a:rPr lang="en-US" altLang="zh-CN">
                <a:sym typeface="+mn-ea"/>
              </a:rPr>
              <a:t>      </a:t>
            </a:r>
            <a:r>
              <a:rPr lang="zh-CN" altLang="en-US">
                <a:sym typeface="+mn-ea"/>
              </a:rPr>
              <a:t>有界向量的平均估计，本地随机化器</a:t>
            </a:r>
            <a:r>
              <a:rPr lang="en-US" altLang="zh-CN">
                <a:sym typeface="+mn-ea"/>
              </a:rPr>
              <a:t>R’</a:t>
            </a:r>
            <a:r>
              <a:rPr lang="zh-CN" altLang="en-US">
                <a:sym typeface="+mn-ea"/>
              </a:rPr>
              <a:t>的严格最优性。同时证明了这个输入域下的旋转对称性。</a:t>
            </a:r>
            <a:endParaRPr lang="zh-CN" altLang="en-US">
              <a:sym typeface="+mn-ea"/>
            </a:endParaRPr>
          </a:p>
          <a:p>
            <a:pPr marL="342900" indent="-342900">
              <a:lnSpc>
                <a:spcPct val="150000"/>
              </a:lnSpc>
              <a:buFont typeface="Wingdings" panose="05000000000000000000" pitchFamily="2" charset="2"/>
              <a:buChar char="p"/>
            </a:pPr>
            <a:r>
              <a:rPr lang="zh-CN" altLang="en-US">
                <a:sym typeface="+mn-ea"/>
              </a:rPr>
              <a:t>提出了一种在</a:t>
            </a:r>
            <a:r>
              <a:rPr lang="en-US" altLang="zh-CN">
                <a:sym typeface="+mn-ea"/>
              </a:rPr>
              <a:t>       </a:t>
            </a:r>
            <a:r>
              <a:rPr lang="zh-CN" altLang="en-US">
                <a:sym typeface="+mn-ea"/>
              </a:rPr>
              <a:t>有界条件下的与高斯机制相结合的</a:t>
            </a:r>
            <a:r>
              <a:rPr lang="en-US" altLang="zh-CN">
                <a:sym typeface="+mn-ea"/>
              </a:rPr>
              <a:t>PrivUnit</a:t>
            </a:r>
            <a:r>
              <a:rPr lang="zh-CN" altLang="en-US">
                <a:sym typeface="+mn-ea"/>
              </a:rPr>
              <a:t>方法，它具有更易于数学分析的特性。</a:t>
            </a:r>
            <a:endParaRPr lang="zh-CN" altLang="en-US">
              <a:sym typeface="+mn-ea"/>
            </a:endParaRPr>
          </a:p>
        </p:txBody>
      </p:sp>
      <p:sp>
        <p:nvSpPr>
          <p:cNvPr id="20" name="矩形: 圆角 19"/>
          <p:cNvSpPr/>
          <p:nvPr/>
        </p:nvSpPr>
        <p:spPr>
          <a:xfrm>
            <a:off x="89535" y="1350010"/>
            <a:ext cx="10621645" cy="2731135"/>
          </a:xfrm>
          <a:prstGeom prst="roundRect">
            <a:avLst/>
          </a:prstGeom>
          <a:noFill/>
          <a:ln>
            <a:solidFill>
              <a:srgbClr val="BFE2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圆角 21"/>
          <p:cNvSpPr/>
          <p:nvPr/>
        </p:nvSpPr>
        <p:spPr>
          <a:xfrm>
            <a:off x="465743" y="1204920"/>
            <a:ext cx="1502878" cy="493495"/>
          </a:xfrm>
          <a:prstGeom prst="roundRect">
            <a:avLst/>
          </a:prstGeom>
          <a:solidFill>
            <a:srgbClr val="BF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solidFill>
                  <a:schemeClr val="tx1"/>
                </a:solidFill>
              </a:rPr>
              <a:t>总结</a:t>
            </a:r>
            <a:endParaRPr lang="zh-CN" altLang="en-US" sz="2000" b="1" dirty="0">
              <a:solidFill>
                <a:schemeClr val="tx1"/>
              </a:solidFill>
            </a:endParaRPr>
          </a:p>
        </p:txBody>
      </p:sp>
      <p:sp>
        <p:nvSpPr>
          <p:cNvPr id="10" name="文本框 9"/>
          <p:cNvSpPr txBox="1"/>
          <p:nvPr/>
        </p:nvSpPr>
        <p:spPr>
          <a:xfrm>
            <a:off x="1115060" y="4574540"/>
            <a:ext cx="309880" cy="368300"/>
          </a:xfrm>
          <a:prstGeom prst="rect">
            <a:avLst/>
          </a:prstGeom>
          <a:noFill/>
        </p:spPr>
        <p:txBody>
          <a:bodyPr wrap="none" rtlCol="0">
            <a:spAutoFit/>
          </a:bodyPr>
          <a:p>
            <a:endParaRPr lang="zh-CN" altLang="en-US"/>
          </a:p>
        </p:txBody>
      </p:sp>
      <p:graphicFrame>
        <p:nvGraphicFramePr>
          <p:cNvPr id="30" name="对象 29">
            <a:hlinkClick r:id="" action="ppaction://ole?verb="/>
          </p:cNvPr>
          <p:cNvGraphicFramePr>
            <a:graphicFrameLocks noChangeAspect="1"/>
          </p:cNvGraphicFramePr>
          <p:nvPr/>
        </p:nvGraphicFramePr>
        <p:xfrm>
          <a:off x="5598795" y="1765300"/>
          <a:ext cx="320040" cy="390525"/>
        </p:xfrm>
        <a:graphic>
          <a:graphicData uri="http://schemas.openxmlformats.org/presentationml/2006/ole">
            <mc:AlternateContent xmlns:mc="http://schemas.openxmlformats.org/markup-compatibility/2006">
              <mc:Choice xmlns:v="urn:schemas-microsoft-com:vml" Requires="v">
                <p:oleObj spid="_x0000_s5122" name="" r:id="rId3" imgW="177165" imgH="215900" progId="Equation.KSEE3">
                  <p:embed/>
                </p:oleObj>
              </mc:Choice>
              <mc:Fallback>
                <p:oleObj name="" r:id="rId3" imgW="177165" imgH="215900" progId="Equation.KSEE3">
                  <p:embed/>
                  <p:pic>
                    <p:nvPicPr>
                      <p:cNvPr id="0" name="图片 5121"/>
                      <p:cNvPicPr/>
                      <p:nvPr/>
                    </p:nvPicPr>
                    <p:blipFill>
                      <a:blip r:embed="rId4"/>
                      <a:stretch>
                        <a:fillRect/>
                      </a:stretch>
                    </p:blipFill>
                    <p:spPr>
                      <a:xfrm>
                        <a:off x="5598795" y="1765300"/>
                        <a:ext cx="320040" cy="39052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2287270" y="2646045"/>
          <a:ext cx="320040" cy="390525"/>
        </p:xfrm>
        <a:graphic>
          <a:graphicData uri="http://schemas.openxmlformats.org/presentationml/2006/ole">
            <mc:AlternateContent xmlns:mc="http://schemas.openxmlformats.org/markup-compatibility/2006">
              <mc:Choice xmlns:v="urn:schemas-microsoft-com:vml" Requires="v">
                <p:oleObj spid="_x0000_s5" name="" r:id="rId5" imgW="177165" imgH="215900" progId="Equation.KSEE3">
                  <p:embed/>
                </p:oleObj>
              </mc:Choice>
              <mc:Fallback>
                <p:oleObj name="" r:id="rId5" imgW="177165" imgH="215900" progId="Equation.KSEE3">
                  <p:embed/>
                  <p:pic>
                    <p:nvPicPr>
                      <p:cNvPr id="0" name="图片 5121"/>
                      <p:cNvPicPr/>
                      <p:nvPr/>
                    </p:nvPicPr>
                    <p:blipFill>
                      <a:blip r:embed="rId4"/>
                      <a:stretch>
                        <a:fillRect/>
                      </a:stretch>
                    </p:blipFill>
                    <p:spPr>
                      <a:xfrm>
                        <a:off x="2287270" y="2646045"/>
                        <a:ext cx="320040" cy="390525"/>
                      </a:xfrm>
                      <a:prstGeom prst="rect">
                        <a:avLst/>
                      </a:prstGeom>
                    </p:spPr>
                  </p:pic>
                </p:oleObj>
              </mc:Fallback>
            </mc:AlternateContent>
          </a:graphicData>
        </a:graphic>
      </p:graphicFrame>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alphaModFix amt="50000"/>
            <a:duotone>
              <a:schemeClr val="bg2">
                <a:shade val="45000"/>
                <a:satMod val="135000"/>
              </a:schemeClr>
              <a:prstClr val="white"/>
            </a:duotone>
          </a:blip>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838200" y="476250"/>
            <a:ext cx="10515600" cy="552450"/>
          </a:xfrm>
        </p:spPr>
        <p:txBody>
          <a:bodyPr>
            <a:normAutofit fontScale="90000"/>
          </a:bodyPr>
          <a:lstStyle/>
          <a:p>
            <a:r>
              <a:rPr lang="zh-CN" altLang="en-US"/>
              <a:t>目录</a:t>
            </a:r>
            <a:endParaRPr lang="en-US" altLang="zh-CN" dirty="0"/>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7" name="圆角矩形 16"/>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7" name="组合 46"/>
          <p:cNvGrpSpPr/>
          <p:nvPr/>
        </p:nvGrpSpPr>
        <p:grpSpPr>
          <a:xfrm>
            <a:off x="3068736" y="2409044"/>
            <a:ext cx="5376094" cy="2823276"/>
            <a:chOff x="2836697" y="2206560"/>
            <a:chExt cx="5376094" cy="2823276"/>
          </a:xfrm>
        </p:grpSpPr>
        <p:sp>
          <p:nvSpPr>
            <p:cNvPr id="57" name="文本框 10"/>
            <p:cNvSpPr txBox="1"/>
            <p:nvPr/>
          </p:nvSpPr>
          <p:spPr>
            <a:xfrm>
              <a:off x="2960801" y="305314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nvGrpSpPr>
            <p:cNvPr id="58" name="组合 57"/>
            <p:cNvGrpSpPr/>
            <p:nvPr/>
          </p:nvGrpSpPr>
          <p:grpSpPr>
            <a:xfrm>
              <a:off x="2836697" y="2206560"/>
              <a:ext cx="5376094" cy="621161"/>
              <a:chOff x="2855747" y="5197410"/>
              <a:chExt cx="5376094" cy="621161"/>
            </a:xfrm>
          </p:grpSpPr>
          <p:grpSp>
            <p:nvGrpSpPr>
              <p:cNvPr id="62" name="组合 61"/>
              <p:cNvGrpSpPr/>
              <p:nvPr/>
            </p:nvGrpSpPr>
            <p:grpSpPr>
              <a:xfrm>
                <a:off x="3155849" y="5197410"/>
                <a:ext cx="5075992" cy="583061"/>
                <a:chOff x="1410624" y="1451230"/>
                <a:chExt cx="5075992" cy="583061"/>
              </a:xfrm>
            </p:grpSpPr>
            <p:sp>
              <p:nvSpPr>
                <p:cNvPr id="65" name="五边形 64"/>
                <p:cNvSpPr/>
                <p:nvPr/>
              </p:nvSpPr>
              <p:spPr>
                <a:xfrm rot="10800000">
                  <a:off x="1410624" y="1451230"/>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66" name="五边形 10"/>
                <p:cNvSpPr/>
                <p:nvPr/>
              </p:nvSpPr>
              <p:spPr>
                <a:xfrm rot="21600000">
                  <a:off x="1571081" y="1453136"/>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spc="-10" dirty="0">
                      <a:solidFill>
                        <a:srgbClr val="FF0000"/>
                      </a:solidFill>
                      <a:sym typeface="+mn-ea"/>
                    </a:rPr>
                    <a:t>背景介绍</a:t>
                  </a:r>
                  <a:endParaRPr lang="zh-CN" altLang="en-US" sz="2500" b="1" spc="-10" dirty="0">
                    <a:solidFill>
                      <a:srgbClr val="FF0000"/>
                    </a:solidFill>
                    <a:sym typeface="+mn-ea"/>
                  </a:endParaRPr>
                </a:p>
              </p:txBody>
            </p:sp>
          </p:grpSp>
          <p:sp>
            <p:nvSpPr>
              <p:cNvPr id="63" name="椭圆 62"/>
              <p:cNvSpPr/>
              <p:nvPr/>
            </p:nvSpPr>
            <p:spPr>
              <a:xfrm>
                <a:off x="2855747" y="523741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64" name="文本框 10"/>
              <p:cNvSpPr txBox="1"/>
              <p:nvPr/>
            </p:nvSpPr>
            <p:spPr>
              <a:xfrm>
                <a:off x="2979852" y="529780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1</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27" name="文本框 10"/>
            <p:cNvSpPr txBox="1"/>
            <p:nvPr/>
          </p:nvSpPr>
          <p:spPr>
            <a:xfrm>
              <a:off x="2979852" y="4569461"/>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5" name="矩形 4"/>
          <p:cNvSpPr/>
          <p:nvPr/>
        </p:nvSpPr>
        <p:spPr>
          <a:xfrm>
            <a:off x="11640530" y="6290797"/>
            <a:ext cx="533695" cy="533695"/>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640530" y="6369909"/>
            <a:ext cx="442877" cy="365125"/>
          </a:xfrm>
        </p:spPr>
        <p:txBody>
          <a:bodyPr/>
          <a:lstStyle/>
          <a:p>
            <a:fld id="{565CE74E-AB26-4998-AD42-012C4C1AD076}" type="slidenum">
              <a:rPr lang="zh-CN" altLang="en-US" sz="1800" smtClean="0">
                <a:solidFill>
                  <a:schemeClr val="bg1"/>
                </a:solidFill>
              </a:rPr>
            </a:fld>
            <a:endParaRPr lang="zh-CN" altLang="en-US" sz="18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134860" cy="1120775"/>
          </a:xfrm>
        </p:spPr>
        <p:txBody>
          <a:bodyPr>
            <a:normAutofit/>
          </a:bodyPr>
          <a:lstStyle/>
          <a:p>
            <a:r>
              <a:rPr lang="en-US" altLang="zh-CN" sz="4000" b="1" dirty="0">
                <a:sym typeface="+mn-ea"/>
              </a:rPr>
              <a:t>1.0 </a:t>
            </a:r>
            <a:r>
              <a:rPr lang="zh-CN" altLang="en-US" sz="4000" b="1" dirty="0">
                <a:sym typeface="+mn-ea"/>
              </a:rPr>
              <a:t>背景与相关工作</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3" name="文本框 2"/>
          <p:cNvSpPr txBox="1"/>
          <p:nvPr/>
        </p:nvSpPr>
        <p:spPr>
          <a:xfrm>
            <a:off x="601345" y="1358900"/>
            <a:ext cx="7284720" cy="922020"/>
          </a:xfrm>
          <a:prstGeom prst="rect">
            <a:avLst/>
          </a:prstGeom>
          <a:noFill/>
        </p:spPr>
        <p:txBody>
          <a:bodyPr wrap="square">
            <a:spAutoFit/>
          </a:bodyPr>
          <a:p>
            <a:pPr indent="0">
              <a:lnSpc>
                <a:spcPct val="150000"/>
              </a:lnSpc>
              <a:buFont typeface="Wingdings" panose="05000000000000000000" pitchFamily="2" charset="2"/>
              <a:buNone/>
            </a:pPr>
            <a:r>
              <a:rPr lang="zh-CN" altLang="en-US" dirty="0">
                <a:sym typeface="+mn-ea"/>
              </a:rPr>
              <a:t>均值估计是机器学习中最基本的问题之一，是无数算法和应用（包括随机优化）的基础</a:t>
            </a:r>
            <a:r>
              <a:rPr lang="zh-CN" altLang="en-US" dirty="0">
                <a:sym typeface="+mn-ea"/>
              </a:rPr>
              <a:t>：</a:t>
            </a:r>
            <a:endParaRPr lang="zh-CN" altLang="en-US" dirty="0">
              <a:sym typeface="+mn-ea"/>
            </a:endParaRPr>
          </a:p>
        </p:txBody>
      </p:sp>
      <p:pic>
        <p:nvPicPr>
          <p:cNvPr id="4" name="图片 3" descr="下载"/>
          <p:cNvPicPr>
            <a:picLocks noChangeAspect="1"/>
          </p:cNvPicPr>
          <p:nvPr/>
        </p:nvPicPr>
        <p:blipFill>
          <a:blip r:embed="rId3"/>
          <a:stretch>
            <a:fillRect/>
          </a:stretch>
        </p:blipFill>
        <p:spPr>
          <a:xfrm>
            <a:off x="7948930" y="1263015"/>
            <a:ext cx="3146425" cy="2059305"/>
          </a:xfrm>
          <a:prstGeom prst="rect">
            <a:avLst/>
          </a:prstGeom>
        </p:spPr>
      </p:pic>
      <p:graphicFrame>
        <p:nvGraphicFramePr>
          <p:cNvPr id="10" name="对象 9">
            <a:hlinkClick r:id="" action="ppaction://ole?verb="/>
          </p:cNvPr>
          <p:cNvGraphicFramePr>
            <a:graphicFrameLocks noChangeAspect="1"/>
          </p:cNvGraphicFramePr>
          <p:nvPr/>
        </p:nvGraphicFramePr>
        <p:xfrm>
          <a:off x="2442845" y="2637155"/>
          <a:ext cx="4189730" cy="796925"/>
        </p:xfrm>
        <a:graphic>
          <a:graphicData uri="http://schemas.openxmlformats.org/presentationml/2006/ole">
            <mc:AlternateContent xmlns:mc="http://schemas.openxmlformats.org/markup-compatibility/2006">
              <mc:Choice xmlns:v="urn:schemas-microsoft-com:vml" Requires="v">
                <p:oleObj spid="_x0000_s1025" name="" r:id="rId4" imgW="2070100" imgH="393700" progId="Equation.KSEE3">
                  <p:embed/>
                </p:oleObj>
              </mc:Choice>
              <mc:Fallback>
                <p:oleObj name="" r:id="rId4" imgW="2070100" imgH="393700" progId="Equation.KSEE3">
                  <p:embed/>
                  <p:pic>
                    <p:nvPicPr>
                      <p:cNvPr id="0" name="图片 1024"/>
                      <p:cNvPicPr/>
                      <p:nvPr/>
                    </p:nvPicPr>
                    <p:blipFill>
                      <a:blip r:embed="rId5"/>
                      <a:stretch>
                        <a:fillRect/>
                      </a:stretch>
                    </p:blipFill>
                    <p:spPr>
                      <a:xfrm>
                        <a:off x="2442845" y="2637155"/>
                        <a:ext cx="4189730" cy="796925"/>
                      </a:xfrm>
                      <a:prstGeom prst="rect">
                        <a:avLst/>
                      </a:prstGeom>
                    </p:spPr>
                  </p:pic>
                </p:oleObj>
              </mc:Fallback>
            </mc:AlternateContent>
          </a:graphicData>
        </a:graphic>
      </p:graphicFrame>
      <p:sp>
        <p:nvSpPr>
          <p:cNvPr id="19" name="文本框 18"/>
          <p:cNvSpPr txBox="1"/>
          <p:nvPr/>
        </p:nvSpPr>
        <p:spPr>
          <a:xfrm>
            <a:off x="601345" y="3662045"/>
            <a:ext cx="10576560" cy="645160"/>
          </a:xfrm>
          <a:prstGeom prst="rect">
            <a:avLst/>
          </a:prstGeom>
          <a:noFill/>
        </p:spPr>
        <p:txBody>
          <a:bodyPr wrap="square" rtlCol="0" anchor="t">
            <a:spAutoFit/>
          </a:bodyPr>
          <a:p>
            <a:r>
              <a:rPr lang="zh-CN" altLang="en-US"/>
              <a:t>(</a:t>
            </a:r>
            <a:r>
              <a:rPr lang="zh-CN" altLang="en-US">
                <a:solidFill>
                  <a:srgbClr val="FF0000"/>
                </a:solidFill>
              </a:rPr>
              <a:t>Bhowmick</a:t>
            </a:r>
            <a:r>
              <a:rPr lang="zh-CN" altLang="en-US"/>
              <a:t>, 2018; Feldman</a:t>
            </a:r>
            <a:r>
              <a:rPr lang="en-US" altLang="zh-CN"/>
              <a:t> </a:t>
            </a:r>
            <a:r>
              <a:rPr lang="zh-CN" altLang="en-US"/>
              <a:t>&amp; Talwar, 2021; Chen , 2020).等人在本地差分隐私中研究了均值估计问题，开发了渐近最优速率的算法，表明了其输出与理想值间的最优平方误差</a:t>
            </a:r>
            <a:endParaRPr lang="zh-CN" altLang="en-US"/>
          </a:p>
        </p:txBody>
      </p:sp>
      <p:sp>
        <p:nvSpPr>
          <p:cNvPr id="20" name="文本框 19"/>
          <p:cNvSpPr txBox="1"/>
          <p:nvPr/>
        </p:nvSpPr>
        <p:spPr>
          <a:xfrm>
            <a:off x="708025" y="5825490"/>
            <a:ext cx="10223500" cy="645160"/>
          </a:xfrm>
          <a:prstGeom prst="rect">
            <a:avLst/>
          </a:prstGeom>
          <a:noFill/>
        </p:spPr>
        <p:txBody>
          <a:bodyPr wrap="square" rtlCol="0">
            <a:spAutoFit/>
          </a:bodyPr>
          <a:p>
            <a:r>
              <a:rPr lang="zh-CN" altLang="en-US"/>
              <a:t>本篇文章的贡献在于证明了</a:t>
            </a:r>
            <a:r>
              <a:rPr lang="zh-CN" altLang="en-US">
                <a:solidFill>
                  <a:srgbClr val="FF0000"/>
                </a:solidFill>
                <a:sym typeface="+mn-ea"/>
              </a:rPr>
              <a:t>Bhowmick</a:t>
            </a:r>
            <a:r>
              <a:rPr lang="zh-CN" altLang="en-US">
                <a:solidFill>
                  <a:schemeClr val="tx1"/>
                </a:solidFill>
                <a:sym typeface="+mn-ea"/>
              </a:rPr>
              <a:t>等人开发的</a:t>
            </a:r>
            <a:r>
              <a:rPr lang="zh-CN" altLang="en-US">
                <a:solidFill>
                  <a:srgbClr val="FF0000"/>
                </a:solidFill>
                <a:sym typeface="+mn-ea"/>
              </a:rPr>
              <a:t>PrivUnit</a:t>
            </a:r>
            <a:r>
              <a:rPr lang="zh-CN" altLang="en-US">
                <a:solidFill>
                  <a:schemeClr val="tx1"/>
                </a:solidFill>
                <a:sym typeface="+mn-ea"/>
              </a:rPr>
              <a:t>方法</a:t>
            </a:r>
            <a:r>
              <a:rPr lang="zh-CN" altLang="en-US">
                <a:solidFill>
                  <a:schemeClr val="tx1"/>
                </a:solidFill>
                <a:sym typeface="+mn-ea"/>
              </a:rPr>
              <a:t>在一大类非交互式和无偏估计的协议中是最优的，同时开发了一种基于高斯机制的</a:t>
            </a:r>
            <a:r>
              <a:rPr lang="zh-CN" altLang="en-US">
                <a:solidFill>
                  <a:srgbClr val="FF0000"/>
                </a:solidFill>
                <a:sym typeface="+mn-ea"/>
              </a:rPr>
              <a:t>PrivUnit</a:t>
            </a:r>
            <a:r>
              <a:rPr lang="zh-CN" altLang="en-US">
                <a:sym typeface="+mn-ea"/>
              </a:rPr>
              <a:t>方法</a:t>
            </a:r>
            <a:r>
              <a:rPr lang="zh-CN" altLang="en-US">
                <a:sym typeface="+mn-ea"/>
              </a:rPr>
              <a:t>，能够在高维计算下拥有很好的性能。</a:t>
            </a:r>
            <a:endParaRPr lang="zh-CN" altLang="en-US">
              <a:solidFill>
                <a:schemeClr val="tx1"/>
              </a:solidFill>
              <a:sym typeface="+mn-ea"/>
            </a:endParaRPr>
          </a:p>
        </p:txBody>
      </p:sp>
      <p:graphicFrame>
        <p:nvGraphicFramePr>
          <p:cNvPr id="22" name="对象 21">
            <a:hlinkClick r:id="" action="ppaction://ole?verb="/>
          </p:cNvPr>
          <p:cNvGraphicFramePr>
            <a:graphicFrameLocks noChangeAspect="1"/>
          </p:cNvGraphicFramePr>
          <p:nvPr/>
        </p:nvGraphicFramePr>
        <p:xfrm>
          <a:off x="2442845" y="4600575"/>
          <a:ext cx="7032625" cy="901700"/>
        </p:xfrm>
        <a:graphic>
          <a:graphicData uri="http://schemas.openxmlformats.org/presentationml/2006/ole">
            <mc:AlternateContent xmlns:mc="http://schemas.openxmlformats.org/markup-compatibility/2006">
              <mc:Choice xmlns:v="urn:schemas-microsoft-com:vml" Requires="v">
                <p:oleObj spid="_x0000_s1026" name="" r:id="rId6" imgW="3467100" imgH="444500" progId="Equation.KSEE3">
                  <p:embed/>
                </p:oleObj>
              </mc:Choice>
              <mc:Fallback>
                <p:oleObj name="" r:id="rId6" imgW="3467100" imgH="444500" progId="Equation.KSEE3">
                  <p:embed/>
                  <p:pic>
                    <p:nvPicPr>
                      <p:cNvPr id="0" name="图片 1025"/>
                      <p:cNvPicPr/>
                      <p:nvPr/>
                    </p:nvPicPr>
                    <p:blipFill>
                      <a:blip r:embed="rId7"/>
                      <a:stretch>
                        <a:fillRect/>
                      </a:stretch>
                    </p:blipFill>
                    <p:spPr>
                      <a:xfrm>
                        <a:off x="2442845" y="4600575"/>
                        <a:ext cx="7032625" cy="9017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9567545" cy="1120775"/>
          </a:xfrm>
        </p:spPr>
        <p:txBody>
          <a:bodyPr>
            <a:normAutofit fontScale="90000"/>
          </a:bodyPr>
          <a:lstStyle/>
          <a:p>
            <a:r>
              <a:rPr lang="en-US" altLang="zh-CN" sz="4000" b="1" dirty="0">
                <a:sym typeface="+mn-ea"/>
              </a:rPr>
              <a:t>1.1</a:t>
            </a:r>
            <a:r>
              <a:rPr lang="zh-CN" altLang="en-US" sz="3555" b="1" dirty="0">
                <a:sym typeface="+mn-ea"/>
              </a:rPr>
              <a:t>为什么本地差分隐私让模型拟合变得具有挑战性</a:t>
            </a:r>
            <a:endParaRPr lang="zh-CN" altLang="en-US" sz="3555" b="1" dirty="0">
              <a:sym typeface="+mn-ea"/>
            </a:endParaRPr>
          </a:p>
        </p:txBody>
      </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4" name="文本框 3"/>
          <p:cNvSpPr txBox="1"/>
          <p:nvPr/>
        </p:nvSpPr>
        <p:spPr>
          <a:xfrm>
            <a:off x="984250" y="1358900"/>
            <a:ext cx="10179685" cy="368300"/>
          </a:xfrm>
          <a:prstGeom prst="rect">
            <a:avLst/>
          </a:prstGeom>
          <a:noFill/>
        </p:spPr>
        <p:txBody>
          <a:bodyPr wrap="square" rtlCol="0">
            <a:spAutoFit/>
          </a:bodyPr>
          <a:p>
            <a:r>
              <a:rPr lang="zh-CN" altLang="en-US"/>
              <a:t>在一个基于随机梯度下降的机器学习模型中，梯度下降的过程可以表述为：</a:t>
            </a:r>
            <a:endParaRPr lang="zh-CN" altLang="en-US"/>
          </a:p>
        </p:txBody>
      </p:sp>
      <p:pic>
        <p:nvPicPr>
          <p:cNvPr id="5" name="图片 4"/>
          <p:cNvPicPr>
            <a:picLocks noChangeAspect="1"/>
          </p:cNvPicPr>
          <p:nvPr/>
        </p:nvPicPr>
        <p:blipFill>
          <a:blip r:embed="rId1"/>
          <a:stretch>
            <a:fillRect/>
          </a:stretch>
        </p:blipFill>
        <p:spPr>
          <a:xfrm>
            <a:off x="3199130" y="1890395"/>
            <a:ext cx="5488940" cy="982345"/>
          </a:xfrm>
          <a:prstGeom prst="rect">
            <a:avLst/>
          </a:prstGeom>
        </p:spPr>
      </p:pic>
      <p:sp>
        <p:nvSpPr>
          <p:cNvPr id="9" name="文本框 8"/>
          <p:cNvSpPr txBox="1"/>
          <p:nvPr/>
        </p:nvSpPr>
        <p:spPr>
          <a:xfrm>
            <a:off x="984250" y="2872740"/>
            <a:ext cx="4064000" cy="368300"/>
          </a:xfrm>
          <a:prstGeom prst="rect">
            <a:avLst/>
          </a:prstGeom>
          <a:noFill/>
        </p:spPr>
        <p:txBody>
          <a:bodyPr wrap="square" rtlCol="0">
            <a:spAutoFit/>
          </a:bodyPr>
          <a:p>
            <a:r>
              <a:rPr lang="zh-CN" altLang="en-US"/>
              <a:t>为其加入本地差分隐私保护后：</a:t>
            </a:r>
            <a:endParaRPr lang="zh-CN" altLang="en-US"/>
          </a:p>
        </p:txBody>
      </p:sp>
      <p:pic>
        <p:nvPicPr>
          <p:cNvPr id="11" name="图片 10"/>
          <p:cNvPicPr>
            <a:picLocks noChangeAspect="1"/>
          </p:cNvPicPr>
          <p:nvPr/>
        </p:nvPicPr>
        <p:blipFill>
          <a:blip r:embed="rId2"/>
          <a:stretch>
            <a:fillRect/>
          </a:stretch>
        </p:blipFill>
        <p:spPr>
          <a:xfrm>
            <a:off x="4433570" y="3241040"/>
            <a:ext cx="3800475" cy="918845"/>
          </a:xfrm>
          <a:prstGeom prst="rect">
            <a:avLst/>
          </a:prstGeom>
        </p:spPr>
      </p:pic>
      <p:sp>
        <p:nvSpPr>
          <p:cNvPr id="12" name="文本框 11"/>
          <p:cNvSpPr txBox="1"/>
          <p:nvPr/>
        </p:nvSpPr>
        <p:spPr>
          <a:xfrm>
            <a:off x="984250" y="4676140"/>
            <a:ext cx="9743440" cy="368300"/>
          </a:xfrm>
          <a:prstGeom prst="rect">
            <a:avLst/>
          </a:prstGeom>
          <a:noFill/>
        </p:spPr>
        <p:txBody>
          <a:bodyPr wrap="square" rtlCol="0">
            <a:spAutoFit/>
          </a:bodyPr>
          <a:p>
            <a:r>
              <a:rPr lang="zh-CN" altLang="en-US"/>
              <a:t>带来的结果是，一些</a:t>
            </a:r>
            <a:r>
              <a:rPr lang="en-US" altLang="zh-CN"/>
              <a:t>“insensitive”</a:t>
            </a:r>
            <a:r>
              <a:rPr lang="zh-CN" altLang="en-US"/>
              <a:t>的差分隐私方法不适用，即无法使得梯度下降明显。</a:t>
            </a:r>
            <a:endParaRPr lang="zh-CN" altLang="en-US"/>
          </a:p>
        </p:txBody>
      </p:sp>
      <p:sp>
        <p:nvSpPr>
          <p:cNvPr id="15" name="文本框 14"/>
          <p:cNvSpPr txBox="1"/>
          <p:nvPr/>
        </p:nvSpPr>
        <p:spPr>
          <a:xfrm>
            <a:off x="3108325" y="5749925"/>
            <a:ext cx="6096000" cy="368300"/>
          </a:xfrm>
          <a:prstGeom prst="rect">
            <a:avLst/>
          </a:prstGeom>
          <a:noFill/>
        </p:spPr>
        <p:txBody>
          <a:bodyPr wrap="square" rtlCol="0" anchor="t">
            <a:spAutoFit/>
          </a:bodyPr>
          <a:p>
            <a:r>
              <a:rPr lang="zh-CN" altLang="en-US">
                <a:solidFill>
                  <a:srgbClr val="FF0000"/>
                </a:solidFill>
                <a:sym typeface="+mn-ea"/>
              </a:rPr>
              <a:t>PrivUnit算法能够使得随机梯度下降达到渐近最优</a:t>
            </a:r>
            <a:endParaRPr lang="zh-CN" altLang="en-US">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P spid="15" grpId="0"/>
      <p:bldP spid="1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599045" cy="1120775"/>
          </a:xfrm>
        </p:spPr>
        <p:txBody>
          <a:bodyPr>
            <a:normAutofit/>
          </a:bodyPr>
          <a:lstStyle/>
          <a:p>
            <a:r>
              <a:rPr lang="en-US" altLang="zh-CN" sz="4000" b="1" dirty="0">
                <a:sym typeface="+mn-ea"/>
              </a:rPr>
              <a:t>1.2 </a:t>
            </a:r>
            <a:r>
              <a:rPr lang="zh-CN" altLang="en-US" sz="4000">
                <a:solidFill>
                  <a:schemeClr val="tx1"/>
                </a:solidFill>
                <a:sym typeface="+mn-ea"/>
              </a:rPr>
              <a:t>PrivUnit</a:t>
            </a:r>
            <a:r>
              <a:rPr lang="zh-CN" altLang="en-US" sz="4000" b="1" dirty="0">
                <a:sym typeface="+mn-ea"/>
              </a:rPr>
              <a:t>方法（联邦学习下）</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5" name="文本框 4"/>
          <p:cNvSpPr txBox="1"/>
          <p:nvPr/>
        </p:nvSpPr>
        <p:spPr>
          <a:xfrm>
            <a:off x="937895" y="1297305"/>
            <a:ext cx="6096000" cy="368300"/>
          </a:xfrm>
          <a:prstGeom prst="rect">
            <a:avLst/>
          </a:prstGeom>
          <a:noFill/>
        </p:spPr>
        <p:txBody>
          <a:bodyPr wrap="square" rtlCol="0" anchor="t">
            <a:spAutoFit/>
          </a:bodyPr>
          <a:p>
            <a:r>
              <a:rPr lang="zh-CN" altLang="en-US">
                <a:solidFill>
                  <a:schemeClr val="tx1"/>
                </a:solidFill>
                <a:sym typeface="+mn-ea"/>
              </a:rPr>
              <a:t>问题设置：</a:t>
            </a:r>
            <a:endParaRPr lang="zh-CN" altLang="en-US">
              <a:solidFill>
                <a:schemeClr val="tx1"/>
              </a:solidFill>
              <a:sym typeface="+mn-ea"/>
            </a:endParaRPr>
          </a:p>
        </p:txBody>
      </p:sp>
      <p:sp>
        <p:nvSpPr>
          <p:cNvPr id="7" name="文本框 6"/>
          <p:cNvSpPr txBox="1"/>
          <p:nvPr/>
        </p:nvSpPr>
        <p:spPr>
          <a:xfrm>
            <a:off x="1953895" y="1774825"/>
            <a:ext cx="4064000" cy="368300"/>
          </a:xfrm>
          <a:prstGeom prst="rect">
            <a:avLst/>
          </a:prstGeom>
          <a:noFill/>
        </p:spPr>
        <p:txBody>
          <a:bodyPr wrap="square" rtlCol="0">
            <a:spAutoFit/>
          </a:bodyPr>
          <a:p>
            <a:r>
              <a:rPr lang="zh-CN" altLang="en-US"/>
              <a:t>设有</a:t>
            </a:r>
            <a:r>
              <a:rPr lang="en-US" altLang="zh-CN"/>
              <a:t>n</a:t>
            </a:r>
            <a:r>
              <a:rPr lang="zh-CN" altLang="en-US"/>
              <a:t>个单位向量</a:t>
            </a:r>
            <a:endParaRPr lang="zh-CN" altLang="en-US"/>
          </a:p>
        </p:txBody>
      </p:sp>
      <p:graphicFrame>
        <p:nvGraphicFramePr>
          <p:cNvPr id="8" name="对象 7">
            <a:hlinkClick r:id="" action="ppaction://ole?verb="/>
          </p:cNvPr>
          <p:cNvGraphicFramePr>
            <a:graphicFrameLocks noChangeAspect="1"/>
          </p:cNvGraphicFramePr>
          <p:nvPr/>
        </p:nvGraphicFramePr>
        <p:xfrm>
          <a:off x="3758565" y="1696085"/>
          <a:ext cx="2846705" cy="525145"/>
        </p:xfrm>
        <a:graphic>
          <a:graphicData uri="http://schemas.openxmlformats.org/presentationml/2006/ole">
            <mc:AlternateContent xmlns:mc="http://schemas.openxmlformats.org/markup-compatibility/2006">
              <mc:Choice xmlns:v="urn:schemas-microsoft-com:vml" Requires="v">
                <p:oleObj spid="_x0000_s2049" name="" r:id="rId3" imgW="1308100" imgH="241300" progId="Equation.KSEE3">
                  <p:embed/>
                </p:oleObj>
              </mc:Choice>
              <mc:Fallback>
                <p:oleObj name="" r:id="rId3" imgW="1308100" imgH="241300" progId="Equation.KSEE3">
                  <p:embed/>
                  <p:pic>
                    <p:nvPicPr>
                      <p:cNvPr id="0" name="图片 2048"/>
                      <p:cNvPicPr/>
                      <p:nvPr/>
                    </p:nvPicPr>
                    <p:blipFill>
                      <a:blip r:embed="rId4"/>
                      <a:stretch>
                        <a:fillRect/>
                      </a:stretch>
                    </p:blipFill>
                    <p:spPr>
                      <a:xfrm>
                        <a:off x="3758565" y="1696085"/>
                        <a:ext cx="2846705" cy="525145"/>
                      </a:xfrm>
                      <a:prstGeom prst="rect">
                        <a:avLst/>
                      </a:prstGeom>
                    </p:spPr>
                  </p:pic>
                </p:oleObj>
              </mc:Fallback>
            </mc:AlternateContent>
          </a:graphicData>
        </a:graphic>
      </p:graphicFrame>
      <p:sp>
        <p:nvSpPr>
          <p:cNvPr id="9" name="文本框 8"/>
          <p:cNvSpPr txBox="1"/>
          <p:nvPr/>
        </p:nvSpPr>
        <p:spPr>
          <a:xfrm>
            <a:off x="6704330" y="1774825"/>
            <a:ext cx="4064000" cy="368300"/>
          </a:xfrm>
          <a:prstGeom prst="rect">
            <a:avLst/>
          </a:prstGeom>
          <a:noFill/>
        </p:spPr>
        <p:txBody>
          <a:bodyPr wrap="square" rtlCol="0">
            <a:spAutoFit/>
          </a:bodyPr>
          <a:p>
            <a:r>
              <a:rPr lang="zh-CN" altLang="en-US"/>
              <a:t>令</a:t>
            </a:r>
            <a:r>
              <a:rPr lang="en-US" altLang="zh-CN"/>
              <a:t>R</a:t>
            </a:r>
            <a:r>
              <a:rPr lang="zh-CN" altLang="en-US"/>
              <a:t>为噪声扰动函数，</a:t>
            </a:r>
            <a:r>
              <a:rPr lang="en-US" altLang="zh-CN"/>
              <a:t>A</a:t>
            </a:r>
            <a:r>
              <a:rPr lang="zh-CN" altLang="en-US"/>
              <a:t>为聚合器</a:t>
            </a:r>
            <a:endParaRPr lang="zh-CN" altLang="en-US"/>
          </a:p>
        </p:txBody>
      </p:sp>
      <p:sp>
        <p:nvSpPr>
          <p:cNvPr id="10" name="文本框 9"/>
          <p:cNvSpPr txBox="1"/>
          <p:nvPr/>
        </p:nvSpPr>
        <p:spPr>
          <a:xfrm>
            <a:off x="937895" y="2404110"/>
            <a:ext cx="9368790" cy="368300"/>
          </a:xfrm>
          <a:prstGeom prst="rect">
            <a:avLst/>
          </a:prstGeom>
          <a:noFill/>
        </p:spPr>
        <p:txBody>
          <a:bodyPr wrap="square" rtlCol="0">
            <a:spAutoFit/>
          </a:bodyPr>
          <a:p>
            <a:r>
              <a:rPr lang="zh-CN" altLang="en-US"/>
              <a:t>目标是，通过为用户数据添加噪声希望输出的噪声经过聚合、均值估计后是无偏估计的：</a:t>
            </a:r>
            <a:endParaRPr lang="zh-CN" altLang="en-US"/>
          </a:p>
        </p:txBody>
      </p:sp>
      <p:graphicFrame>
        <p:nvGraphicFramePr>
          <p:cNvPr id="19" name="对象 18">
            <a:hlinkClick r:id="" action="ppaction://ole?verb="/>
          </p:cNvPr>
          <p:cNvGraphicFramePr>
            <a:graphicFrameLocks noChangeAspect="1"/>
          </p:cNvGraphicFramePr>
          <p:nvPr/>
        </p:nvGraphicFramePr>
        <p:xfrm>
          <a:off x="3598545" y="3114040"/>
          <a:ext cx="4189730" cy="796925"/>
        </p:xfrm>
        <a:graphic>
          <a:graphicData uri="http://schemas.openxmlformats.org/presentationml/2006/ole">
            <mc:AlternateContent xmlns:mc="http://schemas.openxmlformats.org/markup-compatibility/2006">
              <mc:Choice xmlns:v="urn:schemas-microsoft-com:vml" Requires="v">
                <p:oleObj spid="_x0000_s1025" name="" r:id="rId5" imgW="2070100" imgH="393700" progId="Equation.KSEE3">
                  <p:embed/>
                </p:oleObj>
              </mc:Choice>
              <mc:Fallback>
                <p:oleObj name="" r:id="rId5" imgW="2070100" imgH="393700" progId="Equation.KSEE3">
                  <p:embed/>
                  <p:pic>
                    <p:nvPicPr>
                      <p:cNvPr id="0" name="图片 1024"/>
                      <p:cNvPicPr/>
                      <p:nvPr/>
                    </p:nvPicPr>
                    <p:blipFill>
                      <a:blip r:embed="rId6"/>
                      <a:stretch>
                        <a:fillRect/>
                      </a:stretch>
                    </p:blipFill>
                    <p:spPr>
                      <a:xfrm>
                        <a:off x="3598545" y="3114040"/>
                        <a:ext cx="4189730" cy="796925"/>
                      </a:xfrm>
                      <a:prstGeom prst="rect">
                        <a:avLst/>
                      </a:prstGeom>
                    </p:spPr>
                  </p:pic>
                </p:oleObj>
              </mc:Fallback>
            </mc:AlternateContent>
          </a:graphicData>
        </a:graphic>
      </p:graphicFrame>
      <p:sp>
        <p:nvSpPr>
          <p:cNvPr id="21" name="文本框 20"/>
          <p:cNvSpPr txBox="1"/>
          <p:nvPr/>
        </p:nvSpPr>
        <p:spPr>
          <a:xfrm>
            <a:off x="2160905" y="4252595"/>
            <a:ext cx="4064000" cy="368300"/>
          </a:xfrm>
          <a:prstGeom prst="rect">
            <a:avLst/>
          </a:prstGeom>
          <a:noFill/>
        </p:spPr>
        <p:txBody>
          <a:bodyPr wrap="square" rtlCol="0">
            <a:spAutoFit/>
          </a:bodyPr>
          <a:p>
            <a:r>
              <a:rPr lang="zh-CN" altLang="en-US"/>
              <a:t>找到与理想均值间的最小平方误差：</a:t>
            </a:r>
            <a:endParaRPr lang="zh-CN" altLang="en-US"/>
          </a:p>
        </p:txBody>
      </p:sp>
      <p:graphicFrame>
        <p:nvGraphicFramePr>
          <p:cNvPr id="24" name="对象 23">
            <a:hlinkClick r:id="" action="ppaction://ole?verb="/>
          </p:cNvPr>
          <p:cNvGraphicFramePr>
            <a:graphicFrameLocks noChangeAspect="1"/>
          </p:cNvGraphicFramePr>
          <p:nvPr/>
        </p:nvGraphicFramePr>
        <p:xfrm>
          <a:off x="2513330" y="5107305"/>
          <a:ext cx="7032625" cy="901700"/>
        </p:xfrm>
        <a:graphic>
          <a:graphicData uri="http://schemas.openxmlformats.org/presentationml/2006/ole">
            <mc:AlternateContent xmlns:mc="http://schemas.openxmlformats.org/markup-compatibility/2006">
              <mc:Choice xmlns:v="urn:schemas-microsoft-com:vml" Requires="v">
                <p:oleObj spid="_x0000_s1026" name="" r:id="rId7" imgW="3467100" imgH="444500" progId="Equation.KSEE3">
                  <p:embed/>
                </p:oleObj>
              </mc:Choice>
              <mc:Fallback>
                <p:oleObj name="" r:id="rId7" imgW="3467100" imgH="444500" progId="Equation.KSEE3">
                  <p:embed/>
                  <p:pic>
                    <p:nvPicPr>
                      <p:cNvPr id="0" name="图片 1025"/>
                      <p:cNvPicPr/>
                      <p:nvPr/>
                    </p:nvPicPr>
                    <p:blipFill>
                      <a:blip r:embed="rId8"/>
                      <a:stretch>
                        <a:fillRect/>
                      </a:stretch>
                    </p:blipFill>
                    <p:spPr>
                      <a:xfrm>
                        <a:off x="2513330" y="5107305"/>
                        <a:ext cx="7032625" cy="9017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8213090" cy="1120775"/>
          </a:xfrm>
        </p:spPr>
        <p:txBody>
          <a:bodyPr>
            <a:normAutofit/>
          </a:bodyPr>
          <a:lstStyle/>
          <a:p>
            <a:r>
              <a:rPr lang="en-US" altLang="zh-CN" sz="4000" b="1" dirty="0">
                <a:sym typeface="+mn-ea"/>
              </a:rPr>
              <a:t>1.3 </a:t>
            </a:r>
            <a:r>
              <a:rPr lang="zh-CN" altLang="en-US" sz="4000">
                <a:sym typeface="+mn-ea"/>
              </a:rPr>
              <a:t>PrivUnit</a:t>
            </a:r>
            <a:r>
              <a:rPr lang="zh-CN" altLang="en-US" sz="4000" b="1" dirty="0">
                <a:sym typeface="+mn-ea"/>
              </a:rPr>
              <a:t>方法</a:t>
            </a:r>
            <a:endParaRPr lang="en-US" alt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pic>
        <p:nvPicPr>
          <p:cNvPr id="17" name="图片 16"/>
          <p:cNvPicPr>
            <a:picLocks noChangeAspect="1"/>
          </p:cNvPicPr>
          <p:nvPr/>
        </p:nvPicPr>
        <p:blipFill>
          <a:blip r:embed="rId3"/>
          <a:stretch>
            <a:fillRect/>
          </a:stretch>
        </p:blipFill>
        <p:spPr>
          <a:xfrm>
            <a:off x="408305" y="1194435"/>
            <a:ext cx="9357360" cy="3695700"/>
          </a:xfrm>
          <a:prstGeom prst="rect">
            <a:avLst/>
          </a:prstGeom>
        </p:spPr>
      </p:pic>
      <p:pic>
        <p:nvPicPr>
          <p:cNvPr id="16" name="图片 15"/>
          <p:cNvPicPr>
            <a:picLocks noChangeAspect="1"/>
          </p:cNvPicPr>
          <p:nvPr/>
        </p:nvPicPr>
        <p:blipFill>
          <a:blip r:embed="rId4"/>
          <a:stretch>
            <a:fillRect/>
          </a:stretch>
        </p:blipFill>
        <p:spPr>
          <a:xfrm>
            <a:off x="7908290" y="1028065"/>
            <a:ext cx="4571365" cy="4028440"/>
          </a:xfrm>
          <a:prstGeom prst="rect">
            <a:avLst/>
          </a:prstGeom>
        </p:spPr>
      </p:pic>
      <p:cxnSp>
        <p:nvCxnSpPr>
          <p:cNvPr id="22" name="直接连接符 21"/>
          <p:cNvCxnSpPr/>
          <p:nvPr/>
        </p:nvCxnSpPr>
        <p:spPr>
          <a:xfrm>
            <a:off x="10579735" y="1724660"/>
            <a:ext cx="486410" cy="486410"/>
          </a:xfrm>
          <a:prstGeom prst="line">
            <a:avLst/>
          </a:prstGeom>
          <a:ln w="28575" cmpd="sng">
            <a:solidFill>
              <a:srgbClr val="FF0000"/>
            </a:solidFill>
            <a:prstDash val="solid"/>
          </a:ln>
        </p:spPr>
        <p:style>
          <a:lnRef idx="3">
            <a:schemeClr val="accent2"/>
          </a:lnRef>
          <a:fillRef idx="0">
            <a:schemeClr val="accent2"/>
          </a:fillRef>
          <a:effectRef idx="2">
            <a:schemeClr val="accent2"/>
          </a:effectRef>
          <a:fontRef idx="minor">
            <a:schemeClr val="tx1"/>
          </a:fontRef>
        </p:style>
      </p:cxnSp>
      <p:cxnSp>
        <p:nvCxnSpPr>
          <p:cNvPr id="23" name="直接连接符 22"/>
          <p:cNvCxnSpPr/>
          <p:nvPr/>
        </p:nvCxnSpPr>
        <p:spPr>
          <a:xfrm flipH="1">
            <a:off x="10153650" y="2353310"/>
            <a:ext cx="1044575" cy="1034415"/>
          </a:xfrm>
          <a:prstGeom prst="line">
            <a:avLst/>
          </a:prstGeom>
          <a:ln w="28575" cmpd="sng">
            <a:solidFill>
              <a:srgbClr val="F06262"/>
            </a:solidFill>
            <a:prstDash val="solid"/>
          </a:ln>
        </p:spPr>
        <p:style>
          <a:lnRef idx="3">
            <a:schemeClr val="accent2"/>
          </a:lnRef>
          <a:fillRef idx="0">
            <a:schemeClr val="accent2"/>
          </a:fillRef>
          <a:effectRef idx="2">
            <a:schemeClr val="accent2"/>
          </a:effectRef>
          <a:fontRef idx="minor">
            <a:schemeClr val="tx1"/>
          </a:fontRef>
        </p:style>
      </p:cxnSp>
      <p:graphicFrame>
        <p:nvGraphicFramePr>
          <p:cNvPr id="26" name="表格 25"/>
          <p:cNvGraphicFramePr/>
          <p:nvPr>
            <p:custDataLst>
              <p:tags r:id="rId5"/>
            </p:custDataLst>
          </p:nvPr>
        </p:nvGraphicFramePr>
        <p:xfrm>
          <a:off x="281305" y="4852670"/>
          <a:ext cx="8533130" cy="1905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en-US" altLang="zh-CN"/>
                        <a:t>B</a:t>
                      </a:r>
                      <a:endParaRPr lang="en-US" altLang="zh-CN"/>
                    </a:p>
                  </a:txBody>
                  <a:tcPr/>
                </a:tc>
                <a:tc>
                  <a:txBody>
                    <a:bodyPr/>
                    <a:p>
                      <a:pPr>
                        <a:buNone/>
                      </a:pPr>
                      <a:r>
                        <a:rPr lang="en-US" altLang="zh-CN"/>
                        <a:t>B</a:t>
                      </a:r>
                      <a:r>
                        <a:rPr lang="zh-CN" altLang="en-US"/>
                        <a:t>是按照一定概率选取的样本子集</a:t>
                      </a:r>
                      <a:endParaRPr lang="en-US" altLang="zh-CN"/>
                    </a:p>
                  </a:txBody>
                  <a:tcPr/>
                </a:tc>
              </a:tr>
              <a:tr h="381000">
                <a:tc>
                  <a:txBody>
                    <a:bodyPr/>
                    <a:p>
                      <a:pPr>
                        <a:buNone/>
                      </a:pPr>
                      <a:r>
                        <a:rPr lang="en-US" altLang="zh-CN"/>
                        <a:t>V</a:t>
                      </a:r>
                      <a:endParaRPr lang="en-US" altLang="zh-CN"/>
                    </a:p>
                  </a:txBody>
                  <a:tcPr/>
                </a:tc>
                <a:tc>
                  <a:txBody>
                    <a:bodyPr/>
                    <a:p>
                      <a:pPr>
                        <a:buNone/>
                      </a:pPr>
                      <a:r>
                        <a:rPr lang="zh-CN" altLang="en-US"/>
                        <a:t>是选取好的随机样本量</a:t>
                      </a:r>
                      <a:endParaRPr lang="zh-CN" altLang="en-US"/>
                    </a:p>
                  </a:txBody>
                  <a:tcPr/>
                </a:tc>
              </a:tr>
              <a:tr h="381000">
                <a:tc>
                  <a:txBody>
                    <a:bodyPr/>
                    <a:p>
                      <a:pPr>
                        <a:buNone/>
                      </a:pPr>
                      <a:r>
                        <a:rPr lang="zh-CN" altLang="en-US"/>
                        <a:t>〈</a:t>
                      </a:r>
                      <a:r>
                        <a:rPr lang="en-US" altLang="zh-CN"/>
                        <a:t>v</a:t>
                      </a:r>
                      <a:r>
                        <a:rPr lang="zh-CN" altLang="en-US"/>
                        <a:t>,</a:t>
                      </a:r>
                      <a:r>
                        <a:rPr lang="en-US" altLang="zh-CN"/>
                        <a:t>u</a:t>
                      </a:r>
                      <a:r>
                        <a:rPr lang="zh-CN" altLang="en-US"/>
                        <a:t>〉</a:t>
                      </a:r>
                      <a:endParaRPr lang="zh-CN" altLang="en-US"/>
                    </a:p>
                  </a:txBody>
                  <a:tcPr/>
                </a:tc>
                <a:tc>
                  <a:txBody>
                    <a:bodyPr/>
                    <a:p>
                      <a:pPr>
                        <a:buNone/>
                      </a:pPr>
                      <a:r>
                        <a:rPr lang="zh-CN" altLang="en-US"/>
                        <a:t>代表两个向量之间的内积</a:t>
                      </a:r>
                      <a:endParaRPr lang="zh-CN" altLang="en-US"/>
                    </a:p>
                  </a:txBody>
                  <a:tcPr/>
                </a:tc>
              </a:tr>
              <a:tr h="381000">
                <a:tc>
                  <a:txBody>
                    <a:bodyPr/>
                    <a:p>
                      <a:pPr>
                        <a:buNone/>
                      </a:pPr>
                      <a:r>
                        <a:rPr lang="zh-CN" altLang="en-US">
                          <a:latin typeface="微软雅黑" panose="020B0503020204020204" charset="-122"/>
                          <a:ea typeface="微软雅黑" panose="020B0503020204020204" charset="-122"/>
                        </a:rPr>
                        <a:t>γ</a:t>
                      </a:r>
                      <a:endParaRPr lang="zh-CN" altLang="en-US">
                        <a:latin typeface="微软雅黑" panose="020B0503020204020204" charset="-122"/>
                        <a:ea typeface="微软雅黑" panose="020B0503020204020204" charset="-122"/>
                      </a:endParaRPr>
                    </a:p>
                  </a:txBody>
                  <a:tcPr/>
                </a:tc>
                <a:tc>
                  <a:txBody>
                    <a:bodyPr/>
                    <a:p>
                      <a:pPr>
                        <a:buNone/>
                      </a:pPr>
                      <a:r>
                        <a:rPr lang="zh-CN" altLang="en-US"/>
                        <a:t>代表单位球间半径内的距离</a:t>
                      </a:r>
                      <a:r>
                        <a:rPr lang="en-US" altLang="zh-CN"/>
                        <a:t>[0,1]</a:t>
                      </a:r>
                      <a:endParaRPr lang="en-US" altLang="zh-CN"/>
                    </a:p>
                  </a:txBody>
                  <a:tcPr/>
                </a:tc>
              </a:tr>
            </a:tbl>
          </a:graphicData>
        </a:graphic>
      </p:graphicFrame>
      <p:sp>
        <p:nvSpPr>
          <p:cNvPr id="27" name="右大括号 26"/>
          <p:cNvSpPr/>
          <p:nvPr/>
        </p:nvSpPr>
        <p:spPr>
          <a:xfrm rot="3060000">
            <a:off x="10346055" y="3185160"/>
            <a:ext cx="233680" cy="354965"/>
          </a:xfrm>
          <a:prstGeom prst="rightBrac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8" name="文本框 27"/>
          <p:cNvSpPr txBox="1"/>
          <p:nvPr/>
        </p:nvSpPr>
        <p:spPr>
          <a:xfrm>
            <a:off x="8895715" y="5260975"/>
            <a:ext cx="4064000" cy="645160"/>
          </a:xfrm>
          <a:prstGeom prst="rect">
            <a:avLst/>
          </a:prstGeom>
          <a:noFill/>
        </p:spPr>
        <p:txBody>
          <a:bodyPr wrap="square" rtlCol="0">
            <a:spAutoFit/>
          </a:bodyPr>
          <a:p>
            <a:r>
              <a:rPr lang="zh-CN" altLang="en-US"/>
              <a:t>将样本向量归一到</a:t>
            </a:r>
            <a:r>
              <a:rPr lang="en-US" altLang="zh-CN"/>
              <a:t>       </a:t>
            </a:r>
            <a:r>
              <a:rPr lang="zh-CN" altLang="en-US"/>
              <a:t>有界域</a:t>
            </a:r>
            <a:endParaRPr lang="zh-CN" altLang="en-US"/>
          </a:p>
          <a:p>
            <a:r>
              <a:rPr lang="zh-CN" altLang="en-US"/>
              <a:t>中</a:t>
            </a:r>
            <a:endParaRPr lang="zh-CN" altLang="en-US"/>
          </a:p>
        </p:txBody>
      </p:sp>
      <p:graphicFrame>
        <p:nvGraphicFramePr>
          <p:cNvPr id="29" name="对象 28">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5121" name="" r:id="rId6" imgW="914400" imgH="215900" progId="Equation.KSEE3">
                  <p:embed/>
                </p:oleObj>
              </mc:Choice>
              <mc:Fallback>
                <p:oleObj name="" r:id="rId6" imgW="914400" imgH="215900" progId="Equation.KSEE3">
                  <p:embed/>
                  <p:pic>
                    <p:nvPicPr>
                      <p:cNvPr id="0" name="图片 5120"/>
                      <p:cNvPicPr/>
                      <p:nvPr/>
                    </p:nvPicPr>
                    <p:blipFill>
                      <a:blip r:embed="rId7"/>
                      <a:stretch>
                        <a:fillRect/>
                      </a:stretch>
                    </p:blipFill>
                    <p:spPr>
                      <a:xfrm>
                        <a:off x="5638800" y="3321050"/>
                        <a:ext cx="914400" cy="215900"/>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10878185" y="5200650"/>
          <a:ext cx="320040" cy="390525"/>
        </p:xfrm>
        <a:graphic>
          <a:graphicData uri="http://schemas.openxmlformats.org/presentationml/2006/ole">
            <mc:AlternateContent xmlns:mc="http://schemas.openxmlformats.org/markup-compatibility/2006">
              <mc:Choice xmlns:v="urn:schemas-microsoft-com:vml" Requires="v">
                <p:oleObj spid="_x0000_s5122" name="" r:id="rId8" imgW="177165" imgH="215900" progId="Equation.KSEE3">
                  <p:embed/>
                </p:oleObj>
              </mc:Choice>
              <mc:Fallback>
                <p:oleObj name="" r:id="rId8" imgW="177165" imgH="215900" progId="Equation.KSEE3">
                  <p:embed/>
                  <p:pic>
                    <p:nvPicPr>
                      <p:cNvPr id="0" name="图片 5121"/>
                      <p:cNvPicPr/>
                      <p:nvPr/>
                    </p:nvPicPr>
                    <p:blipFill>
                      <a:blip r:embed="rId9"/>
                      <a:stretch>
                        <a:fillRect/>
                      </a:stretch>
                    </p:blipFill>
                    <p:spPr>
                      <a:xfrm>
                        <a:off x="10878185" y="5200650"/>
                        <a:ext cx="320040" cy="390525"/>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9475470" y="5697220"/>
          <a:ext cx="1348105" cy="873125"/>
        </p:xfrm>
        <a:graphic>
          <a:graphicData uri="http://schemas.openxmlformats.org/presentationml/2006/ole">
            <mc:AlternateContent xmlns:mc="http://schemas.openxmlformats.org/markup-compatibility/2006">
              <mc:Choice xmlns:v="urn:schemas-microsoft-com:vml" Requires="v">
                <p:oleObj spid="_x0000_s5123" name="" r:id="rId10" imgW="647700" imgH="419100" progId="Equation.KSEE3">
                  <p:embed/>
                </p:oleObj>
              </mc:Choice>
              <mc:Fallback>
                <p:oleObj name="" r:id="rId10" imgW="647700" imgH="419100" progId="Equation.KSEE3">
                  <p:embed/>
                  <p:pic>
                    <p:nvPicPr>
                      <p:cNvPr id="0" name="图片 5122"/>
                      <p:cNvPicPr/>
                      <p:nvPr/>
                    </p:nvPicPr>
                    <p:blipFill>
                      <a:blip r:embed="rId11"/>
                      <a:stretch>
                        <a:fillRect/>
                      </a:stretch>
                    </p:blipFill>
                    <p:spPr>
                      <a:xfrm>
                        <a:off x="9475470" y="5697220"/>
                        <a:ext cx="1348105" cy="87312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par>
                                <p:cTn id="13" presetID="2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par>
                                <p:cTn id="26" presetID="22" presetClass="entr" presetSubtype="4"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down)">
                                      <p:cBhvr>
                                        <p:cTn id="28" dur="500"/>
                                        <p:tgtEl>
                                          <p:spTgt spid="30"/>
                                        </p:tgtEl>
                                      </p:cBhvr>
                                    </p:animEffect>
                                  </p:childTnLst>
                                </p:cTn>
                              </p:par>
                              <p:par>
                                <p:cTn id="29" presetID="22" presetClass="entr" presetSubtype="4"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down)">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p:bldP spid="2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fontScale="90000"/>
          </a:bodyPr>
          <a:lstStyle/>
          <a:p>
            <a:r>
              <a:rPr lang="en-US" altLang="zh-CN" sz="4000" b="1" dirty="0">
                <a:sym typeface="+mn-ea"/>
              </a:rPr>
              <a:t>1.4 </a:t>
            </a:r>
            <a:r>
              <a:rPr lang="zh-CN" altLang="en-US" sz="4000" b="1" dirty="0">
                <a:sym typeface="+mn-ea"/>
              </a:rPr>
              <a:t>证明</a:t>
            </a:r>
            <a:r>
              <a:rPr lang="zh-CN" altLang="en-US" sz="4000">
                <a:sym typeface="+mn-ea"/>
              </a:rPr>
              <a:t>PrivUnit</a:t>
            </a:r>
            <a:r>
              <a:rPr lang="zh-CN" altLang="en-US" sz="4000" b="1" dirty="0">
                <a:sym typeface="+mn-ea"/>
              </a:rPr>
              <a:t>是最优的</a:t>
            </a:r>
            <a:endParaRPr lang="en-US" alt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9" name="文本框 8"/>
          <p:cNvSpPr txBox="1"/>
          <p:nvPr/>
        </p:nvSpPr>
        <p:spPr>
          <a:xfrm>
            <a:off x="601345" y="5269865"/>
            <a:ext cx="10401935" cy="922020"/>
          </a:xfrm>
          <a:prstGeom prst="rect">
            <a:avLst/>
          </a:prstGeom>
          <a:noFill/>
        </p:spPr>
        <p:txBody>
          <a:bodyPr wrap="square" rtlCol="0" anchor="t">
            <a:spAutoFit/>
          </a:bodyPr>
          <a:p>
            <a:pPr indent="0">
              <a:lnSpc>
                <a:spcPct val="150000"/>
              </a:lnSpc>
              <a:buFont typeface="Wingdings" panose="05000000000000000000" pitchFamily="2" charset="2"/>
              <a:buNone/>
            </a:pPr>
            <a:endParaRPr lang="zh-CN" altLang="en-US" b="1" dirty="0">
              <a:latin typeface="宋体" panose="02010600030101010101" pitchFamily="2" charset="-122"/>
              <a:ea typeface="宋体" panose="02010600030101010101" pitchFamily="2" charset="-122"/>
              <a:cs typeface="宋体" panose="02010600030101010101" pitchFamily="2" charset="-122"/>
              <a:sym typeface="+mn-ea"/>
            </a:endParaRPr>
          </a:p>
          <a:p>
            <a:pPr marL="342900" indent="-342900">
              <a:lnSpc>
                <a:spcPct val="150000"/>
              </a:lnSpc>
              <a:buFont typeface="Wingdings" panose="05000000000000000000" pitchFamily="2" charset="2"/>
              <a:buChar char="p"/>
            </a:pPr>
            <a:r>
              <a:rPr lang="zh-CN" altLang="en-US">
                <a:sym typeface="+mn-ea"/>
              </a:rPr>
              <a:t>step4:根据之前提出的定理能够将一个隐私保护问题用线性约束去进行分析。</a:t>
            </a:r>
            <a:r>
              <a:rPr lang="en-US" altLang="zh-CN" b="1"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文本框 28"/>
          <p:cNvSpPr txBox="1"/>
          <p:nvPr/>
        </p:nvSpPr>
        <p:spPr>
          <a:xfrm>
            <a:off x="601345" y="2252345"/>
            <a:ext cx="8184515" cy="922020"/>
          </a:xfrm>
          <a:prstGeom prst="rect">
            <a:avLst/>
          </a:prstGeom>
          <a:noFill/>
        </p:spPr>
        <p:txBody>
          <a:bodyPr wrap="square" rtlCol="0" anchor="t">
            <a:spAutoFit/>
          </a:bodyPr>
          <a:p>
            <a:pPr marL="342900" indent="-342900">
              <a:lnSpc>
                <a:spcPct val="150000"/>
              </a:lnSpc>
              <a:buFont typeface="Wingdings" panose="05000000000000000000" pitchFamily="2" charset="2"/>
              <a:buChar char="p"/>
            </a:pPr>
            <a:r>
              <a:rPr lang="en-US" altLang="zh-CN">
                <a:sym typeface="+mn-ea"/>
              </a:rPr>
              <a:t>step1</a:t>
            </a:r>
            <a:r>
              <a:rPr lang="zh-CN" altLang="en-US">
                <a:sym typeface="+mn-ea"/>
              </a:rPr>
              <a:t>：证明属于</a:t>
            </a:r>
            <a:r>
              <a:rPr lang="en-US" altLang="zh-CN">
                <a:sym typeface="+mn-ea"/>
              </a:rPr>
              <a:t>canonical protocols</a:t>
            </a:r>
            <a:r>
              <a:rPr lang="zh-CN" altLang="en-US">
                <a:sym typeface="+mn-ea"/>
              </a:rPr>
              <a:t>这一类的协议是最优的。包含</a:t>
            </a:r>
            <a:r>
              <a:rPr lang="en-US" altLang="zh-CN">
                <a:sym typeface="+mn-ea"/>
              </a:rPr>
              <a:t>canonical</a:t>
            </a:r>
            <a:r>
              <a:rPr lang="zh-CN" altLang="en-US">
                <a:sym typeface="+mn-ea"/>
              </a:rPr>
              <a:t>类的扰动函数</a:t>
            </a:r>
            <a:r>
              <a:rPr lang="en-US" altLang="zh-CN">
                <a:sym typeface="+mn-ea"/>
              </a:rPr>
              <a:t>R’</a:t>
            </a:r>
            <a:endParaRPr lang="en-US" altLang="zh-CN">
              <a:sym typeface="+mn-ea"/>
            </a:endParaRPr>
          </a:p>
        </p:txBody>
      </p:sp>
      <p:sp>
        <p:nvSpPr>
          <p:cNvPr id="30" name="文本框 29"/>
          <p:cNvSpPr txBox="1"/>
          <p:nvPr/>
        </p:nvSpPr>
        <p:spPr>
          <a:xfrm>
            <a:off x="601345" y="3602355"/>
            <a:ext cx="9964420" cy="506730"/>
          </a:xfrm>
          <a:prstGeom prst="rect">
            <a:avLst/>
          </a:prstGeom>
          <a:noFill/>
        </p:spPr>
        <p:txBody>
          <a:bodyPr wrap="square" rtlCol="0" anchor="t">
            <a:spAutoFit/>
          </a:bodyPr>
          <a:p>
            <a:pPr marL="342900" indent="-342900" algn="l">
              <a:lnSpc>
                <a:spcPct val="150000"/>
              </a:lnSpc>
              <a:buClrTx/>
              <a:buSzTx/>
              <a:buFont typeface="Wingdings" panose="05000000000000000000" pitchFamily="2" charset="2"/>
              <a:buChar char="p"/>
            </a:pPr>
            <a:r>
              <a:rPr lang="zh-CN" altLang="en-US">
                <a:sym typeface="+mn-ea"/>
              </a:rPr>
              <a:t>step2:证明PrivUnit方法是属于canonical protocols的</a:t>
            </a:r>
            <a:endParaRPr lang="zh-CN" altLang="en-US">
              <a:sym typeface="+mn-ea"/>
            </a:endParaRPr>
          </a:p>
        </p:txBody>
      </p:sp>
      <p:sp>
        <p:nvSpPr>
          <p:cNvPr id="31" name="文本框 30"/>
          <p:cNvSpPr txBox="1"/>
          <p:nvPr/>
        </p:nvSpPr>
        <p:spPr>
          <a:xfrm>
            <a:off x="601345" y="4436110"/>
            <a:ext cx="7388860" cy="506730"/>
          </a:xfrm>
          <a:prstGeom prst="rect">
            <a:avLst/>
          </a:prstGeom>
          <a:noFill/>
        </p:spPr>
        <p:txBody>
          <a:bodyPr wrap="square" rtlCol="0" anchor="t">
            <a:spAutoFit/>
          </a:bodyPr>
          <a:p>
            <a:pPr marL="342900" indent="-342900" algn="l">
              <a:lnSpc>
                <a:spcPct val="150000"/>
              </a:lnSpc>
              <a:buClrTx/>
              <a:buSzTx/>
              <a:buFont typeface="Wingdings" panose="05000000000000000000" pitchFamily="2" charset="2"/>
              <a:buChar char="p"/>
            </a:pPr>
            <a:r>
              <a:rPr lang="zh-CN" altLang="en-US">
                <a:sym typeface="+mn-ea"/>
              </a:rPr>
              <a:t>step3:列出扰动函数R’所具有的性质，给出</a:t>
            </a:r>
            <a:r>
              <a:rPr lang="zh-CN" altLang="en-US">
                <a:sym typeface="+mn-ea"/>
              </a:rPr>
              <a:t>R’如何求得</a:t>
            </a:r>
            <a:endParaRPr lang="zh-CN" altLang="en-US">
              <a:sym typeface="+mn-ea"/>
            </a:endParaRPr>
          </a:p>
        </p:txBody>
      </p:sp>
      <p:sp>
        <p:nvSpPr>
          <p:cNvPr id="4" name="文本框 3"/>
          <p:cNvSpPr txBox="1"/>
          <p:nvPr/>
        </p:nvSpPr>
        <p:spPr>
          <a:xfrm>
            <a:off x="708025" y="1240790"/>
            <a:ext cx="10859135" cy="922020"/>
          </a:xfrm>
          <a:prstGeom prst="rect">
            <a:avLst/>
          </a:prstGeom>
          <a:noFill/>
        </p:spPr>
        <p:txBody>
          <a:bodyPr wrap="square" rtlCol="0">
            <a:spAutoFit/>
          </a:bodyPr>
          <a:p>
            <a:r>
              <a:rPr lang="zh-CN" altLang="en-US"/>
              <a:t>首先，在差分隐私协议中有一类协议：规范专用协议</a:t>
            </a:r>
            <a:r>
              <a:rPr lang="en-US" altLang="zh-CN"/>
              <a:t>(canonical private protocols),</a:t>
            </a:r>
            <a:r>
              <a:rPr lang="zh-CN" altLang="en-US"/>
              <a:t>它们由随机扰动器</a:t>
            </a:r>
            <a:r>
              <a:rPr lang="en-US" altLang="zh-CN"/>
              <a:t>R</a:t>
            </a:r>
            <a:r>
              <a:rPr lang="zh-CN" altLang="en-US"/>
              <a:t>和简单的加性聚合器</a:t>
            </a:r>
            <a:r>
              <a:rPr lang="en-US" altLang="zh-CN"/>
              <a:t>(additive aggregation)</a:t>
            </a:r>
            <a:r>
              <a:rPr lang="zh-CN" altLang="en-US"/>
              <a:t>组成，有如下特性：</a:t>
            </a:r>
            <a:endParaRPr lang="zh-CN" altLang="en-US"/>
          </a:p>
          <a:p>
            <a:r>
              <a:rPr lang="en-US" altLang="zh-CN"/>
              <a:t>     </a:t>
            </a:r>
            <a:r>
              <a:rPr lang="zh-CN" altLang="en-US"/>
              <a:t>（</a:t>
            </a:r>
            <a:r>
              <a:rPr lang="en-US" altLang="zh-CN"/>
              <a:t>1</a:t>
            </a:r>
            <a:r>
              <a:rPr lang="zh-CN" altLang="en-US"/>
              <a:t>）便于实现</a:t>
            </a:r>
            <a:r>
              <a:rPr lang="en-US" altLang="zh-CN"/>
              <a:t>      </a:t>
            </a:r>
            <a:r>
              <a:rPr lang="zh-CN" altLang="en-US"/>
              <a:t>（</a:t>
            </a:r>
            <a:r>
              <a:rPr lang="en-US" altLang="zh-CN"/>
              <a:t>2</a:t>
            </a:r>
            <a:r>
              <a:rPr lang="zh-CN" altLang="en-US"/>
              <a:t>）</a:t>
            </a:r>
            <a:r>
              <a:rPr lang="en-US" altLang="zh-CN"/>
              <a:t> </a:t>
            </a:r>
            <a:r>
              <a:rPr lang="zh-CN" altLang="en-US"/>
              <a:t>在所有无偏估计差分隐私协议中能实现最小的可能方差</a:t>
            </a:r>
            <a:endParaRPr lang="zh-CN" altLang="en-US"/>
          </a:p>
        </p:txBody>
      </p:sp>
      <p:pic>
        <p:nvPicPr>
          <p:cNvPr id="5" name="图片 4"/>
          <p:cNvPicPr>
            <a:picLocks noChangeAspect="1"/>
          </p:cNvPicPr>
          <p:nvPr/>
        </p:nvPicPr>
        <p:blipFill>
          <a:blip r:embed="rId3"/>
          <a:stretch>
            <a:fillRect/>
          </a:stretch>
        </p:blipFill>
        <p:spPr>
          <a:xfrm>
            <a:off x="4473575" y="3067685"/>
            <a:ext cx="3516630" cy="601345"/>
          </a:xfrm>
          <a:prstGeom prst="rect">
            <a:avLst/>
          </a:prstGeom>
        </p:spPr>
      </p:pic>
      <p:graphicFrame>
        <p:nvGraphicFramePr>
          <p:cNvPr id="8" name="对象 7">
            <a:hlinkClick r:id="" action="ppaction://ole?verb="/>
          </p:cNvPr>
          <p:cNvGraphicFramePr>
            <a:graphicFrameLocks noChangeAspect="1"/>
          </p:cNvGraphicFramePr>
          <p:nvPr/>
        </p:nvGraphicFramePr>
        <p:xfrm>
          <a:off x="4065270" y="5145405"/>
          <a:ext cx="2623185" cy="555625"/>
        </p:xfrm>
        <a:graphic>
          <a:graphicData uri="http://schemas.openxmlformats.org/presentationml/2006/ole">
            <mc:AlternateContent xmlns:mc="http://schemas.openxmlformats.org/markup-compatibility/2006">
              <mc:Choice xmlns:v="urn:schemas-microsoft-com:vml" Requires="v">
                <p:oleObj spid="_x0000_s3073" name="" r:id="rId4" imgW="1079500" imgH="228600" progId="Equation.KSEE3">
                  <p:embed/>
                </p:oleObj>
              </mc:Choice>
              <mc:Fallback>
                <p:oleObj name="" r:id="rId4" imgW="1079500" imgH="228600" progId="Equation.KSEE3">
                  <p:embed/>
                  <p:pic>
                    <p:nvPicPr>
                      <p:cNvPr id="0" name="图片 3072"/>
                      <p:cNvPicPr/>
                      <p:nvPr/>
                    </p:nvPicPr>
                    <p:blipFill>
                      <a:blip r:embed="rId5"/>
                      <a:stretch>
                        <a:fillRect/>
                      </a:stretch>
                    </p:blipFill>
                    <p:spPr>
                      <a:xfrm>
                        <a:off x="4065270" y="5145405"/>
                        <a:ext cx="2623185" cy="555625"/>
                      </a:xfrm>
                      <a:prstGeom prst="rect">
                        <a:avLst/>
                      </a:prstGeom>
                    </p:spPr>
                  </p:pic>
                </p:oleObj>
              </mc:Fallback>
            </mc:AlternateContent>
          </a:graphicData>
        </a:graphic>
      </p:graphicFrame>
      <p:sp>
        <p:nvSpPr>
          <p:cNvPr id="10" name="文本框 9"/>
          <p:cNvSpPr txBox="1"/>
          <p:nvPr/>
        </p:nvSpPr>
        <p:spPr>
          <a:xfrm>
            <a:off x="601345" y="6307455"/>
            <a:ext cx="7388860" cy="506730"/>
          </a:xfrm>
          <a:prstGeom prst="rect">
            <a:avLst/>
          </a:prstGeom>
          <a:noFill/>
        </p:spPr>
        <p:txBody>
          <a:bodyPr wrap="square" rtlCol="0" anchor="t">
            <a:spAutoFit/>
          </a:bodyPr>
          <a:p>
            <a:pPr marL="342900" indent="-342900" algn="l">
              <a:lnSpc>
                <a:spcPct val="150000"/>
              </a:lnSpc>
              <a:buClrTx/>
              <a:buSzTx/>
              <a:buFont typeface="Wingdings" panose="05000000000000000000" pitchFamily="2" charset="2"/>
              <a:buChar char="p"/>
            </a:pPr>
            <a:r>
              <a:rPr lang="zh-CN" altLang="en-US">
                <a:sym typeface="+mn-ea"/>
              </a:rPr>
              <a:t>step5:最后求证扰动函数R’是</a:t>
            </a:r>
            <a:r>
              <a:rPr lang="zh-CN" altLang="en-US">
                <a:sym typeface="+mn-ea"/>
              </a:rPr>
              <a:t>PrivUnit方法的一个实例。</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p:cTn id="15" dur="1000" fill="hold"/>
                                        <p:tgtEl>
                                          <p:spTgt spid="30"/>
                                        </p:tgtEl>
                                        <p:attrNameLst>
                                          <p:attrName>ppt_w</p:attrName>
                                        </p:attrNameLst>
                                      </p:cBhvr>
                                      <p:tavLst>
                                        <p:tav tm="0">
                                          <p:val>
                                            <p:strVal val="#ppt_w*0.70"/>
                                          </p:val>
                                        </p:tav>
                                        <p:tav tm="100000">
                                          <p:val>
                                            <p:strVal val="#ppt_w"/>
                                          </p:val>
                                        </p:tav>
                                      </p:tavLst>
                                    </p:anim>
                                    <p:anim calcmode="lin" valueType="num">
                                      <p:cBhvr>
                                        <p:cTn id="16" dur="1000" fill="hold"/>
                                        <p:tgtEl>
                                          <p:spTgt spid="30"/>
                                        </p:tgtEl>
                                        <p:attrNameLst>
                                          <p:attrName>ppt_h</p:attrName>
                                        </p:attrNameLst>
                                      </p:cBhvr>
                                      <p:tavLst>
                                        <p:tav tm="0">
                                          <p:val>
                                            <p:strVal val="#ppt_h"/>
                                          </p:val>
                                        </p:tav>
                                        <p:tav tm="100000">
                                          <p:val>
                                            <p:strVal val="#ppt_h"/>
                                          </p:val>
                                        </p:tav>
                                      </p:tavLst>
                                    </p:anim>
                                    <p:animEffect transition="in" filter="fade">
                                      <p:cBhvr>
                                        <p:cTn id="17" dur="1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down)">
                                      <p:cBhvr>
                                        <p:cTn id="22" dur="500"/>
                                        <p:tgtEl>
                                          <p:spTgt spid="31"/>
                                        </p:tgtEl>
                                      </p:cBhvr>
                                    </p:animEffect>
                                  </p:childTnLst>
                                </p:cTn>
                              </p:par>
                              <p:par>
                                <p:cTn id="23" presetID="2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9" grpId="0"/>
      <p:bldP spid="9" grpId="1"/>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9597390" cy="1120775"/>
          </a:xfrm>
        </p:spPr>
        <p:txBody>
          <a:bodyPr>
            <a:normAutofit/>
          </a:bodyPr>
          <a:lstStyle/>
          <a:p>
            <a:r>
              <a:rPr lang="en-US" altLang="zh-CN" sz="4000" b="1" dirty="0">
                <a:sym typeface="+mn-ea"/>
              </a:rPr>
              <a:t>1.5 </a:t>
            </a:r>
            <a:r>
              <a:rPr sz="4000" b="1" dirty="0">
                <a:sym typeface="+mn-ea"/>
              </a:rPr>
              <a:t>PrivUnitG</a:t>
            </a:r>
            <a:endParaRPr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13" name="文本框 12"/>
          <p:cNvSpPr txBox="1"/>
          <p:nvPr/>
        </p:nvSpPr>
        <p:spPr>
          <a:xfrm>
            <a:off x="862330" y="1470660"/>
            <a:ext cx="10621010" cy="368300"/>
          </a:xfrm>
          <a:prstGeom prst="rect">
            <a:avLst/>
          </a:prstGeom>
          <a:noFill/>
        </p:spPr>
        <p:txBody>
          <a:bodyPr wrap="square" rtlCol="0">
            <a:spAutoFit/>
          </a:bodyPr>
          <a:p>
            <a:r>
              <a:rPr lang="zh-CN" altLang="en-US"/>
              <a:t>对于一个符合</a:t>
            </a:r>
            <a:r>
              <a:rPr lang="zh-CN" altLang="en-US">
                <a:solidFill>
                  <a:srgbClr val="FF0000"/>
                </a:solidFill>
              </a:rPr>
              <a:t>高斯</a:t>
            </a:r>
            <a:r>
              <a:rPr lang="zh-CN" altLang="en-US"/>
              <a:t>分布的随机向量</a:t>
            </a:r>
            <a:r>
              <a:rPr lang="en-US" altLang="zh-CN"/>
              <a:t>U</a:t>
            </a:r>
            <a:r>
              <a:rPr lang="zh-CN" altLang="en-US"/>
              <a:t>，</a:t>
            </a:r>
            <a:r>
              <a:rPr lang="en-US" altLang="zh-CN"/>
              <a:t>U=N(0,1/d),</a:t>
            </a:r>
            <a:r>
              <a:rPr lang="zh-CN" altLang="en-US"/>
              <a:t>输入为样本</a:t>
            </a:r>
            <a:r>
              <a:rPr lang="en-US" altLang="zh-CN"/>
              <a:t>v</a:t>
            </a:r>
            <a:r>
              <a:rPr lang="zh-CN" altLang="en-US"/>
              <a:t>，则</a:t>
            </a:r>
            <a:r>
              <a:rPr lang="en-US" altLang="zh-CN"/>
              <a:t>PrivUnitG</a:t>
            </a:r>
            <a:r>
              <a:rPr lang="zh-CN" altLang="en-US"/>
              <a:t>拥有如下分布</a:t>
            </a:r>
            <a:endParaRPr lang="zh-CN" altLang="en-US"/>
          </a:p>
        </p:txBody>
      </p:sp>
      <p:pic>
        <p:nvPicPr>
          <p:cNvPr id="16" name="图片 15"/>
          <p:cNvPicPr>
            <a:picLocks noChangeAspect="1"/>
          </p:cNvPicPr>
          <p:nvPr/>
        </p:nvPicPr>
        <p:blipFill>
          <a:blip r:embed="rId3"/>
          <a:stretch>
            <a:fillRect/>
          </a:stretch>
        </p:blipFill>
        <p:spPr>
          <a:xfrm>
            <a:off x="1113155" y="1950720"/>
            <a:ext cx="8972550" cy="1381760"/>
          </a:xfrm>
          <a:prstGeom prst="rect">
            <a:avLst/>
          </a:prstGeom>
        </p:spPr>
      </p:pic>
      <p:graphicFrame>
        <p:nvGraphicFramePr>
          <p:cNvPr id="17" name="对象 16">
            <a:hlinkClick r:id="" action="ppaction://ole?verb="/>
          </p:cNvPr>
          <p:cNvGraphicFramePr>
            <a:graphicFrameLocks noChangeAspect="1"/>
          </p:cNvGraphicFramePr>
          <p:nvPr/>
        </p:nvGraphicFramePr>
        <p:xfrm>
          <a:off x="1653540" y="3508375"/>
          <a:ext cx="1761490" cy="728345"/>
        </p:xfrm>
        <a:graphic>
          <a:graphicData uri="http://schemas.openxmlformats.org/presentationml/2006/ole">
            <mc:AlternateContent xmlns:mc="http://schemas.openxmlformats.org/markup-compatibility/2006">
              <mc:Choice xmlns:v="urn:schemas-microsoft-com:vml" Requires="v">
                <p:oleObj spid="_x0000_s4097" name="" r:id="rId4" imgW="952500" imgH="393700" progId="Equation.KSEE3">
                  <p:embed/>
                </p:oleObj>
              </mc:Choice>
              <mc:Fallback>
                <p:oleObj name="" r:id="rId4" imgW="952500" imgH="393700" progId="Equation.KSEE3">
                  <p:embed/>
                  <p:pic>
                    <p:nvPicPr>
                      <p:cNvPr id="0" name="图片 4096"/>
                      <p:cNvPicPr/>
                      <p:nvPr/>
                    </p:nvPicPr>
                    <p:blipFill>
                      <a:blip r:embed="rId5"/>
                      <a:stretch>
                        <a:fillRect/>
                      </a:stretch>
                    </p:blipFill>
                    <p:spPr>
                      <a:xfrm>
                        <a:off x="1653540" y="3508375"/>
                        <a:ext cx="1761490" cy="728345"/>
                      </a:xfrm>
                      <a:prstGeom prst="rect">
                        <a:avLst/>
                      </a:prstGeom>
                    </p:spPr>
                  </p:pic>
                </p:oleObj>
              </mc:Fallback>
            </mc:AlternateContent>
          </a:graphicData>
        </a:graphic>
      </p:graphicFrame>
      <p:sp>
        <p:nvSpPr>
          <p:cNvPr id="19" name="文本框 18"/>
          <p:cNvSpPr txBox="1"/>
          <p:nvPr/>
        </p:nvSpPr>
        <p:spPr>
          <a:xfrm>
            <a:off x="890905" y="3627120"/>
            <a:ext cx="11301095" cy="368300"/>
          </a:xfrm>
          <a:prstGeom prst="rect">
            <a:avLst/>
          </a:prstGeom>
          <a:noFill/>
        </p:spPr>
        <p:txBody>
          <a:bodyPr wrap="square" rtlCol="0">
            <a:spAutoFit/>
          </a:bodyPr>
          <a:p>
            <a:pPr algn="l">
              <a:buClrTx/>
              <a:buSzTx/>
              <a:buFontTx/>
            </a:pPr>
            <a:r>
              <a:rPr lang="zh-CN" altLang="en-US"/>
              <a:t>其中</a:t>
            </a:r>
            <a:r>
              <a:rPr lang="en-US" altLang="zh-CN"/>
              <a:t>                               </a:t>
            </a:r>
            <a:r>
              <a:rPr lang="zh-CN" altLang="en-US"/>
              <a:t>误差能够达到</a:t>
            </a:r>
            <a:r>
              <a:rPr lang="en-US" altLang="zh-CN"/>
              <a:t>                                                      </a:t>
            </a:r>
            <a:r>
              <a:rPr lang="zh-CN" altLang="en-US"/>
              <a:t>，</a:t>
            </a:r>
            <a:r>
              <a:rPr lang="en-US" altLang="zh-CN"/>
              <a:t>         </a:t>
            </a:r>
            <a:r>
              <a:rPr lang="zh-CN" altLang="en-US"/>
              <a:t>表示随着ε，d增加的收敛上限 </a:t>
            </a:r>
            <a:endParaRPr lang="zh-CN" altLang="en-US"/>
          </a:p>
        </p:txBody>
      </p:sp>
      <p:graphicFrame>
        <p:nvGraphicFramePr>
          <p:cNvPr id="21" name="对象 20">
            <a:hlinkClick r:id="" action="ppaction://ole?verb="/>
          </p:cNvPr>
          <p:cNvGraphicFramePr>
            <a:graphicFrameLocks noChangeAspect="1"/>
          </p:cNvGraphicFramePr>
          <p:nvPr/>
        </p:nvGraphicFramePr>
        <p:xfrm>
          <a:off x="4940935" y="3444240"/>
          <a:ext cx="3257550" cy="753745"/>
        </p:xfrm>
        <a:graphic>
          <a:graphicData uri="http://schemas.openxmlformats.org/presentationml/2006/ole">
            <mc:AlternateContent xmlns:mc="http://schemas.openxmlformats.org/markup-compatibility/2006">
              <mc:Choice xmlns:v="urn:schemas-microsoft-com:vml" Requires="v">
                <p:oleObj spid="_x0000_s4098" name="" r:id="rId6" imgW="1701800" imgH="393700" progId="Equation.KSEE3">
                  <p:embed/>
                </p:oleObj>
              </mc:Choice>
              <mc:Fallback>
                <p:oleObj name="" r:id="rId6" imgW="1701800" imgH="393700" progId="Equation.KSEE3">
                  <p:embed/>
                  <p:pic>
                    <p:nvPicPr>
                      <p:cNvPr id="0" name="图片 4097"/>
                      <p:cNvPicPr/>
                      <p:nvPr/>
                    </p:nvPicPr>
                    <p:blipFill>
                      <a:blip r:embed="rId7"/>
                      <a:stretch>
                        <a:fillRect/>
                      </a:stretch>
                    </p:blipFill>
                    <p:spPr>
                      <a:xfrm>
                        <a:off x="4940935" y="3444240"/>
                        <a:ext cx="3257550" cy="753745"/>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3712845" y="4566920"/>
          <a:ext cx="4919980" cy="989330"/>
        </p:xfrm>
        <a:graphic>
          <a:graphicData uri="http://schemas.openxmlformats.org/presentationml/2006/ole">
            <mc:AlternateContent xmlns:mc="http://schemas.openxmlformats.org/markup-compatibility/2006">
              <mc:Choice xmlns:v="urn:schemas-microsoft-com:vml" Requires="v">
                <p:oleObj spid="_x0000_s4099" name="" r:id="rId8" imgW="2400300" imgH="482600" progId="Equation.KSEE3">
                  <p:embed/>
                </p:oleObj>
              </mc:Choice>
              <mc:Fallback>
                <p:oleObj name="" r:id="rId8" imgW="2400300" imgH="482600" progId="Equation.KSEE3">
                  <p:embed/>
                  <p:pic>
                    <p:nvPicPr>
                      <p:cNvPr id="0" name="图片 4098"/>
                      <p:cNvPicPr/>
                      <p:nvPr/>
                    </p:nvPicPr>
                    <p:blipFill>
                      <a:blip r:embed="rId9"/>
                      <a:stretch>
                        <a:fillRect/>
                      </a:stretch>
                    </p:blipFill>
                    <p:spPr>
                      <a:xfrm>
                        <a:off x="3712845" y="4566920"/>
                        <a:ext cx="4919980" cy="98933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8552815" y="3599815"/>
          <a:ext cx="512445" cy="442595"/>
        </p:xfrm>
        <a:graphic>
          <a:graphicData uri="http://schemas.openxmlformats.org/presentationml/2006/ole">
            <mc:AlternateContent xmlns:mc="http://schemas.openxmlformats.org/markup-compatibility/2006">
              <mc:Choice xmlns:v="urn:schemas-microsoft-com:vml" Requires="v">
                <p:oleObj spid="_x0000_s4100" name="" r:id="rId10" imgW="279400" imgH="241300" progId="Equation.KSEE3">
                  <p:embed/>
                </p:oleObj>
              </mc:Choice>
              <mc:Fallback>
                <p:oleObj name="" r:id="rId10" imgW="279400" imgH="241300" progId="Equation.KSEE3">
                  <p:embed/>
                  <p:pic>
                    <p:nvPicPr>
                      <p:cNvPr id="0" name="图片 4099"/>
                      <p:cNvPicPr/>
                      <p:nvPr/>
                    </p:nvPicPr>
                    <p:blipFill>
                      <a:blip r:embed="rId11"/>
                      <a:stretch>
                        <a:fillRect/>
                      </a:stretch>
                    </p:blipFill>
                    <p:spPr>
                      <a:xfrm>
                        <a:off x="8552815" y="3599815"/>
                        <a:ext cx="512445" cy="44259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543165" cy="1120775"/>
          </a:xfrm>
        </p:spPr>
        <p:txBody>
          <a:bodyPr>
            <a:normAutofit fontScale="90000"/>
          </a:bodyPr>
          <a:lstStyle/>
          <a:p>
            <a:r>
              <a:rPr lang="en-US" altLang="zh-CN" sz="4000" b="1" dirty="0">
                <a:sym typeface="+mn-ea"/>
              </a:rPr>
              <a:t>2 </a:t>
            </a:r>
            <a:r>
              <a:rPr lang="zh-CN" sz="4000" b="1" dirty="0">
                <a:sym typeface="+mn-ea"/>
              </a:rPr>
              <a:t>实验，证明</a:t>
            </a:r>
            <a:r>
              <a:rPr lang="en-US" altLang="zh-CN" sz="4000" b="1" dirty="0">
                <a:sym typeface="+mn-ea"/>
              </a:rPr>
              <a:t>PrivUnit</a:t>
            </a:r>
            <a:r>
              <a:rPr lang="zh-CN" altLang="en-US" sz="4000" b="1" dirty="0">
                <a:sym typeface="+mn-ea"/>
              </a:rPr>
              <a:t>方法的优势</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graphicFrame>
        <p:nvGraphicFramePr>
          <p:cNvPr id="7" name="对象 6">
            <a:hlinkClick r:id="" action="ppaction://ole?verb="/>
          </p:cNvPr>
          <p:cNvGraphicFramePr>
            <a:graphicFrameLocks noChangeAspect="1"/>
          </p:cNvGraphicFramePr>
          <p:nvPr/>
        </p:nvGraphicFramePr>
        <p:xfrm>
          <a:off x="6032500" y="3359150"/>
          <a:ext cx="127000" cy="139700"/>
        </p:xfrm>
        <a:graphic>
          <a:graphicData uri="http://schemas.openxmlformats.org/presentationml/2006/ole">
            <mc:AlternateContent xmlns:mc="http://schemas.openxmlformats.org/markup-compatibility/2006">
              <mc:Choice xmlns:v="urn:schemas-microsoft-com:vml" Requires="v">
                <p:oleObj spid="_x0000_s6145" name="" r:id="rId3" imgW="127000" imgH="139700" progId="Equation.KSEE3">
                  <p:embed/>
                </p:oleObj>
              </mc:Choice>
              <mc:Fallback>
                <p:oleObj name="" r:id="rId3" imgW="127000" imgH="139700" progId="Equation.KSEE3">
                  <p:embed/>
                  <p:pic>
                    <p:nvPicPr>
                      <p:cNvPr id="0" name="图片 6144"/>
                      <p:cNvPicPr/>
                      <p:nvPr/>
                    </p:nvPicPr>
                    <p:blipFill>
                      <a:blip r:embed="rId4"/>
                      <a:stretch>
                        <a:fillRect/>
                      </a:stretch>
                    </p:blipFill>
                    <p:spPr>
                      <a:xfrm>
                        <a:off x="6032500" y="3359150"/>
                        <a:ext cx="127000" cy="139700"/>
                      </a:xfrm>
                      <a:prstGeom prst="rect">
                        <a:avLst/>
                      </a:prstGeom>
                    </p:spPr>
                  </p:pic>
                </p:oleObj>
              </mc:Fallback>
            </mc:AlternateContent>
          </a:graphicData>
        </a:graphic>
      </p:graphicFrame>
      <p:pic>
        <p:nvPicPr>
          <p:cNvPr id="28" name="图片 27"/>
          <p:cNvPicPr>
            <a:picLocks noChangeAspect="1"/>
          </p:cNvPicPr>
          <p:nvPr/>
        </p:nvPicPr>
        <p:blipFill>
          <a:blip r:embed="rId5"/>
          <a:stretch>
            <a:fillRect/>
          </a:stretch>
        </p:blipFill>
        <p:spPr>
          <a:xfrm>
            <a:off x="448945" y="1222375"/>
            <a:ext cx="6378575" cy="4575810"/>
          </a:xfrm>
          <a:prstGeom prst="rect">
            <a:avLst/>
          </a:prstGeom>
        </p:spPr>
      </p:pic>
      <p:sp>
        <p:nvSpPr>
          <p:cNvPr id="29" name="文本框 28"/>
          <p:cNvSpPr txBox="1"/>
          <p:nvPr/>
        </p:nvSpPr>
        <p:spPr>
          <a:xfrm>
            <a:off x="1537970" y="5946775"/>
            <a:ext cx="6096000" cy="368300"/>
          </a:xfrm>
          <a:prstGeom prst="rect">
            <a:avLst/>
          </a:prstGeom>
          <a:noFill/>
        </p:spPr>
        <p:txBody>
          <a:bodyPr wrap="square" rtlCol="0" anchor="t">
            <a:spAutoFit/>
          </a:bodyPr>
          <a:p>
            <a:r>
              <a:rPr lang="zh-CN" altLang="en-US"/>
              <a:t>随机梯度迭代中的优化误差（纵坐标）与迭代k（横坐标）</a:t>
            </a:r>
            <a:endParaRPr lang="zh-CN" altLang="en-US"/>
          </a:p>
        </p:txBody>
      </p:sp>
      <p:sp>
        <p:nvSpPr>
          <p:cNvPr id="30" name="文本框 29"/>
          <p:cNvSpPr txBox="1"/>
          <p:nvPr/>
        </p:nvSpPr>
        <p:spPr>
          <a:xfrm>
            <a:off x="7176770" y="1358900"/>
            <a:ext cx="4064000" cy="368300"/>
          </a:xfrm>
          <a:prstGeom prst="rect">
            <a:avLst/>
          </a:prstGeom>
          <a:noFill/>
        </p:spPr>
        <p:txBody>
          <a:bodyPr wrap="square" rtlCol="0">
            <a:spAutoFit/>
          </a:bodyPr>
          <a:p>
            <a:r>
              <a:rPr lang="zh-CN" altLang="en-US"/>
              <a:t>训练集</a:t>
            </a:r>
            <a:r>
              <a:rPr lang="en-US" altLang="zh-CN"/>
              <a:t>MNIST</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2297,&quot;width&quot;:17666.387401574804}"/>
</p:tagLst>
</file>

<file path=ppt/tags/tag2.xml><?xml version="1.0" encoding="utf-8"?>
<p:tagLst xmlns:p="http://schemas.openxmlformats.org/presentationml/2006/main">
  <p:tag name="KSO_WM_UNIT_TABLE_BEAUTIFY" val="smartTable{1930dd71-6e05-425c-8bcd-bd208b4352d5}"/>
</p:tagLst>
</file>

<file path=ppt/tags/tag3.xml><?xml version="1.0" encoding="utf-8"?>
<p:tagLst xmlns:p="http://schemas.openxmlformats.org/presentationml/2006/main">
  <p:tag name="COMMONDATA" val="eyJoZGlkIjoiMWQwNjhjODJjMjNjYTMwYWM3ZTU4ZGIzODg5OTliN2IifQ=="/>
  <p:tag name="KSO_WPP_MARK_KEY" val="9c4775e5-d35d-4f7c-a176-4a36429e81d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fryp4s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1764</Words>
  <Application>WPS 演示</Application>
  <PresentationFormat>宽屏</PresentationFormat>
  <Paragraphs>181</Paragraphs>
  <Slides>14</Slides>
  <Notes>31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21</vt:i4>
      </vt:variant>
      <vt:variant>
        <vt:lpstr>幻灯片标题</vt:lpstr>
      </vt:variant>
      <vt:variant>
        <vt:i4>14</vt:i4>
      </vt:variant>
    </vt:vector>
  </HeadingPairs>
  <TitlesOfParts>
    <vt:vector size="45" baseType="lpstr">
      <vt:lpstr>Arial</vt:lpstr>
      <vt:lpstr>宋体</vt:lpstr>
      <vt:lpstr>Wingdings</vt:lpstr>
      <vt:lpstr>Times New Roman</vt:lpstr>
      <vt:lpstr>Calibri</vt:lpstr>
      <vt:lpstr>微软雅黑</vt:lpstr>
      <vt:lpstr>Arial Unicode MS</vt:lpstr>
      <vt:lpstr>BatangChe</vt:lpstr>
      <vt:lpstr>Segoe Print</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目录</vt:lpstr>
      <vt:lpstr>1.0 背景介绍</vt:lpstr>
      <vt:lpstr>1.1 task agnostic和task aware(按目标分类）</vt:lpstr>
      <vt:lpstr>1.2 根本区别</vt:lpstr>
      <vt:lpstr>1.3 基本问题设置(符号、公式等介绍)</vt:lpstr>
      <vt:lpstr>1.4 将问题进行数学化表达 </vt:lpstr>
      <vt:lpstr>1.5 流程1 最小化解码器(Decorder)</vt:lpstr>
      <vt:lpstr>1.6 流程2 最小化编码器Encoder</vt:lpstr>
      <vt:lpstr>2 实验，证明PrivUnit方法的优势</vt:lpstr>
      <vt:lpstr>2 实验</vt:lpstr>
      <vt:lpstr>1.7 推广到更一般的方法</vt:lpstr>
      <vt:lpstr>2.1实验 </vt:lpstr>
      <vt:lpstr>3   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shiguanhua</dc:creator>
  <cp:lastModifiedBy>Ruby1397305482</cp:lastModifiedBy>
  <cp:revision>1009</cp:revision>
  <dcterms:created xsi:type="dcterms:W3CDTF">2021-11-12T05:38:00Z</dcterms:created>
  <dcterms:modified xsi:type="dcterms:W3CDTF">2022-11-08T07:46:29Z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4B0B1AD7952B4779A5914DA6533C4488</vt:lpwstr>
  </property>
</Properties>
</file>