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4"/>
  </p:notesMasterIdLst>
  <p:sldIdLst>
    <p:sldId id="257" r:id="rId3"/>
    <p:sldId id="866" r:id="rId4"/>
    <p:sldId id="877" r:id="rId5"/>
    <p:sldId id="878" r:id="rId6"/>
    <p:sldId id="879" r:id="rId7"/>
    <p:sldId id="876" r:id="rId8"/>
    <p:sldId id="871" r:id="rId9"/>
    <p:sldId id="880" r:id="rId10"/>
    <p:sldId id="867" r:id="rId11"/>
    <p:sldId id="868" r:id="rId12"/>
    <p:sldId id="869" r:id="rId13"/>
    <p:sldId id="870" r:id="rId14"/>
    <p:sldId id="882" r:id="rId15"/>
    <p:sldId id="883" r:id="rId16"/>
    <p:sldId id="881" r:id="rId17"/>
    <p:sldId id="872" r:id="rId18"/>
    <p:sldId id="873" r:id="rId19"/>
    <p:sldId id="874" r:id="rId20"/>
    <p:sldId id="875" r:id="rId21"/>
    <p:sldId id="884" r:id="rId22"/>
    <p:sldId id="88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07801-6515-4D0B-9D2D-574F31F2C5C1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E030E-3E6A-4683-89A5-4A7BF2B3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91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E030E-3E6A-4683-89A5-4A7BF2B35C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4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04A80-4DCC-CC91-2E21-6C95A36D2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2BBCA7-6AC8-60CE-58C2-EB7BF4414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067C4-57D7-809A-0A8F-3D9609BB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47FC-D445-407C-86CB-81D2A52DEBF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3DACB2-ACBC-A655-8979-FFD72E8E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2E323-EDA9-73F3-45B3-67193A7A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4D7-ABF0-40D9-9DAA-30D2D10DD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0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E16B0-1891-522E-B504-2EABE6E0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9B79ED-9990-242C-06B3-E4426B717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CCE8D-2A86-B00E-A8E5-C5441BC8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47FC-D445-407C-86CB-81D2A52DEBF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7EF5E-39F7-620A-EF5C-29528568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926E5-04B8-4FE9-B422-EF9AF587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4D7-ABF0-40D9-9DAA-30D2D10DD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75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BB38DB-517D-2606-8585-8786A7B64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DF3ED7-1D71-4F9E-F45F-BCB50B3C5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8E9F7-D69B-EB16-9236-A7B7D944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47FC-D445-407C-86CB-81D2A52DEBF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1BAEF-B9A0-5932-E570-B94D2DB4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FE19E-7CE2-01F2-1913-314FBB06E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4D7-ABF0-40D9-9DAA-30D2D10DD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2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5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" y="1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673100" y="3870255"/>
            <a:ext cx="10845800" cy="468637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400">
                <a:solidFill>
                  <a:srgbClr val="38447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673099" y="2920209"/>
            <a:ext cx="10845800" cy="894050"/>
          </a:xfrm>
        </p:spPr>
        <p:txBody>
          <a:bodyPr anchor="ctr" anchorCtr="1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099" y="4394884"/>
            <a:ext cx="10845800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73099" y="4766359"/>
            <a:ext cx="10845800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81000" cy="3429000"/>
          </a:xfrm>
          <a:prstGeom prst="rect">
            <a:avLst/>
          </a:prstGeom>
          <a:solidFill>
            <a:srgbClr val="C4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381000" cy="381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8763001" y="6477000"/>
            <a:ext cx="3429000" cy="381000"/>
            <a:chOff x="8763001" y="6477000"/>
            <a:chExt cx="3429000" cy="381000"/>
          </a:xfrm>
        </p:grpSpPr>
        <p:sp>
          <p:nvSpPr>
            <p:cNvPr id="10" name="Rectangle 9"/>
            <p:cNvSpPr/>
            <p:nvPr userDrawn="1"/>
          </p:nvSpPr>
          <p:spPr>
            <a:xfrm rot="5400000">
              <a:off x="10287001" y="4953000"/>
              <a:ext cx="381000" cy="3429000"/>
            </a:xfrm>
            <a:prstGeom prst="rect">
              <a:avLst/>
            </a:prstGeom>
            <a:solidFill>
              <a:srgbClr val="C42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  <p:sp>
          <p:nvSpPr>
            <p:cNvPr id="14" name="Rectangle 13"/>
            <p:cNvSpPr/>
            <p:nvPr userDrawn="1"/>
          </p:nvSpPr>
          <p:spPr>
            <a:xfrm rot="5400000">
              <a:off x="11811001" y="6477000"/>
              <a:ext cx="381000" cy="381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</p:grpSp>
      <p:pic>
        <p:nvPicPr>
          <p:cNvPr id="1028" name="Picture 4" descr="http://zsjy.gzhu.edu.cn/images/pic_logo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5034" b="-7143"/>
          <a:stretch>
            <a:fillRect/>
          </a:stretch>
        </p:blipFill>
        <p:spPr bwMode="auto">
          <a:xfrm>
            <a:off x="391889" y="-1"/>
            <a:ext cx="346328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087" y="-39914"/>
            <a:ext cx="1113116" cy="111311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64" y="-19958"/>
            <a:ext cx="1484187" cy="10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27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5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7" y="1"/>
            <a:ext cx="12192000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673100" y="3870255"/>
            <a:ext cx="10845800" cy="468637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400">
                <a:solidFill>
                  <a:srgbClr val="38447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673099" y="2920209"/>
            <a:ext cx="10845800" cy="894050"/>
          </a:xfrm>
        </p:spPr>
        <p:txBody>
          <a:bodyPr anchor="ctr" anchorCtr="1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099" y="4394884"/>
            <a:ext cx="10845800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673099" y="4766359"/>
            <a:ext cx="10845800" cy="3714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日期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381000" cy="3429000"/>
          </a:xfrm>
          <a:prstGeom prst="rect">
            <a:avLst/>
          </a:prstGeom>
          <a:solidFill>
            <a:srgbClr val="C42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381000" cy="381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8763001" y="6477000"/>
            <a:ext cx="3429000" cy="381000"/>
            <a:chOff x="8763001" y="6477000"/>
            <a:chExt cx="3429000" cy="381000"/>
          </a:xfrm>
        </p:grpSpPr>
        <p:sp>
          <p:nvSpPr>
            <p:cNvPr id="10" name="Rectangle 9"/>
            <p:cNvSpPr/>
            <p:nvPr userDrawn="1"/>
          </p:nvSpPr>
          <p:spPr>
            <a:xfrm rot="5400000">
              <a:off x="10287001" y="4953000"/>
              <a:ext cx="381000" cy="3429000"/>
            </a:xfrm>
            <a:prstGeom prst="rect">
              <a:avLst/>
            </a:prstGeom>
            <a:solidFill>
              <a:srgbClr val="C42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  <p:sp>
          <p:nvSpPr>
            <p:cNvPr id="14" name="Rectangle 13"/>
            <p:cNvSpPr/>
            <p:nvPr userDrawn="1"/>
          </p:nvSpPr>
          <p:spPr>
            <a:xfrm rot="5400000">
              <a:off x="11811001" y="6477000"/>
              <a:ext cx="381000" cy="381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</p:grpSp>
      <p:pic>
        <p:nvPicPr>
          <p:cNvPr id="1028" name="Picture 4" descr="http://zsjy.gzhu.edu.cn/images/pic_logo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5034" b="-7143"/>
          <a:stretch>
            <a:fillRect/>
          </a:stretch>
        </p:blipFill>
        <p:spPr bwMode="auto">
          <a:xfrm>
            <a:off x="391889" y="-1"/>
            <a:ext cx="346328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087" y="-39914"/>
            <a:ext cx="1113116" cy="111311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64" y="-19958"/>
            <a:ext cx="1484187" cy="106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86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582401" y="381000"/>
            <a:ext cx="609600" cy="647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sp>
        <p:nvSpPr>
          <p:cNvPr id="8" name="Rectangle 7"/>
          <p:cNvSpPr/>
          <p:nvPr userDrawn="1"/>
        </p:nvSpPr>
        <p:spPr>
          <a:xfrm>
            <a:off x="11582400" y="0"/>
            <a:ext cx="612648" cy="612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 dirty="0"/>
          </a:p>
        </p:txBody>
      </p:sp>
      <p:sp>
        <p:nvSpPr>
          <p:cNvPr id="10" name="Picture Placeholder 2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52800" cy="6858000"/>
          </a:xfrm>
        </p:spPr>
        <p:txBody>
          <a:bodyPr/>
          <a:lstStyle/>
          <a:p>
            <a:endParaRPr lang="en-MY"/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3944682" y="0"/>
            <a:ext cx="7575809" cy="1028700"/>
          </a:xfrm>
        </p:spPr>
        <p:txBody>
          <a:bodyPr lIns="0" anchor="b" anchorCtr="0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0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alphaModFix amt="8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266"/>
            <a:ext cx="12192000" cy="687926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1582401" y="381000"/>
            <a:ext cx="609600" cy="6477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sp>
        <p:nvSpPr>
          <p:cNvPr id="6" name="Rectangle 5"/>
          <p:cNvSpPr/>
          <p:nvPr userDrawn="1"/>
        </p:nvSpPr>
        <p:spPr>
          <a:xfrm>
            <a:off x="11582401" y="0"/>
            <a:ext cx="609600" cy="612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541221" y="1516136"/>
            <a:ext cx="3109567" cy="911046"/>
            <a:chOff x="4541217" y="1516136"/>
            <a:chExt cx="3109566" cy="911046"/>
          </a:xfrm>
        </p:grpSpPr>
        <p:sp>
          <p:nvSpPr>
            <p:cNvPr id="8" name="Rectangle 7"/>
            <p:cNvSpPr/>
            <p:nvPr/>
          </p:nvSpPr>
          <p:spPr>
            <a:xfrm>
              <a:off x="4541217" y="1516136"/>
              <a:ext cx="3109566" cy="651569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8900000">
              <a:off x="5913103" y="2056199"/>
              <a:ext cx="365794" cy="370983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 dirty="0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078335" y="2721941"/>
            <a:ext cx="6039972" cy="1435395"/>
          </a:xfrm>
        </p:spPr>
        <p:txBody>
          <a:bodyPr anchor="ctr" anchorCtr="1"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078335" y="4327292"/>
            <a:ext cx="6039972" cy="443643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182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alphaModFix amt="8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-21266"/>
            <a:ext cx="11649807" cy="687926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1582401" y="381000"/>
            <a:ext cx="609600" cy="6477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sp>
        <p:nvSpPr>
          <p:cNvPr id="6" name="Rectangle 5"/>
          <p:cNvSpPr/>
          <p:nvPr userDrawn="1"/>
        </p:nvSpPr>
        <p:spPr>
          <a:xfrm>
            <a:off x="11582401" y="0"/>
            <a:ext cx="609600" cy="612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541221" y="1516136"/>
            <a:ext cx="3109567" cy="911046"/>
            <a:chOff x="4541217" y="1516136"/>
            <a:chExt cx="3109566" cy="911046"/>
          </a:xfrm>
        </p:grpSpPr>
        <p:sp>
          <p:nvSpPr>
            <p:cNvPr id="8" name="Rectangle 7"/>
            <p:cNvSpPr/>
            <p:nvPr/>
          </p:nvSpPr>
          <p:spPr>
            <a:xfrm>
              <a:off x="4541217" y="1516136"/>
              <a:ext cx="3109566" cy="651569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8900000">
              <a:off x="5913103" y="2056199"/>
              <a:ext cx="365794" cy="370983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 dirty="0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078335" y="2721941"/>
            <a:ext cx="6039972" cy="1435395"/>
          </a:xfrm>
        </p:spPr>
        <p:txBody>
          <a:bodyPr anchor="ctr" anchorCtr="1"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078335" y="4327292"/>
            <a:ext cx="6039972" cy="443643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 anchor="ctr" anchorCtr="1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47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8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1609756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1582401" y="381000"/>
            <a:ext cx="609600" cy="6477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sp>
        <p:nvSpPr>
          <p:cNvPr id="6" name="Rectangle 5"/>
          <p:cNvSpPr/>
          <p:nvPr userDrawn="1"/>
        </p:nvSpPr>
        <p:spPr>
          <a:xfrm>
            <a:off x="11582401" y="0"/>
            <a:ext cx="609600" cy="612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541221" y="1516136"/>
            <a:ext cx="3109567" cy="911046"/>
            <a:chOff x="4541217" y="1516136"/>
            <a:chExt cx="3109566" cy="911046"/>
          </a:xfrm>
        </p:grpSpPr>
        <p:sp>
          <p:nvSpPr>
            <p:cNvPr id="8" name="Rectangle 7"/>
            <p:cNvSpPr/>
            <p:nvPr/>
          </p:nvSpPr>
          <p:spPr>
            <a:xfrm>
              <a:off x="4541217" y="1516136"/>
              <a:ext cx="3109566" cy="651569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8900000">
              <a:off x="5913103" y="2056199"/>
              <a:ext cx="365794" cy="370983"/>
            </a:xfrm>
            <a:prstGeom prst="rtTriangle">
              <a:avLst/>
            </a:prstGeom>
            <a:solidFill>
              <a:schemeClr val="accent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 dirty="0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078335" y="2721941"/>
            <a:ext cx="6039972" cy="1435395"/>
          </a:xfrm>
        </p:spPr>
        <p:txBody>
          <a:bodyPr anchor="ctr" anchorCtr="1"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078335" y="4327292"/>
            <a:ext cx="6039972" cy="443643"/>
          </a:xfrm>
          <a:solidFill>
            <a:srgbClr val="002060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961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alphaModFix amt="8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11582401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1582401" y="381000"/>
            <a:ext cx="609600" cy="6477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sp>
        <p:nvSpPr>
          <p:cNvPr id="6" name="Rectangle 5"/>
          <p:cNvSpPr/>
          <p:nvPr userDrawn="1"/>
        </p:nvSpPr>
        <p:spPr>
          <a:xfrm>
            <a:off x="11582401" y="0"/>
            <a:ext cx="609600" cy="612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MY" sz="180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541221" y="1516136"/>
            <a:ext cx="3109567" cy="911046"/>
            <a:chOff x="4541217" y="1516136"/>
            <a:chExt cx="3109566" cy="911046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4541217" y="1516136"/>
              <a:ext cx="3109566" cy="651569"/>
            </a:xfrm>
            <a:prstGeom prst="rect">
              <a:avLst/>
            </a:prstGeom>
            <a:grp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800" b="1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9" name="Right Triangle 8"/>
            <p:cNvSpPr/>
            <p:nvPr/>
          </p:nvSpPr>
          <p:spPr>
            <a:xfrm rot="18900000">
              <a:off x="5913103" y="2056199"/>
              <a:ext cx="365794" cy="370983"/>
            </a:xfrm>
            <a:prstGeom prst="rtTriangle">
              <a:avLst/>
            </a:prstGeom>
            <a:grp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800" dirty="0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3078335" y="2721941"/>
            <a:ext cx="6039972" cy="1435395"/>
          </a:xfrm>
        </p:spPr>
        <p:txBody>
          <a:bodyPr anchor="ctr" anchorCtr="1"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078335" y="4327292"/>
            <a:ext cx="6039972" cy="443643"/>
          </a:xfrm>
          <a:solidFill>
            <a:srgbClr val="002060"/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670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248400"/>
            <a:ext cx="12192000" cy="609600"/>
            <a:chOff x="0" y="6248400"/>
            <a:chExt cx="12192000" cy="609600"/>
          </a:xfrm>
          <a:solidFill>
            <a:srgbClr val="002060"/>
          </a:solidFill>
        </p:grpSpPr>
        <p:sp>
          <p:nvSpPr>
            <p:cNvPr id="10" name="Rectangle 9"/>
            <p:cNvSpPr/>
            <p:nvPr/>
          </p:nvSpPr>
          <p:spPr>
            <a:xfrm>
              <a:off x="0" y="6248400"/>
              <a:ext cx="121920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6248400"/>
              <a:ext cx="1524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0"/>
            <a:ext cx="10850563" cy="1028700"/>
          </a:xfrm>
        </p:spPr>
        <p:txBody>
          <a:bodyPr anchor="b" anchorCtr="0">
            <a:normAutofit/>
          </a:bodyPr>
          <a:lstStyle>
            <a:lvl1pPr>
              <a:defRPr sz="4000">
                <a:solidFill>
                  <a:srgbClr val="39447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69925" y="1028706"/>
            <a:ext cx="10850563" cy="45719"/>
            <a:chOff x="0" y="990600"/>
            <a:chExt cx="12192001" cy="45719"/>
          </a:xfrm>
          <a:solidFill>
            <a:srgbClr val="C4251F"/>
          </a:solidFill>
        </p:grpSpPr>
        <p:sp>
          <p:nvSpPr>
            <p:cNvPr id="15" name="Rectangle 14"/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483" y="6206337"/>
            <a:ext cx="963524" cy="6937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27" y="6235700"/>
            <a:ext cx="622300" cy="6223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72" y="6176968"/>
            <a:ext cx="2438400" cy="752475"/>
          </a:xfrm>
          <a:prstGeom prst="rect">
            <a:avLst/>
          </a:prstGeom>
        </p:spPr>
      </p:pic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669925" y="1123953"/>
            <a:ext cx="10850563" cy="50196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3341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1163D-83DC-F10C-5656-5ED2E577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3F150-5DC0-5467-AD00-15EA7AA3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0D8ED-684A-BC72-CEBE-D133B6A0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47FC-D445-407C-86CB-81D2A52DEBF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BDD4D-0EF0-D3F1-3033-3A6C8930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1F163-D269-2915-9F55-9B5FB939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4D7-ABF0-40D9-9DAA-30D2D10DD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08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248400"/>
            <a:ext cx="12192000" cy="609600"/>
            <a:chOff x="0" y="6248400"/>
            <a:chExt cx="12192000" cy="609600"/>
          </a:xfrm>
          <a:solidFill>
            <a:srgbClr val="002060"/>
          </a:solidFill>
        </p:grpSpPr>
        <p:sp>
          <p:nvSpPr>
            <p:cNvPr id="10" name="Rectangle 9"/>
            <p:cNvSpPr/>
            <p:nvPr/>
          </p:nvSpPr>
          <p:spPr>
            <a:xfrm>
              <a:off x="0" y="6248400"/>
              <a:ext cx="121920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6248400"/>
              <a:ext cx="1524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0"/>
            <a:ext cx="10850563" cy="1028700"/>
          </a:xfrm>
        </p:spPr>
        <p:txBody>
          <a:bodyPr anchor="b" anchorCtr="0">
            <a:normAutofit/>
          </a:bodyPr>
          <a:lstStyle>
            <a:lvl1pPr>
              <a:defRPr sz="4000">
                <a:solidFill>
                  <a:srgbClr val="39447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69925" y="1028704"/>
            <a:ext cx="10850563" cy="45719"/>
            <a:chOff x="0" y="990600"/>
            <a:chExt cx="12192001" cy="45719"/>
          </a:xfrm>
          <a:solidFill>
            <a:srgbClr val="C4251F"/>
          </a:solidFill>
        </p:grpSpPr>
        <p:sp>
          <p:nvSpPr>
            <p:cNvPr id="15" name="Rectangle 14"/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483" y="6206335"/>
            <a:ext cx="963524" cy="6937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27" y="6235700"/>
            <a:ext cx="622300" cy="6223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572" y="6176966"/>
            <a:ext cx="24384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81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683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0" cy="6858001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3456451"/>
            <a:ext cx="10850563" cy="869854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4406738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4722372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grpSp>
        <p:nvGrpSpPr>
          <p:cNvPr id="6" name="Group 5"/>
          <p:cNvGrpSpPr/>
          <p:nvPr userDrawn="1"/>
        </p:nvGrpSpPr>
        <p:grpSpPr>
          <a:xfrm rot="5400000">
            <a:off x="10442716" y="202243"/>
            <a:ext cx="69568" cy="3429000"/>
            <a:chOff x="0" y="0"/>
            <a:chExt cx="381000" cy="3429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381000" cy="3429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 rot="16200000">
            <a:off x="1679716" y="202243"/>
            <a:ext cx="69568" cy="3429000"/>
            <a:chOff x="0" y="0"/>
            <a:chExt cx="381000" cy="342900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0"/>
              <a:ext cx="381000" cy="342900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6C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0" y="0"/>
              <a:ext cx="381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800"/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68" y="1123953"/>
            <a:ext cx="1553273" cy="155327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593" y="1140108"/>
            <a:ext cx="2157323" cy="155327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96" y="1077947"/>
            <a:ext cx="1677597" cy="167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00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F69DF-D574-4037-B6A5-58CCD724C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53A2F-A908-C3ED-7F2C-C03F7381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9A778-2C2D-6AE2-9600-1D79F952B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A391C-27E3-EBE4-045B-DC402432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47FC-D445-407C-86CB-81D2A52DEBF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2EF63-05E7-5C35-96E3-151A82FE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52E96-8A0F-94C2-844A-D0264982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4D7-ABF0-40D9-9DAA-30D2D10DD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1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40D0E-A970-72BB-8D4F-A02CA03E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21AAD-EF46-5CB9-53C0-98338D16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046D98-AEE3-2494-B66F-8A4FC9691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70BDE-8136-ACA5-62BB-ABE75E60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47FC-D445-407C-86CB-81D2A52DEBF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4DFAA3-EF78-3AC6-2791-652E2700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F0CD44-4090-122F-067B-146EFB26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4D7-ABF0-40D9-9DAA-30D2D10DD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2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9ADDE-1FE1-3EE0-AF33-5DA2A0BC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DE6B80-6157-23C6-68FF-51F9902C6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1FC95F-819C-5C1F-6E4D-BB4D04C31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2DCA35-2106-6214-A1D3-E714EAE75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8665FC-DEE0-C023-6968-0AEFC803D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5482D0-55B6-B0A2-F2AA-4DB39763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47FC-D445-407C-86CB-81D2A52DEBF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590E8E-F006-B51A-288F-543C591E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D53BDB-6563-6BDA-321C-F3B14B2D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4D7-ABF0-40D9-9DAA-30D2D10DD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76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3B415-7489-B5D0-143A-FA1A6382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307D66-F20E-08FB-2167-EEEEB0DC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47FC-D445-407C-86CB-81D2A52DEBF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2D37CE-1626-1EC5-6EA2-8C34FD2B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AF53B1-29E3-0E6B-9D2A-B3005909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4D7-ABF0-40D9-9DAA-30D2D10DD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0E4258-CCB7-3308-B537-B0B2DC07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47FC-D445-407C-86CB-81D2A52DEBF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39BD65-E0B8-C45C-531E-D255DD0B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59E71E-D636-A59D-046C-2435AE14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4D7-ABF0-40D9-9DAA-30D2D10DD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9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AF193-E3D9-0E62-9368-538F5379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93A375-6FE6-03CF-C367-31465597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F51E04-F585-510F-D8FA-365DFE3DC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5CC2D-CD58-1305-6032-E3BB83D8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47FC-D445-407C-86CB-81D2A52DEBF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CD4B7A-B9F4-6784-FD80-30B4E8A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D42814-1AEB-6E1C-F4A0-C640BA3C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4D7-ABF0-40D9-9DAA-30D2D10DD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64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965DB-6990-DCBB-5BCE-2E14208F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308BCD-C29F-A2A3-6C4D-D05871C4E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601668-3D50-A06A-DA15-126F26044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7C5BE-986F-574A-8CF6-A64E881F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47FC-D445-407C-86CB-81D2A52DEBF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66F7A4-964A-8F6E-C436-200D8044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A49A43-B5C3-9106-5333-D1346FD6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4D7-ABF0-40D9-9DAA-30D2D10DD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9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0899C0-F28C-44C8-98A1-C82DA98B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CF8F86-5258-61B0-FEE6-7BFC6536B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5CA3B-45EE-6F41-4B2F-FFD912EE2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47FC-D445-407C-86CB-81D2A52DEBF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48A3B-60DC-C9B7-F0E5-498E6737D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54194-B77E-4409-CB43-40119CE6D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C34D7-ABF0-40D9-9DAA-30D2D10DD7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0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4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3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6" y="6235704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4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5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91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00.png"/><Relationship Id="rId7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3">
            <a:extLst>
              <a:ext uri="{FF2B5EF4-FFF2-40B4-BE49-F238E27FC236}">
                <a16:creationId xmlns:a16="http://schemas.microsoft.com/office/drawing/2014/main" id="{405FCD78-CC61-4E82-847B-4E44AB6C87DE}"/>
              </a:ext>
            </a:extLst>
          </p:cNvPr>
          <p:cNvSpPr txBox="1">
            <a:spLocks/>
          </p:cNvSpPr>
          <p:nvPr/>
        </p:nvSpPr>
        <p:spPr>
          <a:xfrm>
            <a:off x="918922" y="2627616"/>
            <a:ext cx="10459092" cy="1602768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BA086B-9C8A-7245-915F-27AE5D55F68B}"/>
              </a:ext>
            </a:extLst>
          </p:cNvPr>
          <p:cNvSpPr txBox="1"/>
          <p:nvPr/>
        </p:nvSpPr>
        <p:spPr>
          <a:xfrm>
            <a:off x="1301026" y="1673509"/>
            <a:ext cx="10239714" cy="1963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 kern="10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Answering Multi-Dimensional Analytical Queries under Local Differential Privacy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zh-CN" sz="2800" b="1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在本地差异隐私下回答多维分析查询</a:t>
            </a:r>
            <a:endParaRPr lang="zh-CN" altLang="zh-CN" sz="4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0F1782-40A2-82A5-6B27-B8E3E5529D52}"/>
              </a:ext>
            </a:extLst>
          </p:cNvPr>
          <p:cNvSpPr txBox="1"/>
          <p:nvPr/>
        </p:nvSpPr>
        <p:spPr>
          <a:xfrm>
            <a:off x="5311170" y="4513479"/>
            <a:ext cx="2031325" cy="11235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b="1" dirty="0"/>
              <a:t>报告人：刘鑫</a:t>
            </a:r>
            <a:endParaRPr lang="en-US" altLang="zh-CN" b="1" dirty="0"/>
          </a:p>
          <a:p>
            <a:pPr algn="ctr">
              <a:lnSpc>
                <a:spcPct val="200000"/>
              </a:lnSpc>
            </a:pPr>
            <a:r>
              <a:rPr lang="zh-CN" altLang="en-US" b="1" dirty="0"/>
              <a:t>指导老师：张美范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250B9-51B5-3AD6-1444-A60C3B42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  <a:r>
              <a:rPr lang="en-US" altLang="zh-CN" dirty="0"/>
              <a:t>-Weighted Frequency Oracle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3CCEBA4-FC39-E52B-543A-61B791B0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4E09B4-A9DC-58BA-21B9-176CF447B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80" y="1121421"/>
            <a:ext cx="6458282" cy="2197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C7E31A-8D71-D6B1-9395-E97E5491332C}"/>
                  </a:ext>
                </a:extLst>
              </p:cNvPr>
              <p:cNvSpPr txBox="1"/>
              <p:nvPr/>
            </p:nvSpPr>
            <p:spPr>
              <a:xfrm>
                <a:off x="757370" y="3539367"/>
                <a:ext cx="60623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𝑆𝐸𝐿𝐸𝐶𝑇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𝑆𝑈𝑀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𝑃𝑢𝑟𝑐h𝑎𝑠𝑒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𝐹𝑅𝑂𝑀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𝑊𝐻𝐸𝑅𝐸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∈[30,40]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CC7E31A-8D71-D6B1-9395-E97E54913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70" y="3539367"/>
                <a:ext cx="6062301" cy="276999"/>
              </a:xfrm>
              <a:prstGeom prst="rect">
                <a:avLst/>
              </a:prstGeom>
              <a:blipFill>
                <a:blip r:embed="rId3"/>
                <a:stretch>
                  <a:fillRect l="-302" t="-2222" r="-905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9F5E5ED8-755A-D7DF-D972-D45DA84AB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4037099"/>
            <a:ext cx="4563662" cy="4132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09FA85-842E-376C-A4EE-221C4BAD1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5" y="4428330"/>
            <a:ext cx="4563662" cy="21300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9AC48EF-B7F2-C0D6-17DD-F19DE90F77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25" y="5064275"/>
            <a:ext cx="4515765" cy="5304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320705B-64C5-46D1-24FF-BAE48E492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1852" y="1731197"/>
            <a:ext cx="2642628" cy="6928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35E59BC-9875-18AC-1A5B-7BEA64E4A163}"/>
                  </a:ext>
                </a:extLst>
              </p:cNvPr>
              <p:cNvSpPr txBox="1"/>
              <p:nvPr/>
            </p:nvSpPr>
            <p:spPr>
              <a:xfrm>
                <a:off x="7551471" y="3122240"/>
                <a:ext cx="34051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100×2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=320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35E59BC-9875-18AC-1A5B-7BEA64E4A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471" y="3122240"/>
                <a:ext cx="3405163" cy="276999"/>
              </a:xfrm>
              <a:prstGeom prst="rect">
                <a:avLst/>
              </a:prstGeom>
              <a:blipFill>
                <a:blip r:embed="rId8"/>
                <a:stretch>
                  <a:fillRect l="-1792" r="-1075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A7EAE685-3EEA-BF64-E37A-D6AFDC52C53C}"/>
              </a:ext>
            </a:extLst>
          </p:cNvPr>
          <p:cNvSpPr txBox="1"/>
          <p:nvPr/>
        </p:nvSpPr>
        <p:spPr>
          <a:xfrm>
            <a:off x="7192463" y="3774819"/>
            <a:ext cx="4328024" cy="12894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通过这个转化将查询转化为一个</a:t>
            </a:r>
            <a:r>
              <a:rPr lang="zh-CN" altLang="en-US" b="1" dirty="0">
                <a:solidFill>
                  <a:schemeClr val="accent2"/>
                </a:solidFill>
              </a:rPr>
              <a:t>计数</a:t>
            </a:r>
            <a:r>
              <a:rPr lang="zh-CN" altLang="en-US" b="1" dirty="0"/>
              <a:t>任务，即计算有多少用户是满足查询约束的。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即</a:t>
            </a:r>
            <a:r>
              <a:rPr lang="en-US" altLang="zh-CN" b="1" dirty="0"/>
              <a:t>LDP</a:t>
            </a:r>
            <a:r>
              <a:rPr lang="zh-CN" altLang="en-US" b="1" dirty="0"/>
              <a:t>下的</a:t>
            </a:r>
            <a:r>
              <a:rPr lang="en-US" altLang="zh-CN" b="1" dirty="0">
                <a:solidFill>
                  <a:schemeClr val="accent2"/>
                </a:solidFill>
              </a:rPr>
              <a:t>frequency estimation</a:t>
            </a:r>
            <a:r>
              <a:rPr lang="zh-CN" altLang="en-US" b="1" dirty="0"/>
              <a:t>问题。</a:t>
            </a:r>
            <a:endParaRPr lang="en-US" altLang="zh-CN" b="1" dirty="0"/>
          </a:p>
        </p:txBody>
      </p:sp>
      <p:sp>
        <p:nvSpPr>
          <p:cNvPr id="18" name="笑脸 17">
            <a:extLst>
              <a:ext uri="{FF2B5EF4-FFF2-40B4-BE49-F238E27FC236}">
                <a16:creationId xmlns:a16="http://schemas.microsoft.com/office/drawing/2014/main" id="{5E44E653-AB11-89B4-455C-A74C30B7E9C5}"/>
              </a:ext>
            </a:extLst>
          </p:cNvPr>
          <p:cNvSpPr/>
          <p:nvPr/>
        </p:nvSpPr>
        <p:spPr>
          <a:xfrm>
            <a:off x="5345248" y="4468970"/>
            <a:ext cx="153423" cy="149215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笑脸 18">
            <a:extLst>
              <a:ext uri="{FF2B5EF4-FFF2-40B4-BE49-F238E27FC236}">
                <a16:creationId xmlns:a16="http://schemas.microsoft.com/office/drawing/2014/main" id="{CD550FDC-9375-9443-CF2B-D0BF5A7F5003}"/>
              </a:ext>
            </a:extLst>
          </p:cNvPr>
          <p:cNvSpPr/>
          <p:nvPr/>
        </p:nvSpPr>
        <p:spPr>
          <a:xfrm>
            <a:off x="5345249" y="5236288"/>
            <a:ext cx="153422" cy="149216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笑脸 19">
            <a:extLst>
              <a:ext uri="{FF2B5EF4-FFF2-40B4-BE49-F238E27FC236}">
                <a16:creationId xmlns:a16="http://schemas.microsoft.com/office/drawing/2014/main" id="{D88ADA47-3B8C-6919-ECC4-7146455BEE8B}"/>
              </a:ext>
            </a:extLst>
          </p:cNvPr>
          <p:cNvSpPr/>
          <p:nvPr/>
        </p:nvSpPr>
        <p:spPr>
          <a:xfrm>
            <a:off x="5345249" y="5470709"/>
            <a:ext cx="153423" cy="149217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58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F6505-EF7A-D5D6-3930-ECCA4AA0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  <a:r>
              <a:rPr lang="en-US" altLang="zh-CN" dirty="0"/>
              <a:t>-Sampling First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917FBE-EB88-6E85-863B-DD3CAD51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571ACF-EF38-6DCF-94EA-259D6CA69521}"/>
              </a:ext>
            </a:extLst>
          </p:cNvPr>
          <p:cNvSpPr txBox="1"/>
          <p:nvPr/>
        </p:nvSpPr>
        <p:spPr>
          <a:xfrm>
            <a:off x="669925" y="1331710"/>
            <a:ext cx="5601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chemeClr val="accent2"/>
                </a:solidFill>
              </a:rPr>
              <a:t>Oracle Running on Random Samples</a:t>
            </a:r>
            <a:endParaRPr lang="zh-CN" altLang="en-US" sz="2400" b="1" i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DA14F37-0EC8-1CF4-B0ED-C04F7BFA9758}"/>
                  </a:ext>
                </a:extLst>
              </p:cNvPr>
              <p:cNvSpPr txBox="1"/>
              <p:nvPr/>
            </p:nvSpPr>
            <p:spPr>
              <a:xfrm>
                <a:off x="669922" y="2096385"/>
                <a:ext cx="10850563" cy="2297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思路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随机在用户中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抽样</a:t>
                </a:r>
                <a:r>
                  <a:rPr lang="zh-CN" altLang="en-US" dirty="0"/>
                  <a:t>，对抽样到的用户执行</a:t>
                </a:r>
                <a:r>
                  <a:rPr lang="en-US" altLang="zh-CN" dirty="0"/>
                  <a:t>LDP</a:t>
                </a:r>
                <a:r>
                  <a:rPr lang="zh-CN" altLang="en-US" dirty="0"/>
                  <a:t>算法提交数据。利用这一批用户的查询结果来估计所有用户的查询结果。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假设采样率为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那么抽样到的用户数量为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zh-CN" altLang="en-US" dirty="0"/>
                  <a:t>。在这些用户上的查询估计值记为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对该抽样查询结果缩放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倍就可以得到总体估计值：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DA14F37-0EC8-1CF4-B0ED-C04F7BFA9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2" y="2096385"/>
                <a:ext cx="10850563" cy="2297360"/>
              </a:xfrm>
              <a:prstGeom prst="rect">
                <a:avLst/>
              </a:prstGeom>
              <a:blipFill>
                <a:blip r:embed="rId2"/>
                <a:stretch>
                  <a:fillRect l="-506" b="-3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08A0A83A-F9E4-A78A-26DF-1215EF526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987" y="4740510"/>
            <a:ext cx="2556431" cy="5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60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5B59B-83BE-06E9-6F64-841F9CBC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三种机制</a:t>
            </a:r>
            <a:r>
              <a:rPr lang="en-US" altLang="zh-CN" dirty="0"/>
              <a:t>--HI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F46B27-0216-C2A4-A4D7-0A522EB3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EE41E5-B347-2ABE-7C9F-94848A5213B3}"/>
              </a:ext>
            </a:extLst>
          </p:cNvPr>
          <p:cNvSpPr txBox="1"/>
          <p:nvPr/>
        </p:nvSpPr>
        <p:spPr>
          <a:xfrm>
            <a:off x="669925" y="1307162"/>
            <a:ext cx="8701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1.Hierarchical-Interval (HI) Mechanism  </a:t>
            </a:r>
            <a:r>
              <a:rPr lang="zh-CN" altLang="en-US" sz="2400" b="1" dirty="0"/>
              <a:t>分层区间机制（</a:t>
            </a:r>
            <a:r>
              <a:rPr lang="en-US" altLang="zh-CN" sz="2400" b="1" dirty="0"/>
              <a:t>HI</a:t>
            </a:r>
            <a:r>
              <a:rPr lang="zh-CN" altLang="en-US" sz="2400" b="1" dirty="0"/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6DC061-D87E-F544-81FC-6C42D0D80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2047289"/>
            <a:ext cx="5232034" cy="26945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A0149D6-B66E-8398-E2A6-B1DDAD914438}"/>
              </a:ext>
            </a:extLst>
          </p:cNvPr>
          <p:cNvSpPr txBox="1"/>
          <p:nvPr/>
        </p:nvSpPr>
        <p:spPr>
          <a:xfrm>
            <a:off x="1411070" y="5366172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仅适用于一维（</a:t>
            </a:r>
            <a:r>
              <a:rPr lang="en-US" altLang="zh-CN" dirty="0">
                <a:solidFill>
                  <a:schemeClr val="accent2"/>
                </a:solidFill>
              </a:rPr>
              <a:t>1-dimension</a:t>
            </a:r>
            <a:r>
              <a:rPr lang="zh-CN" altLang="en-US" dirty="0">
                <a:solidFill>
                  <a:schemeClr val="accent2"/>
                </a:solidFill>
              </a:rPr>
              <a:t>）场景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A017B1-6BEA-B07B-662F-A485FB1F9E78}"/>
              </a:ext>
            </a:extLst>
          </p:cNvPr>
          <p:cNvSpPr txBox="1"/>
          <p:nvPr/>
        </p:nvSpPr>
        <p:spPr>
          <a:xfrm>
            <a:off x="6431484" y="1978819"/>
            <a:ext cx="5173328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方法</a:t>
            </a:r>
            <a:r>
              <a:rPr lang="zh-CN" altLang="en-US" dirty="0"/>
              <a:t>：将单个查询分解为多个子查询。分别对每个子查询计算估计值，求和后就是最终查询结果。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94CFD3B-47AE-305E-F5D3-0DE7101BBF77}"/>
                  </a:ext>
                </a:extLst>
              </p:cNvPr>
              <p:cNvSpPr txBox="1"/>
              <p:nvPr/>
            </p:nvSpPr>
            <p:spPr>
              <a:xfrm>
                <a:off x="6431484" y="3254784"/>
                <a:ext cx="5089003" cy="128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Client Side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𝓐</m:t>
                        </m:r>
                      </m:e>
                      <m:sub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𝑯𝑰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:</a:t>
                </a:r>
                <a:r>
                  <a:rPr lang="zh-CN" altLang="en-US" dirty="0"/>
                  <a:t>根据层次划分隐私预算，在</a:t>
                </a:r>
                <a:r>
                  <a:rPr lang="en-US" altLang="zh-CN" dirty="0"/>
                  <a:t>WFO</a:t>
                </a:r>
                <a:r>
                  <a:rPr lang="zh-CN" altLang="en-US" dirty="0"/>
                  <a:t>中使用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𝐹𝑂</m:t>
                        </m:r>
                      </m:sub>
                    </m:sSub>
                  </m:oMath>
                </a14:m>
                <a:r>
                  <a:rPr lang="zh-CN" altLang="en-US" dirty="0"/>
                  <a:t>对元组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在每个层次上所属的区间编码。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94CFD3B-47AE-305E-F5D3-0DE7101BB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484" y="3254784"/>
                <a:ext cx="5089003" cy="1289456"/>
              </a:xfrm>
              <a:prstGeom prst="rect">
                <a:avLst/>
              </a:prstGeom>
              <a:blipFill>
                <a:blip r:embed="rId4"/>
                <a:stretch>
                  <a:fillRect l="-1078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BCA60FC-020E-46AB-5541-FE9A9DFA2961}"/>
                  </a:ext>
                </a:extLst>
              </p:cNvPr>
              <p:cNvSpPr txBox="1"/>
              <p:nvPr/>
            </p:nvSpPr>
            <p:spPr>
              <a:xfrm>
                <a:off x="6431484" y="4591159"/>
                <a:ext cx="5089003" cy="873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Server Side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𝑯𝑰</m:t>
                        </m:r>
                      </m:sub>
                    </m:sSub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:</a:t>
                </a:r>
                <a:r>
                  <a:rPr lang="zh-CN" altLang="en-US" dirty="0"/>
                  <a:t>对于一个查询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，利用</a:t>
                </a:r>
                <a:r>
                  <a:rPr lang="en-US" altLang="zh-CN" dirty="0"/>
                  <a:t>WFO</a:t>
                </a:r>
                <a:r>
                  <a:rPr lang="zh-CN" altLang="en-US" dirty="0"/>
                  <a:t>估计每个子查询的频率，相加得到查询结果。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BCA60FC-020E-46AB-5541-FE9A9DFA2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484" y="4591159"/>
                <a:ext cx="5089003" cy="873957"/>
              </a:xfrm>
              <a:prstGeom prst="rect">
                <a:avLst/>
              </a:prstGeom>
              <a:blipFill>
                <a:blip r:embed="rId5"/>
                <a:stretch>
                  <a:fillRect l="-1078"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CEA4EE6-DD33-5AAA-A440-7E0460713008}"/>
              </a:ext>
            </a:extLst>
          </p:cNvPr>
          <p:cNvSpPr txBox="1"/>
          <p:nvPr/>
        </p:nvSpPr>
        <p:spPr>
          <a:xfrm>
            <a:off x="6431484" y="29570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扰动机制：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D00FCA6-4F84-C7D5-50C7-8557AAC2A68C}"/>
                  </a:ext>
                </a:extLst>
              </p:cNvPr>
              <p:cNvSpPr txBox="1"/>
              <p:nvPr/>
            </p:nvSpPr>
            <p:spPr>
              <a:xfrm>
                <a:off x="9504137" y="1354060"/>
                <a:ext cx="1624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HI: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𝓐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𝑯𝑰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𝑯𝑰</m:t>
                        </m:r>
                      </m:sub>
                    </m:sSub>
                  </m:oMath>
                </a14:m>
                <a:r>
                  <a:rPr lang="en-US" altLang="zh-CN" b="1" dirty="0"/>
                  <a:t>)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D00FCA6-4F84-C7D5-50C7-8557AAC2A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137" y="1354060"/>
                <a:ext cx="1624034" cy="369332"/>
              </a:xfrm>
              <a:prstGeom prst="rect">
                <a:avLst/>
              </a:prstGeom>
              <a:blipFill>
                <a:blip r:embed="rId6"/>
                <a:stretch>
                  <a:fillRect l="-3008" t="-8197" r="-263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5DCCAE22-DB54-4E2E-F1EC-357272E2D6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8610" y="5488441"/>
            <a:ext cx="2019404" cy="7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64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E975F-9B25-05A8-303F-89A5AB35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/>
              <a:t>Hierarchical-Interval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87A791A-3B07-7485-2DEF-9D077452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C71E12-4F75-C9CA-E901-51F3BB549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838" y="1313374"/>
            <a:ext cx="5602761" cy="21156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19C911-6229-954E-E0AB-B6EAEEE0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742" y="3713674"/>
            <a:ext cx="8203910" cy="199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59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98554-DB09-5D7B-5C97-91A777A8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/>
              <a:t>Hierarchical-Interval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5F9E1C-68DC-39F4-41C3-38BA600E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6727EE-C35E-802E-E386-91B422AD6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49" y="1430819"/>
            <a:ext cx="9661713" cy="45522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11F82AA-0831-8DE4-0535-1AE419B1F4D5}"/>
              </a:ext>
            </a:extLst>
          </p:cNvPr>
          <p:cNvSpPr/>
          <p:nvPr/>
        </p:nvSpPr>
        <p:spPr>
          <a:xfrm>
            <a:off x="3751729" y="4477871"/>
            <a:ext cx="2447365" cy="32272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986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1DC7F-DE15-3A85-E021-833E4D61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HIO—HI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B16E673-7CAD-708D-4E93-ACAB89D5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91E916-0057-2502-8244-7A00895B0C89}"/>
              </a:ext>
            </a:extLst>
          </p:cNvPr>
          <p:cNvSpPr txBox="1"/>
          <p:nvPr/>
        </p:nvSpPr>
        <p:spPr>
          <a:xfrm>
            <a:off x="669925" y="1351429"/>
            <a:ext cx="5254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Better Accuracy via </a:t>
            </a:r>
            <a:r>
              <a:rPr lang="en-US" altLang="zh-CN" sz="2400" b="1" dirty="0">
                <a:solidFill>
                  <a:schemeClr val="accent2"/>
                </a:solidFill>
              </a:rPr>
              <a:t>Level Partition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0E8769-CC06-8AC3-DBBD-258ABF47B0AD}"/>
                  </a:ext>
                </a:extLst>
              </p:cNvPr>
              <p:cNvSpPr txBox="1"/>
              <p:nvPr/>
            </p:nvSpPr>
            <p:spPr>
              <a:xfrm>
                <a:off x="729503" y="2049521"/>
                <a:ext cx="10790984" cy="1294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HI</m:t>
                        </m:r>
                      </m:sub>
                    </m:sSub>
                  </m:oMath>
                </a14:m>
                <a:r>
                  <a:rPr lang="zh-CN" altLang="en-US" dirty="0"/>
                  <a:t>中，隐私预算</a:t>
                </a:r>
                <a:r>
                  <a:rPr lang="en-US" altLang="zh-CN" dirty="0"/>
                  <a:t>ε</a:t>
                </a:r>
                <a:r>
                  <a:rPr lang="zh-CN" altLang="en-US" dirty="0"/>
                  <a:t>平均分配给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层。另一种方法是把用户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随机分配</a:t>
                </a:r>
                <a:r>
                  <a:rPr lang="zh-CN" altLang="en-US" dirty="0"/>
                  <a:t>到多个组，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每个组的用户对应树中的一层</a:t>
                </a:r>
                <a:r>
                  <a:rPr lang="zh-CN" altLang="en-US" dirty="0"/>
                  <a:t>，他们只需要把自己的数据在这一层进行扰动上传，这样一来，每个组里的用户就可以使用全部的 </a:t>
                </a:r>
                <a:r>
                  <a:rPr lang="en-US" altLang="zh-CN" dirty="0"/>
                  <a:t>ϵ </a:t>
                </a:r>
                <a:r>
                  <a:rPr lang="zh-CN" altLang="en-US" dirty="0"/>
                  <a:t>来进行扰动。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0E8769-CC06-8AC3-DBBD-258ABF47B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03" y="2049521"/>
                <a:ext cx="10790984" cy="1294072"/>
              </a:xfrm>
              <a:prstGeom prst="rect">
                <a:avLst/>
              </a:prstGeom>
              <a:blipFill>
                <a:blip r:embed="rId2"/>
                <a:stretch>
                  <a:fillRect l="-508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A024E63D-6607-1A7F-095C-EA6FF0608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90" y="3580020"/>
            <a:ext cx="8203910" cy="199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87045-2EDB-FCDB-7488-F6ADF454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三种机制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FF09F64-6B2B-7FC1-12B2-161F6D2D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A89C73-860F-69C5-35F4-DFE12A535B24}"/>
              </a:ext>
            </a:extLst>
          </p:cNvPr>
          <p:cNvSpPr txBox="1"/>
          <p:nvPr/>
        </p:nvSpPr>
        <p:spPr>
          <a:xfrm>
            <a:off x="669925" y="1368531"/>
            <a:ext cx="7861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2.Multi-dimensional Hierarchical-Interval Mechanism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70ECB3-F4C5-1D38-7D4E-09DC5F54AB54}"/>
              </a:ext>
            </a:extLst>
          </p:cNvPr>
          <p:cNvSpPr txBox="1"/>
          <p:nvPr/>
        </p:nvSpPr>
        <p:spPr>
          <a:xfrm>
            <a:off x="669925" y="194215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针对多维约束的场景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1E398D8-3F4D-78D7-AF29-D3CF00EF0103}"/>
                  </a:ext>
                </a:extLst>
              </p:cNvPr>
              <p:cNvSpPr txBox="1"/>
              <p:nvPr/>
            </p:nvSpPr>
            <p:spPr>
              <a:xfrm>
                <a:off x="3002696" y="1988324"/>
                <a:ext cx="8395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𝑆𝐸𝐿𝐸𝐶𝑇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𝑆𝑈𝑀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𝑃𝑢𝑟𝑐h𝑎𝑠𝑒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𝐹𝑅𝑂𝑀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𝑊𝐻𝐸𝑅𝐸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20,30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𝐺𝑒𝑛𝑑𝑒𝑟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="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1E398D8-3F4D-78D7-AF29-D3CF00EF0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96" y="1988324"/>
                <a:ext cx="8395054" cy="276999"/>
              </a:xfrm>
              <a:prstGeom prst="rect">
                <a:avLst/>
              </a:prstGeom>
              <a:blipFill>
                <a:blip r:embed="rId2"/>
                <a:stretch>
                  <a:fillRect l="-436" r="-508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B941798-68AE-38A3-31FD-3A510542F783}"/>
              </a:ext>
            </a:extLst>
          </p:cNvPr>
          <p:cNvSpPr txBox="1"/>
          <p:nvPr/>
        </p:nvSpPr>
        <p:spPr>
          <a:xfrm>
            <a:off x="669925" y="2423451"/>
            <a:ext cx="10850562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解决思路：与</a:t>
            </a:r>
            <a:r>
              <a:rPr lang="en-US" altLang="zh-CN" dirty="0"/>
              <a:t>HI</a:t>
            </a:r>
            <a:r>
              <a:rPr lang="zh-CN" altLang="en-US" dirty="0"/>
              <a:t>机制类似，对于多个</a:t>
            </a:r>
            <a:r>
              <a:rPr lang="en-US" altLang="zh-CN" dirty="0"/>
              <a:t>dimensions</a:t>
            </a:r>
            <a:r>
              <a:rPr lang="zh-CN" altLang="en-US" dirty="0"/>
              <a:t>上面的每个查询，利用树形结构来表示。</a:t>
            </a:r>
            <a:r>
              <a:rPr lang="zh-CN" altLang="en-US" dirty="0">
                <a:solidFill>
                  <a:schemeClr val="accent2"/>
                </a:solidFill>
              </a:rPr>
              <a:t>对于每一个树形结构，用笛卡尔乘积的形式来表示查询中的“</a:t>
            </a:r>
            <a:r>
              <a:rPr lang="en-US" altLang="zh-CN" dirty="0">
                <a:solidFill>
                  <a:schemeClr val="accent2"/>
                </a:solidFill>
              </a:rPr>
              <a:t>and</a:t>
            </a:r>
            <a:r>
              <a:rPr lang="zh-CN" altLang="en-US" dirty="0">
                <a:solidFill>
                  <a:schemeClr val="accent2"/>
                </a:solidFill>
              </a:rPr>
              <a:t>”</a:t>
            </a:r>
            <a:r>
              <a:rPr lang="zh-CN" altLang="en-US" dirty="0"/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9D0821-CD1F-579B-FA34-F91A330F7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0" y="3409369"/>
            <a:ext cx="6214767" cy="19340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858158-77C1-1682-788B-0C3AF8C4A41D}"/>
              </a:ext>
            </a:extLst>
          </p:cNvPr>
          <p:cNvSpPr txBox="1"/>
          <p:nvPr/>
        </p:nvSpPr>
        <p:spPr>
          <a:xfrm>
            <a:off x="7200223" y="3418888"/>
            <a:ext cx="4129142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对于两个维度</a:t>
            </a:r>
            <a:r>
              <a:rPr lang="en-US" altLang="zh-CN" dirty="0"/>
              <a:t>D1</a:t>
            </a:r>
            <a:r>
              <a:rPr lang="zh-CN" altLang="en-US" dirty="0"/>
              <a:t>和</a:t>
            </a:r>
            <a:r>
              <a:rPr lang="en-US" altLang="zh-CN" dirty="0"/>
              <a:t>D2</a:t>
            </a:r>
            <a:r>
              <a:rPr lang="zh-CN" altLang="en-US" dirty="0"/>
              <a:t>，这里的“乘法”就是要把联合查询的每一个子查询找出来。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这里一共</a:t>
            </a:r>
            <a:r>
              <a:rPr lang="en-US" altLang="zh-CN" dirty="0"/>
              <a:t>4*2=8</a:t>
            </a:r>
            <a:r>
              <a:rPr lang="zh-CN" altLang="en-US" dirty="0"/>
              <a:t>个子查询。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8879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254F5-1095-AE54-3CF0-B0E8005F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三种机制</a:t>
            </a:r>
            <a:r>
              <a:rPr lang="en-US" altLang="zh-CN" dirty="0"/>
              <a:t>—</a:t>
            </a:r>
            <a:r>
              <a:rPr lang="zh-CN" altLang="en-US" dirty="0"/>
              <a:t>多维分层区间机制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D08519-426E-6BF6-2F8D-799794F3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674460-3442-7B44-505D-286DCD9AD083}"/>
              </a:ext>
            </a:extLst>
          </p:cNvPr>
          <p:cNvSpPr txBox="1"/>
          <p:nvPr/>
        </p:nvSpPr>
        <p:spPr>
          <a:xfrm>
            <a:off x="669925" y="12764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扰动机制：</a:t>
            </a:r>
            <a:endParaRPr lang="en-US" altLang="zh-CN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4FA515-92DA-B459-ED85-EF38BDD37C05}"/>
              </a:ext>
            </a:extLst>
          </p:cNvPr>
          <p:cNvSpPr txBox="1"/>
          <p:nvPr/>
        </p:nvSpPr>
        <p:spPr>
          <a:xfrm>
            <a:off x="754840" y="188284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Client side: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60A728-308A-BCF6-7904-E98A73D66B75}"/>
              </a:ext>
            </a:extLst>
          </p:cNvPr>
          <p:cNvSpPr txBox="1"/>
          <p:nvPr/>
        </p:nvSpPr>
        <p:spPr>
          <a:xfrm>
            <a:off x="754840" y="378450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Server side: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0028A5-B4E4-8EDE-895E-E824C479A36C}"/>
              </a:ext>
            </a:extLst>
          </p:cNvPr>
          <p:cNvSpPr txBox="1"/>
          <p:nvPr/>
        </p:nvSpPr>
        <p:spPr>
          <a:xfrm>
            <a:off x="754840" y="2225057"/>
            <a:ext cx="10765647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首先用户把</a:t>
            </a:r>
            <a:r>
              <a:rPr lang="zh-CN" altLang="en-US" dirty="0">
                <a:solidFill>
                  <a:schemeClr val="accent2"/>
                </a:solidFill>
              </a:rPr>
              <a:t>所有</a:t>
            </a:r>
            <a:r>
              <a:rPr lang="zh-CN" altLang="en-US" dirty="0"/>
              <a:t>维度划分为树形结构，然后对</a:t>
            </a:r>
            <a:r>
              <a:rPr lang="zh-CN" altLang="en-US" dirty="0">
                <a:solidFill>
                  <a:schemeClr val="accent2"/>
                </a:solidFill>
              </a:rPr>
              <a:t>所有</a:t>
            </a:r>
            <a:r>
              <a:rPr lang="zh-CN" altLang="en-US" dirty="0"/>
              <a:t>维度之间的所有层做乘积。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对于自己维度真实值所在的子查询，在对应层的乘积结果中进行</a:t>
            </a:r>
            <a:r>
              <a:rPr lang="en-US" altLang="zh-CN" dirty="0"/>
              <a:t>LDP</a:t>
            </a:r>
            <a:r>
              <a:rPr lang="zh-CN" altLang="en-US" dirty="0"/>
              <a:t>扰动。这样的操作要对所有的乘积使用，然后将结果上传到服务器。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945F88-9DED-BD82-0A8C-CE274E419CEA}"/>
              </a:ext>
            </a:extLst>
          </p:cNvPr>
          <p:cNvSpPr txBox="1"/>
          <p:nvPr/>
        </p:nvSpPr>
        <p:spPr>
          <a:xfrm>
            <a:off x="754840" y="4244329"/>
            <a:ext cx="10765647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服务器基于受到的乘积，和查询所需要的子查询，就可以估计子查询中包含的用户的数量，从而使用前面提到的</a:t>
            </a:r>
            <a:r>
              <a:rPr lang="en-US" altLang="zh-CN" dirty="0">
                <a:solidFill>
                  <a:srgbClr val="FF0000"/>
                </a:solidFill>
              </a:rPr>
              <a:t>Weighted Frequency Oracle</a:t>
            </a:r>
            <a:r>
              <a:rPr lang="zh-CN" altLang="en-US" dirty="0"/>
              <a:t>来求得查询结果。</a:t>
            </a:r>
          </a:p>
        </p:txBody>
      </p:sp>
    </p:spTree>
    <p:extLst>
      <p:ext uri="{BB962C8B-B14F-4D97-AF65-F5344CB8AC3E}">
        <p14:creationId xmlns:p14="http://schemas.microsoft.com/office/powerpoint/2010/main" val="414888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AA644-D6BD-8B48-A24A-E998A6C2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三种机制</a:t>
            </a:r>
            <a:r>
              <a:rPr lang="en-US" altLang="zh-CN" dirty="0"/>
              <a:t>—SC</a:t>
            </a:r>
            <a:r>
              <a:rPr lang="zh-CN" altLang="en-US" dirty="0"/>
              <a:t>机制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FD2F34-58EA-6DA1-8EC4-AD90B1DB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1C4DF0-6EA8-472F-32FD-264AD0AA1D65}"/>
              </a:ext>
            </a:extLst>
          </p:cNvPr>
          <p:cNvSpPr txBox="1"/>
          <p:nvPr/>
        </p:nvSpPr>
        <p:spPr>
          <a:xfrm>
            <a:off x="669925" y="1288752"/>
            <a:ext cx="789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3.Split-and-Conjunction Mechanism (SC Mechanism)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B2A4C3-A3B2-34A6-1B30-07F160108EC2}"/>
              </a:ext>
            </a:extLst>
          </p:cNvPr>
          <p:cNvSpPr txBox="1"/>
          <p:nvPr/>
        </p:nvSpPr>
        <p:spPr>
          <a:xfrm>
            <a:off x="669925" y="2010469"/>
            <a:ext cx="927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前两个机制在维度很高的时候，</a:t>
            </a:r>
            <a:r>
              <a:rPr lang="zh-CN" altLang="en-US" dirty="0">
                <a:solidFill>
                  <a:srgbClr val="FF0000"/>
                </a:solidFill>
              </a:rPr>
              <a:t>误差会变得非常大</a:t>
            </a:r>
            <a:r>
              <a:rPr lang="zh-CN" altLang="en-US" dirty="0"/>
              <a:t>。引入</a:t>
            </a:r>
            <a:r>
              <a:rPr lang="en-US" altLang="zh-CN" dirty="0"/>
              <a:t>SC</a:t>
            </a:r>
            <a:r>
              <a:rPr lang="zh-CN" altLang="en-US" dirty="0"/>
              <a:t>可以在一定条件下降低误差。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77CB37-3FB9-3750-6768-DF740105CD74}"/>
              </a:ext>
            </a:extLst>
          </p:cNvPr>
          <p:cNvSpPr txBox="1"/>
          <p:nvPr/>
        </p:nvSpPr>
        <p:spPr>
          <a:xfrm>
            <a:off x="669925" y="2622505"/>
            <a:ext cx="10850562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关键思想</a:t>
            </a:r>
            <a:r>
              <a:rPr lang="zh-CN" altLang="en-US" dirty="0"/>
              <a:t>：用户先对每一个维度进行单独扰动，然后再上传给服务器，由服务器来整合。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问题</a:t>
            </a:r>
            <a:r>
              <a:rPr lang="zh-CN" altLang="en-US" dirty="0"/>
              <a:t>：如何根据每个独立维度上的结果来整合得到联合维度的结果？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CF50008-E39D-27FF-A25A-8BBAC9061BF3}"/>
                  </a:ext>
                </a:extLst>
              </p:cNvPr>
              <p:cNvSpPr txBox="1"/>
              <p:nvPr/>
            </p:nvSpPr>
            <p:spPr>
              <a:xfrm>
                <a:off x="1897679" y="3950569"/>
                <a:ext cx="8395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𝑆𝐸𝐿𝐸𝐶𝑇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𝑆𝑈𝑀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𝑃𝑢𝑟𝑐h𝑎𝑠𝑒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𝐹𝑅𝑂𝑀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𝑊𝐻𝐸𝑅𝐸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20,30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𝐺𝑒𝑛𝑑𝑒𝑟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="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𝑚𝑎𝑙𝑒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CF50008-E39D-27FF-A25A-8BBAC9061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679" y="3950569"/>
                <a:ext cx="8395054" cy="276999"/>
              </a:xfrm>
              <a:prstGeom prst="rect">
                <a:avLst/>
              </a:prstGeom>
              <a:blipFill>
                <a:blip r:embed="rId2"/>
                <a:stretch>
                  <a:fillRect l="-363" r="-508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669C07A-687E-3FD7-F2DF-CC0824DB23CC}"/>
                  </a:ext>
                </a:extLst>
              </p:cNvPr>
              <p:cNvSpPr txBox="1"/>
              <p:nvPr/>
            </p:nvSpPr>
            <p:spPr>
              <a:xfrm>
                <a:off x="669925" y="4630641"/>
                <a:ext cx="10850562" cy="873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服务器根据用户单独上传的结果能够分别得到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𝐴𝑔𝑒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∈(20,30)</m:t>
                    </m:r>
                  </m:oMath>
                </a14:m>
                <a:r>
                  <a:rPr lang="zh-CN" altLang="en-US" dirty="0"/>
                  <a:t>的人数和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𝐺𝑒𝑛𝑑𝑒𝑟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zh-CN" altLang="en-US" dirty="0"/>
                  <a:t>的人数。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通过这两个数据要如何找到同时满足两个约束条件的结果呢？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669C07A-687E-3FD7-F2DF-CC0824DB2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4630641"/>
                <a:ext cx="10850562" cy="873957"/>
              </a:xfrm>
              <a:prstGeom prst="rect">
                <a:avLst/>
              </a:prstGeom>
              <a:blipFill>
                <a:blip r:embed="rId3"/>
                <a:stretch>
                  <a:fillRect l="-506" b="-10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785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147A4-2735-E080-46C6-9D632BC0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三种机制</a:t>
            </a:r>
            <a:r>
              <a:rPr lang="en-US" altLang="zh-CN" dirty="0"/>
              <a:t>—SC</a:t>
            </a:r>
            <a:r>
              <a:rPr lang="zh-CN" altLang="en-US" dirty="0"/>
              <a:t>机制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29D77F6-C67A-051D-B0D4-20AC4816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48FC57-31FD-C83C-161E-AE04AA621B03}"/>
              </a:ext>
            </a:extLst>
          </p:cNvPr>
          <p:cNvSpPr txBox="1"/>
          <p:nvPr/>
        </p:nvSpPr>
        <p:spPr>
          <a:xfrm>
            <a:off x="669925" y="1209141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估计器</a:t>
            </a:r>
            <a:r>
              <a:rPr lang="en-US" altLang="zh-CN" sz="2400" b="1" dirty="0"/>
              <a:t>estimator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7C8F5A-9C2E-F443-BEEC-2A97957FB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16" y="2220579"/>
            <a:ext cx="5175516" cy="15939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E1CD251-F404-50DB-0C9B-279DD7755F42}"/>
              </a:ext>
            </a:extLst>
          </p:cNvPr>
          <p:cNvSpPr txBox="1"/>
          <p:nvPr/>
        </p:nvSpPr>
        <p:spPr>
          <a:xfrm>
            <a:off x="669925" y="185124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定义两个</a:t>
            </a:r>
            <a:r>
              <a:rPr lang="zh-CN" altLang="en-US" dirty="0">
                <a:solidFill>
                  <a:schemeClr val="accent2"/>
                </a:solidFill>
              </a:rPr>
              <a:t>状态变量</a:t>
            </a:r>
            <a:r>
              <a:rPr lang="zh-CN" altLang="en-US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78EAFD6-C771-6CE6-E994-7CA122011138}"/>
                  </a:ext>
                </a:extLst>
              </p:cNvPr>
              <p:cNvSpPr txBox="1"/>
              <p:nvPr/>
            </p:nvSpPr>
            <p:spPr>
              <a:xfrm>
                <a:off x="6165551" y="2165068"/>
                <a:ext cx="5258333" cy="1704954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𝑠𝑡𝑎𝑡𝑒</m:t>
                    </m:r>
                  </m:oMath>
                </a14:m>
                <a:r>
                  <a:rPr lang="zh-CN" altLang="en-US" dirty="0"/>
                  <a:t>表示用户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在维度</a:t>
                </a:r>
                <a:r>
                  <a:rPr lang="en-US" altLang="zh-CN" dirty="0"/>
                  <a:t>Di</a:t>
                </a:r>
                <a:r>
                  <a:rPr lang="zh-CN" altLang="en-US" dirty="0"/>
                  <a:t>上的真实值是否为</a:t>
                </a:r>
                <a:r>
                  <a:rPr lang="en-US" altLang="zh-CN" dirty="0"/>
                  <a:t>vi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𝑠𝑡𝑎𝑡𝑒</m:t>
                    </m:r>
                  </m:oMath>
                </a14:m>
                <a:r>
                  <a:rPr lang="zh-CN" altLang="en-US" dirty="0"/>
                  <a:t>表示</a:t>
                </a:r>
                <a:r>
                  <a:rPr lang="en-US" altLang="zh-CN" dirty="0"/>
                  <a:t>vi</a:t>
                </a:r>
                <a:r>
                  <a:rPr lang="zh-CN" altLang="en-US" dirty="0"/>
                  <a:t>在经过哈希函数映射后，结果是否和服务器接收到的扰动后的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相同。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78EAFD6-C771-6CE6-E994-7CA122011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51" y="2165068"/>
                <a:ext cx="5258333" cy="1704954"/>
              </a:xfrm>
              <a:prstGeom prst="rect">
                <a:avLst/>
              </a:prstGeom>
              <a:blipFill>
                <a:blip r:embed="rId3"/>
                <a:stretch>
                  <a:fillRect l="-809" b="-425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97100EC-B90C-60DE-4F19-4DED97C4676A}"/>
              </a:ext>
            </a:extLst>
          </p:cNvPr>
          <p:cNvSpPr txBox="1"/>
          <p:nvPr/>
        </p:nvSpPr>
        <p:spPr>
          <a:xfrm>
            <a:off x="661012" y="4239354"/>
            <a:ext cx="10730876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转移概率</a:t>
            </a:r>
            <a:r>
              <a:rPr lang="zh-CN" altLang="en-US" dirty="0"/>
              <a:t>：当有一个</a:t>
            </a:r>
            <a:r>
              <a:rPr lang="en-US" altLang="zh-CN" dirty="0"/>
              <a:t>input state</a:t>
            </a:r>
            <a:r>
              <a:rPr lang="zh-CN" altLang="en-US" dirty="0"/>
              <a:t>变量以后，其会变成哪种</a:t>
            </a:r>
            <a:r>
              <a:rPr lang="en-US" altLang="zh-CN" dirty="0"/>
              <a:t>output state</a:t>
            </a:r>
            <a:r>
              <a:rPr lang="zh-CN" altLang="en-US" dirty="0"/>
              <a:t>变量的概率是什么。那么我们就可以通过观察到的</a:t>
            </a:r>
            <a:r>
              <a:rPr lang="en-US" altLang="zh-CN" dirty="0"/>
              <a:t>output state</a:t>
            </a:r>
            <a:r>
              <a:rPr lang="zh-CN" altLang="en-US" dirty="0"/>
              <a:t>来推断之前的</a:t>
            </a:r>
            <a:r>
              <a:rPr lang="en-US" altLang="zh-CN" dirty="0"/>
              <a:t>input state</a:t>
            </a:r>
            <a:r>
              <a:rPr lang="zh-CN" altLang="en-US" dirty="0"/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53EC53-529F-AC82-E60C-C7D21549D1F3}"/>
              </a:ext>
            </a:extLst>
          </p:cNvPr>
          <p:cNvSpPr txBox="1"/>
          <p:nvPr/>
        </p:nvSpPr>
        <p:spPr>
          <a:xfrm>
            <a:off x="669925" y="5316610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构建概率转移矩阵，通过其找到同时满足多维查询约束的频率。</a:t>
            </a:r>
          </a:p>
        </p:txBody>
      </p:sp>
    </p:spTree>
    <p:extLst>
      <p:ext uri="{BB962C8B-B14F-4D97-AF65-F5344CB8AC3E}">
        <p14:creationId xmlns:p14="http://schemas.microsoft.com/office/powerpoint/2010/main" val="1398964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2B223-6BFD-7B5A-2808-CECDBBA8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5" y="248716"/>
            <a:ext cx="10850563" cy="77998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概要介绍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B12962-A781-B281-B7BA-27888FBF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Microsoft YaHe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84D162-FC1D-7508-C772-D97C90FF746E}"/>
              </a:ext>
            </a:extLst>
          </p:cNvPr>
          <p:cNvSpPr txBox="1"/>
          <p:nvPr/>
        </p:nvSpPr>
        <p:spPr>
          <a:xfrm>
            <a:off x="669925" y="1095409"/>
            <a:ext cx="8273419" cy="1134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/>
              <a:t>本文研究了局部差异隐私（</a:t>
            </a:r>
            <a:r>
              <a:rPr lang="en-US" altLang="zh-CN" sz="2400" b="1" dirty="0"/>
              <a:t>LDP</a:t>
            </a:r>
            <a:r>
              <a:rPr lang="zh-CN" altLang="zh-CN" sz="2400" b="1" dirty="0"/>
              <a:t>）下</a:t>
            </a:r>
            <a:r>
              <a:rPr lang="en-US" altLang="zh-CN" sz="2400" b="1" dirty="0"/>
              <a:t>MDA</a:t>
            </a:r>
            <a:r>
              <a:rPr lang="zh-CN" altLang="zh-CN" sz="2400" b="1" dirty="0"/>
              <a:t>查询的应答问题。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目的：处理多维分析查询（</a:t>
            </a:r>
            <a:r>
              <a:rPr lang="en-US" altLang="zh-CN" sz="2400" b="1" dirty="0">
                <a:solidFill>
                  <a:schemeClr val="accent2"/>
                </a:solidFill>
              </a:rPr>
              <a:t>MDA queries</a:t>
            </a:r>
            <a:r>
              <a:rPr lang="zh-CN" altLang="en-US" sz="2400" b="1" dirty="0"/>
              <a:t>）中的隐私问题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A18B735-7F16-4044-555D-09EB30D4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55" y="2588518"/>
            <a:ext cx="5740946" cy="6779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B8E4AA6-20FA-21D6-81C4-5F939CAB25F7}"/>
              </a:ext>
            </a:extLst>
          </p:cNvPr>
          <p:cNvSpPr txBox="1"/>
          <p:nvPr/>
        </p:nvSpPr>
        <p:spPr>
          <a:xfrm>
            <a:off x="2921170" y="358438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Measure(</a:t>
            </a:r>
            <a:r>
              <a:rPr lang="zh-CN" altLang="en-US" dirty="0">
                <a:solidFill>
                  <a:srgbClr val="FF0000"/>
                </a:solidFill>
              </a:rPr>
              <a:t>非敏感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B94EFB8F-68BF-FDA7-1733-1A38D444F701}"/>
              </a:ext>
            </a:extLst>
          </p:cNvPr>
          <p:cNvSpPr/>
          <p:nvPr/>
        </p:nvSpPr>
        <p:spPr>
          <a:xfrm>
            <a:off x="3479628" y="3290428"/>
            <a:ext cx="282298" cy="270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A5A6DD-7DDF-9CD4-190B-4322E0187B4A}"/>
              </a:ext>
            </a:extLst>
          </p:cNvPr>
          <p:cNvSpPr txBox="1"/>
          <p:nvPr/>
        </p:nvSpPr>
        <p:spPr>
          <a:xfrm>
            <a:off x="6187403" y="362857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Dimension</a:t>
            </a:r>
            <a:r>
              <a:rPr lang="zh-CN" altLang="en-US" dirty="0">
                <a:solidFill>
                  <a:srgbClr val="FF0000"/>
                </a:solidFill>
              </a:rPr>
              <a:t>（敏感）</a:t>
            </a:r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id="{1A5334BD-3F63-6727-9020-D5B9B3F61BD9}"/>
              </a:ext>
            </a:extLst>
          </p:cNvPr>
          <p:cNvSpPr/>
          <p:nvPr/>
        </p:nvSpPr>
        <p:spPr>
          <a:xfrm>
            <a:off x="6952097" y="3284290"/>
            <a:ext cx="282298" cy="270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0E3F0BB-2304-758B-499E-2D56DE922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469"/>
          <a:stretch/>
        </p:blipFill>
        <p:spPr>
          <a:xfrm>
            <a:off x="1617655" y="4751599"/>
            <a:ext cx="7871851" cy="107652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FAF17CD-1DD5-D483-47D5-430938544BC9}"/>
              </a:ext>
            </a:extLst>
          </p:cNvPr>
          <p:cNvSpPr txBox="1"/>
          <p:nvPr/>
        </p:nvSpPr>
        <p:spPr>
          <a:xfrm>
            <a:off x="8696101" y="3462143"/>
            <a:ext cx="2824386" cy="12894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在严格的误差范围内回答这些查询，并且在高维设置中可以很好地扩展</a:t>
            </a:r>
            <a:r>
              <a:rPr lang="zh-CN" altLang="en-US" sz="1800" b="1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10ADAD-3123-7867-59E9-F1F074EEBC0D}"/>
              </a:ext>
            </a:extLst>
          </p:cNvPr>
          <p:cNvSpPr txBox="1"/>
          <p:nvPr/>
        </p:nvSpPr>
        <p:spPr>
          <a:xfrm>
            <a:off x="8696101" y="1579336"/>
            <a:ext cx="2785845" cy="17049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事实表</a:t>
            </a:r>
            <a:r>
              <a:rPr lang="en-US" altLang="zh-CN" sz="180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zh-CN" sz="180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具有基于（分类或顺序）维度</a:t>
            </a:r>
            <a:r>
              <a:rPr lang="en-US" altLang="zh-CN" sz="180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(dimension)</a:t>
            </a:r>
            <a:r>
              <a:rPr lang="zh-CN" altLang="zh-CN" sz="180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的谓词</a:t>
            </a:r>
            <a:r>
              <a:rPr lang="en-US" altLang="zh-CN" sz="180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180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和基于一个或多个度量</a:t>
            </a:r>
            <a:r>
              <a:rPr lang="en-US" altLang="zh-CN" sz="180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Measure</a:t>
            </a:r>
            <a:r>
              <a:rPr lang="zh-CN" altLang="zh-CN" sz="1800" dirty="0">
                <a:solidFill>
                  <a:srgbClr val="121212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的聚合</a:t>
            </a:r>
            <a:r>
              <a:rPr lang="zh-CN" altLang="en-US" dirty="0">
                <a:solidFill>
                  <a:srgbClr val="12121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68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EFDF9-5B03-D6A3-DFEB-F32C186E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三种机制</a:t>
            </a:r>
            <a:r>
              <a:rPr lang="en-US" altLang="zh-CN" dirty="0"/>
              <a:t>—SC</a:t>
            </a:r>
            <a:r>
              <a:rPr lang="zh-CN" altLang="en-US" dirty="0"/>
              <a:t>机制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BE56E38-E242-06B2-B6E0-D79E0362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3CC09C-68AD-AF7A-7733-D5498FE11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391" y="1545679"/>
            <a:ext cx="9609656" cy="3383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F73B37-39D9-C67D-4A2A-2B41DBFA234F}"/>
              </a:ext>
            </a:extLst>
          </p:cNvPr>
          <p:cNvSpPr txBox="1"/>
          <p:nvPr/>
        </p:nvSpPr>
        <p:spPr>
          <a:xfrm>
            <a:off x="1862417" y="48564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观测值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F1FBB4-5317-868B-8B71-9725B1E024D3}"/>
              </a:ext>
            </a:extLst>
          </p:cNvPr>
          <p:cNvSpPr txBox="1"/>
          <p:nvPr/>
        </p:nvSpPr>
        <p:spPr>
          <a:xfrm>
            <a:off x="8290110" y="48564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真实值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D984C4-16D4-B8CB-4124-94491CC618AC}"/>
              </a:ext>
            </a:extLst>
          </p:cNvPr>
          <p:cNvSpPr txBox="1"/>
          <p:nvPr/>
        </p:nvSpPr>
        <p:spPr>
          <a:xfrm>
            <a:off x="4730015" y="48564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转移概率矩阵</a:t>
            </a:r>
          </a:p>
        </p:txBody>
      </p:sp>
    </p:spTree>
    <p:extLst>
      <p:ext uri="{BB962C8B-B14F-4D97-AF65-F5344CB8AC3E}">
        <p14:creationId xmlns:p14="http://schemas.microsoft.com/office/powerpoint/2010/main" val="3519372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74937">
        <p:fade/>
      </p:transition>
    </mc:Choice>
    <mc:Fallback>
      <p:transition spd="med" advTm="74937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BE03B-7C44-E887-E52E-99E8CBD3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实验评估、拓展和讨论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9A41C09-3716-8FB6-11A0-CA4AB576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368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EAACA-EC2D-3D72-45BE-76CAB84E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LDP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C8F4E6A-6042-551B-4FE3-5F03D4B9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81406C7D-272A-C192-75AD-15B3AAC64E60}"/>
              </a:ext>
            </a:extLst>
          </p:cNvPr>
          <p:cNvSpPr/>
          <p:nvPr/>
        </p:nvSpPr>
        <p:spPr>
          <a:xfrm>
            <a:off x="914400" y="2751420"/>
            <a:ext cx="1159292" cy="149112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06913B-37AD-80FE-186C-4253CB36D98F}"/>
              </a:ext>
            </a:extLst>
          </p:cNvPr>
          <p:cNvSpPr txBox="1"/>
          <p:nvPr/>
        </p:nvSpPr>
        <p:spPr>
          <a:xfrm>
            <a:off x="2185147" y="256675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Basic RAPPOR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118ECE-27F8-F1FC-99C7-802AA11FA011}"/>
              </a:ext>
            </a:extLst>
          </p:cNvPr>
          <p:cNvSpPr txBox="1"/>
          <p:nvPr/>
        </p:nvSpPr>
        <p:spPr>
          <a:xfrm>
            <a:off x="2185147" y="405788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RAPPOR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624611-954B-1974-63E7-89D4EC7D4378}"/>
              </a:ext>
            </a:extLst>
          </p:cNvPr>
          <p:cNvSpPr txBox="1"/>
          <p:nvPr/>
        </p:nvSpPr>
        <p:spPr>
          <a:xfrm>
            <a:off x="669925" y="1403066"/>
            <a:ext cx="7653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LDP</a:t>
            </a:r>
            <a:r>
              <a:rPr lang="zh-CN" altLang="en-US" sz="2000" b="1" dirty="0"/>
              <a:t>本地化差分隐私的一般步骤：</a:t>
            </a:r>
            <a:r>
              <a:rPr lang="en-US" altLang="zh-CN" sz="2000" b="1" dirty="0"/>
              <a:t>Encode---Perturb---Aggregate</a:t>
            </a:r>
            <a:endParaRPr lang="zh-CN" altLang="en-US" sz="2000" b="1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4BE1B64B-7DCC-06EB-46A7-75A3FF467001}"/>
              </a:ext>
            </a:extLst>
          </p:cNvPr>
          <p:cNvSpPr/>
          <p:nvPr/>
        </p:nvSpPr>
        <p:spPr>
          <a:xfrm>
            <a:off x="3972816" y="2144097"/>
            <a:ext cx="514623" cy="12146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858185-714D-48FC-9203-9A64EF2F3A23}"/>
              </a:ext>
            </a:extLst>
          </p:cNvPr>
          <p:cNvSpPr txBox="1"/>
          <p:nvPr/>
        </p:nvSpPr>
        <p:spPr>
          <a:xfrm>
            <a:off x="4496453" y="195943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Encoding: UE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9733A8-9870-7448-0BEF-D2EFA32F9BA9}"/>
              </a:ext>
            </a:extLst>
          </p:cNvPr>
          <p:cNvSpPr txBox="1"/>
          <p:nvPr/>
        </p:nvSpPr>
        <p:spPr>
          <a:xfrm>
            <a:off x="4487439" y="256675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Perturbation-1&amp;2: PRR &amp; IRR</a:t>
            </a:r>
            <a:endParaRPr lang="zh-CN" altLang="en-US" dirty="0"/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2B858185-714D-48FC-9203-9A64EF2F3A23}"/>
              </a:ext>
            </a:extLst>
          </p:cNvPr>
          <p:cNvSpPr txBox="1"/>
          <p:nvPr/>
        </p:nvSpPr>
        <p:spPr>
          <a:xfrm>
            <a:off x="4496453" y="317407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Aggregation</a:t>
            </a:r>
            <a:endParaRPr lang="zh-CN" altLang="en-US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E28D7E99-F4F7-0E8A-66CE-71D45EFE3C75}"/>
              </a:ext>
            </a:extLst>
          </p:cNvPr>
          <p:cNvSpPr/>
          <p:nvPr/>
        </p:nvSpPr>
        <p:spPr>
          <a:xfrm>
            <a:off x="3290651" y="3811886"/>
            <a:ext cx="446604" cy="8346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79DCF1-C082-D395-FD56-4A7F02E71EAD}"/>
              </a:ext>
            </a:extLst>
          </p:cNvPr>
          <p:cNvSpPr txBox="1"/>
          <p:nvPr/>
        </p:nvSpPr>
        <p:spPr>
          <a:xfrm>
            <a:off x="3788421" y="36386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Encoding: Bloom Filter</a:t>
            </a:r>
            <a:endParaRPr lang="zh-CN" altLang="en-US" b="1" dirty="0"/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E167F798-0BBC-1B41-C0F5-2E3F81F92AB6}"/>
              </a:ext>
            </a:extLst>
          </p:cNvPr>
          <p:cNvSpPr txBox="1"/>
          <p:nvPr/>
        </p:nvSpPr>
        <p:spPr>
          <a:xfrm>
            <a:off x="3773141" y="4525856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Aggregation: Lasso Regression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07915A8-7F65-F0F4-68D9-9245307B0561}"/>
              </a:ext>
            </a:extLst>
          </p:cNvPr>
          <p:cNvSpPr txBox="1"/>
          <p:nvPr/>
        </p:nvSpPr>
        <p:spPr>
          <a:xfrm>
            <a:off x="896443" y="5213019"/>
            <a:ext cx="8289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A framework for LDP protocols? </a:t>
            </a:r>
            <a:r>
              <a:rPr lang="zh-CN" altLang="en-US" sz="2000" b="1" dirty="0"/>
              <a:t>一个统一的框架去描述不同的方法？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729BFF-B972-AE23-F094-21987D5CAA70}"/>
              </a:ext>
            </a:extLst>
          </p:cNvPr>
          <p:cNvSpPr txBox="1"/>
          <p:nvPr/>
        </p:nvSpPr>
        <p:spPr>
          <a:xfrm>
            <a:off x="9531933" y="5089909"/>
            <a:ext cx="1763624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</a:rPr>
              <a:t>Pure-LDP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6C3E67C-1878-95EC-14CC-CD6E30D58500}"/>
              </a:ext>
            </a:extLst>
          </p:cNvPr>
          <p:cNvSpPr txBox="1"/>
          <p:nvPr/>
        </p:nvSpPr>
        <p:spPr>
          <a:xfrm>
            <a:off x="3773141" y="4096674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Perturbation-1&amp;2: PRR &amp; IRR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668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 animBg="1"/>
      <p:bldP spid="9" grpId="0"/>
      <p:bldP spid="10" grpId="0"/>
      <p:bldP spid="11" grpId="0"/>
      <p:bldP spid="12" grpId="0" animBg="1"/>
      <p:bldP spid="13" grpId="0"/>
      <p:bldP spid="14" grpId="0"/>
      <p:bldP spid="16" grpId="0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1CFD0-5542-8B85-BF8B-0B7ED2CE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Support Function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0918FA-3EA2-B4BC-B452-0C01DC4D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8B2E6E-A2B3-0562-5179-BAECB75E2008}"/>
              </a:ext>
            </a:extLst>
          </p:cNvPr>
          <p:cNvSpPr txBox="1"/>
          <p:nvPr/>
        </p:nvSpPr>
        <p:spPr>
          <a:xfrm>
            <a:off x="669925" y="1438834"/>
            <a:ext cx="3419526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Support Function </a:t>
            </a:r>
            <a:r>
              <a:rPr lang="zh-CN" altLang="en-US" sz="2000" b="1" dirty="0"/>
              <a:t>支撑函数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56DD30-6D52-8040-AD44-D7FE41E2A866}"/>
                  </a:ext>
                </a:extLst>
              </p:cNvPr>
              <p:cNvSpPr txBox="1"/>
              <p:nvPr/>
            </p:nvSpPr>
            <p:spPr>
              <a:xfrm>
                <a:off x="669925" y="1996888"/>
                <a:ext cx="10850562" cy="1704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Define</a:t>
                </a:r>
                <a:r>
                  <a:rPr lang="en-US" altLang="zh-CN" dirty="0"/>
                  <a:t>: The function </a:t>
                </a:r>
                <a:r>
                  <a:rPr lang="en-US" altLang="zh-CN" i="1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Support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dirty="0"/>
                  <a:t>maps each possible output  to </a:t>
                </a:r>
                <a:r>
                  <a:rPr lang="en-US" altLang="zh-CN" i="1" dirty="0">
                    <a:solidFill>
                      <a:schemeClr val="accent5"/>
                    </a:solidFill>
                  </a:rPr>
                  <a:t>a set of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zh-CN" dirty="0"/>
                  <a:t>input values that  supports.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Support</a:t>
                </a:r>
                <a:r>
                  <a:rPr lang="zh-CN" altLang="en-US" dirty="0"/>
                  <a:t>函数将每个可能的输出映射到一组支撑它的输入值。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𝑆𝑢𝑝𝑝𝑜𝑟𝑡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表示的是哪些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经过编码后变成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56DD30-6D52-8040-AD44-D7FE41E2A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1996888"/>
                <a:ext cx="10850562" cy="1704954"/>
              </a:xfrm>
              <a:prstGeom prst="rect">
                <a:avLst/>
              </a:prstGeom>
              <a:blipFill>
                <a:blip r:embed="rId2"/>
                <a:stretch>
                  <a:fillRect l="-506" b="-5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08C81A4-013C-7899-AD55-A71FB15149A6}"/>
                  </a:ext>
                </a:extLst>
              </p:cNvPr>
              <p:cNvSpPr txBox="1"/>
              <p:nvPr/>
            </p:nvSpPr>
            <p:spPr>
              <a:xfrm>
                <a:off x="669925" y="4025302"/>
                <a:ext cx="10801069" cy="128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例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给定一个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元数据的真实值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，先将其编码为向量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=[1,0,0…,0,0]</m:t>
                    </m:r>
                  </m:oMath>
                </a14:m>
                <a:r>
                  <a:rPr lang="zh-CN" altLang="en-US" dirty="0"/>
                  <a:t>，在进行了</a:t>
                </a:r>
                <a:r>
                  <a:rPr lang="en-US" altLang="zh-CN" dirty="0"/>
                  <a:t>RR</a:t>
                </a:r>
                <a:r>
                  <a:rPr lang="zh-CN" altLang="en-US" dirty="0"/>
                  <a:t>扰动之后得到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’=[1,1,0…,1,0]</m:t>
                    </m:r>
                  </m:oMath>
                </a14:m>
                <a:r>
                  <a:rPr lang="zh-CN" altLang="en-US" dirty="0"/>
                  <a:t>。那么在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zh-CN" altLang="en-US" dirty="0"/>
                  <a:t>中，每一位上值为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的位就对这个位置对应的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有一个贡献，也就是说这个贡献可以“支撑”这个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08C81A4-013C-7899-AD55-A71FB1514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4025302"/>
                <a:ext cx="10801069" cy="1289456"/>
              </a:xfrm>
              <a:prstGeom prst="rect">
                <a:avLst/>
              </a:prstGeom>
              <a:blipFill>
                <a:blip r:embed="rId3"/>
                <a:stretch>
                  <a:fillRect l="-508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85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4937">
        <p:fade/>
      </p:transition>
    </mc:Choice>
    <mc:Fallback xmlns="">
      <p:transition spd="med" advTm="749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81B90-65B7-580F-E138-D0D2CD2C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Pure-LDP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E8B1B34-FE7F-2327-1BB4-BDC6CB6C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0DA7DF-2AC5-0162-ABF3-66F3B6BCDE1C}"/>
                  </a:ext>
                </a:extLst>
              </p:cNvPr>
              <p:cNvSpPr txBox="1"/>
              <p:nvPr/>
            </p:nvSpPr>
            <p:spPr>
              <a:xfrm>
                <a:off x="669924" y="1438835"/>
                <a:ext cx="10850563" cy="2415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0" i="0" dirty="0">
                    <a:effectLst/>
                    <a:latin typeface="-apple-system"/>
                  </a:rPr>
                  <a:t>给定满足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𝐿𝐷𝑃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的编码机制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altLang="zh-CN" b="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 dirty="0">
                    <a:effectLst/>
                    <a:latin typeface="-apple-system"/>
                  </a:rPr>
                  <a:t>和</a:t>
                </a:r>
                <a:r>
                  <a:rPr lang="zh-CN" altLang="en-US" dirty="0">
                    <a:latin typeface="-apple-system"/>
                  </a:rPr>
                  <a:t>支撑函数</a:t>
                </a:r>
                <a:r>
                  <a:rPr lang="zh-CN" altLang="en-US" b="0" i="0" dirty="0">
                    <a:effectLst/>
                    <a:latin typeface="-apple-system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𝑆𝑢𝑝𝑝𝑜𝑟𝑡</m:t>
                    </m:r>
                  </m:oMath>
                </a14:m>
                <a:r>
                  <a:rPr lang="en-US" altLang="zh-CN" b="0" i="0" dirty="0">
                    <a:solidFill>
                      <a:schemeClr val="accent2"/>
                    </a:solidFill>
                    <a:effectLst/>
                    <a:latin typeface="-apple-system"/>
                  </a:rPr>
                  <a:t> </a:t>
                </a:r>
                <a:r>
                  <a:rPr lang="zh-CN" altLang="en-US" b="0" i="0" dirty="0">
                    <a:effectLst/>
                    <a:latin typeface="-apple-system"/>
                  </a:rPr>
                  <a:t>，这个机制是 </a:t>
                </a:r>
                <a:r>
                  <a:rPr lang="en-US" altLang="zh-CN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-apple-system"/>
                  </a:rPr>
                  <a:t>pure-LDP</a:t>
                </a:r>
                <a:r>
                  <a:rPr lang="en-US" altLang="zh-CN" b="0" i="0" dirty="0">
                    <a:effectLst/>
                    <a:latin typeface="-apple-system"/>
                  </a:rPr>
                  <a:t> </a:t>
                </a:r>
                <a:r>
                  <a:rPr lang="zh-CN" altLang="en-US" b="0" i="0" dirty="0">
                    <a:effectLst/>
                    <a:latin typeface="-apple-system"/>
                  </a:rPr>
                  <a:t>的，如果</a:t>
                </a:r>
                <a:r>
                  <a:rPr lang="en-US" altLang="zh-CN" b="0" i="0" dirty="0">
                    <a:effectLst/>
                    <a:latin typeface="-apple-system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-apple-system"/>
                  </a:rPr>
                  <a:t>当且仅当</a:t>
                </a:r>
                <a:r>
                  <a:rPr lang="zh-CN" altLang="en-US" b="0" i="0" dirty="0">
                    <a:effectLst/>
                    <a:latin typeface="-apple-system"/>
                  </a:rPr>
                  <a:t>存在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dirty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b="0" i="0" dirty="0">
                    <a:effectLst/>
                    <a:latin typeface="-apple-system"/>
                  </a:rPr>
                  <a:t> </a:t>
                </a:r>
                <a:r>
                  <a:rPr lang="zh-CN" altLang="en-US" b="0" i="0" dirty="0">
                    <a:effectLst/>
                    <a:latin typeface="-apple-system"/>
                  </a:rPr>
                  <a:t>时，对于所有的数据 </a:t>
                </a:r>
                <a:r>
                  <a:rPr lang="en-US" altLang="zh-CN" b="0" i="0" dirty="0">
                    <a:effectLst/>
                    <a:latin typeface="-apple-system"/>
                  </a:rPr>
                  <a:t>v1</a:t>
                </a:r>
                <a:r>
                  <a:rPr lang="zh-CN" altLang="en-US" b="0" i="0" dirty="0">
                    <a:effectLst/>
                    <a:latin typeface="-apple-system"/>
                  </a:rPr>
                  <a:t>有</a:t>
                </a:r>
                <a:r>
                  <a:rPr lang="en-US" altLang="zh-CN" b="0" i="0" dirty="0">
                    <a:effectLst/>
                    <a:latin typeface="-apple-system"/>
                  </a:rPr>
                  <a:t> </a:t>
                </a:r>
                <a:r>
                  <a:rPr lang="zh-CN" altLang="en-US" b="0" i="0" dirty="0">
                    <a:effectLst/>
                    <a:latin typeface="-apple-system"/>
                  </a:rPr>
                  <a:t>：</a:t>
                </a:r>
                <a:endParaRPr lang="en-US" altLang="zh-CN" b="0" i="0" dirty="0">
                  <a:effectLst/>
                  <a:latin typeface="-apple-system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𝑃𝐸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1∈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𝑆𝑢𝑝𝑝𝑜𝑟𝑡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𝑃𝐸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1∈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𝑆𝑢𝑝𝑝𝑜𝑟𝑡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这里需要有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40DA7DF-2AC5-0162-ABF3-66F3B6BCD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1438835"/>
                <a:ext cx="10850563" cy="2415148"/>
              </a:xfrm>
              <a:prstGeom prst="rect">
                <a:avLst/>
              </a:prstGeom>
              <a:blipFill>
                <a:blip r:embed="rId2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14E41BEC-F117-1C15-708B-C2DD65B840A9}"/>
              </a:ext>
            </a:extLst>
          </p:cNvPr>
          <p:cNvSpPr txBox="1"/>
          <p:nvPr/>
        </p:nvSpPr>
        <p:spPr>
          <a:xfrm>
            <a:off x="736285" y="382928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Pure-LDP</a:t>
            </a:r>
            <a:r>
              <a:rPr lang="zh-CN" altLang="en-US" b="1" dirty="0"/>
              <a:t>机制下：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5BCBB7-FDD2-0AB9-5F4B-42BE79B7D821}"/>
              </a:ext>
            </a:extLst>
          </p:cNvPr>
          <p:cNvSpPr txBox="1"/>
          <p:nvPr/>
        </p:nvSpPr>
        <p:spPr>
          <a:xfrm>
            <a:off x="3590365" y="38947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原始值的频数：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58FF19-701E-00C5-EF38-593C707A0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498" y="3658328"/>
            <a:ext cx="2819545" cy="71123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8E12E9-0B94-C12C-89AD-B441855D88EF}"/>
              </a:ext>
            </a:extLst>
          </p:cNvPr>
          <p:cNvSpPr txBox="1"/>
          <p:nvPr/>
        </p:nvSpPr>
        <p:spPr>
          <a:xfrm>
            <a:off x="2575112" y="48947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频数估计方差：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3B6387A-83DA-5D95-FB63-6E992F2D0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291" y="4708276"/>
            <a:ext cx="3753043" cy="67313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0EE4349-1386-4F4E-1039-98090D916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334" y="4841633"/>
            <a:ext cx="3073558" cy="53977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5C167B5-C0A2-0F1F-C411-9FB3ECC1C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5605" y="5612082"/>
            <a:ext cx="2292468" cy="56517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5ED162D-9B28-3BDA-0D60-F03E68ECBAEA}"/>
              </a:ext>
            </a:extLst>
          </p:cNvPr>
          <p:cNvSpPr txBox="1"/>
          <p:nvPr/>
        </p:nvSpPr>
        <p:spPr>
          <a:xfrm>
            <a:off x="7039536" y="57041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（当数据频率很低时）</a:t>
            </a:r>
          </a:p>
        </p:txBody>
      </p:sp>
    </p:spTree>
    <p:extLst>
      <p:ext uri="{BB962C8B-B14F-4D97-AF65-F5344CB8AC3E}">
        <p14:creationId xmlns:p14="http://schemas.microsoft.com/office/powerpoint/2010/main" val="177246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14BC9-B670-07EB-B6FA-072E8199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Optimized LDP Protocols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4D60C3-4BCA-3C01-770F-8E55BE97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820E2-991C-728F-2910-6AB5BD64FDFF}"/>
              </a:ext>
            </a:extLst>
          </p:cNvPr>
          <p:cNvSpPr txBox="1"/>
          <p:nvPr/>
        </p:nvSpPr>
        <p:spPr>
          <a:xfrm>
            <a:off x="669925" y="1428982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在编码方式上对</a:t>
            </a:r>
            <a:r>
              <a:rPr lang="en-US" altLang="zh-CN" b="1" dirty="0"/>
              <a:t>LDP</a:t>
            </a:r>
            <a:r>
              <a:rPr lang="zh-CN" altLang="en-US" b="1" dirty="0"/>
              <a:t>进行优化：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D2C519A3-7778-5E4B-2F16-B29096DC5E8E}"/>
              </a:ext>
            </a:extLst>
          </p:cNvPr>
          <p:cNvSpPr/>
          <p:nvPr/>
        </p:nvSpPr>
        <p:spPr>
          <a:xfrm>
            <a:off x="948018" y="2420469"/>
            <a:ext cx="1075764" cy="28238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A0DB06-D1D5-EBDF-AEFB-D212BABA695E}"/>
              </a:ext>
            </a:extLst>
          </p:cNvPr>
          <p:cNvSpPr txBox="1"/>
          <p:nvPr/>
        </p:nvSpPr>
        <p:spPr>
          <a:xfrm>
            <a:off x="2144806" y="2235803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</a:t>
            </a:r>
            <a:r>
              <a:rPr lang="zh-CN" altLang="en-US" dirty="0"/>
              <a:t>：</a:t>
            </a:r>
            <a:r>
              <a:rPr lang="en-US" altLang="zh-CN" dirty="0"/>
              <a:t>Direct Encoding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817D2C-3BFE-0F43-128C-E622E02CDF10}"/>
              </a:ext>
            </a:extLst>
          </p:cNvPr>
          <p:cNvSpPr txBox="1"/>
          <p:nvPr/>
        </p:nvSpPr>
        <p:spPr>
          <a:xfrm>
            <a:off x="2144806" y="3154347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</a:t>
            </a:r>
            <a:r>
              <a:rPr lang="zh-CN" altLang="en-US" dirty="0"/>
              <a:t>：</a:t>
            </a:r>
            <a:r>
              <a:rPr lang="en-US" altLang="zh-CN" dirty="0"/>
              <a:t>Histogram Encoding</a:t>
            </a:r>
            <a:endParaRPr lang="zh-CN" altLang="en-US" dirty="0"/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D7A0DB06-D1D5-EBDF-AEFB-D212BABA695E}"/>
              </a:ext>
            </a:extLst>
          </p:cNvPr>
          <p:cNvSpPr txBox="1"/>
          <p:nvPr/>
        </p:nvSpPr>
        <p:spPr>
          <a:xfrm>
            <a:off x="2144806" y="4072892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UE</a:t>
            </a:r>
            <a:r>
              <a:rPr lang="zh-CN" altLang="en-US" dirty="0"/>
              <a:t>：</a:t>
            </a:r>
            <a:r>
              <a:rPr lang="en-US" altLang="zh-CN" dirty="0"/>
              <a:t>Unary Encoding</a:t>
            </a:r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D7A0DB06-D1D5-EBDF-AEFB-D212BABA695E}"/>
              </a:ext>
            </a:extLst>
          </p:cNvPr>
          <p:cNvSpPr txBox="1"/>
          <p:nvPr/>
        </p:nvSpPr>
        <p:spPr>
          <a:xfrm>
            <a:off x="2144806" y="5059686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LH</a:t>
            </a:r>
            <a:r>
              <a:rPr lang="zh-CN" altLang="en-US" b="1" dirty="0"/>
              <a:t>：</a:t>
            </a:r>
            <a:r>
              <a:rPr lang="en-US" altLang="zh-CN" b="1" dirty="0"/>
              <a:t>Local Hashing</a:t>
            </a:r>
            <a:endParaRPr lang="zh-CN" altLang="en-US" b="1" dirty="0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06B4518-A3FA-F990-3CCB-EB83C4918E00}"/>
              </a:ext>
            </a:extLst>
          </p:cNvPr>
          <p:cNvSpPr/>
          <p:nvPr/>
        </p:nvSpPr>
        <p:spPr>
          <a:xfrm>
            <a:off x="4462257" y="4018872"/>
            <a:ext cx="362294" cy="4773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D7A0DB06-D1D5-EBDF-AEFB-D212BABA695E}"/>
              </a:ext>
            </a:extLst>
          </p:cNvPr>
          <p:cNvSpPr txBox="1"/>
          <p:nvPr/>
        </p:nvSpPr>
        <p:spPr>
          <a:xfrm>
            <a:off x="4824551" y="379589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SUE—Basic RAPPOR</a:t>
            </a:r>
            <a:endParaRPr lang="zh-CN" altLang="en-US" dirty="0"/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E62AA8FB-18EA-7C88-0A17-6A5B508D0797}"/>
              </a:ext>
            </a:extLst>
          </p:cNvPr>
          <p:cNvSpPr txBox="1"/>
          <p:nvPr/>
        </p:nvSpPr>
        <p:spPr>
          <a:xfrm>
            <a:off x="4824551" y="43115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OUE</a:t>
            </a:r>
            <a:endParaRPr lang="zh-CN" altLang="en-US" dirty="0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27CEBAAF-CE7F-8691-2315-A5DE188DCF95}"/>
              </a:ext>
            </a:extLst>
          </p:cNvPr>
          <p:cNvSpPr/>
          <p:nvPr/>
        </p:nvSpPr>
        <p:spPr>
          <a:xfrm>
            <a:off x="4462257" y="5045457"/>
            <a:ext cx="362294" cy="4773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5">
            <a:extLst>
              <a:ext uri="{FF2B5EF4-FFF2-40B4-BE49-F238E27FC236}">
                <a16:creationId xmlns:a16="http://schemas.microsoft.com/office/drawing/2014/main" id="{D5B713C4-950F-E2B9-08FF-24FF9DAA3D4D}"/>
              </a:ext>
            </a:extLst>
          </p:cNvPr>
          <p:cNvSpPr txBox="1"/>
          <p:nvPr/>
        </p:nvSpPr>
        <p:spPr>
          <a:xfrm>
            <a:off x="4824551" y="4822478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BLH: Binary Local Hashing</a:t>
            </a:r>
            <a:endParaRPr lang="zh-CN" altLang="en-US" dirty="0"/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1EF0068D-4A13-8437-9A0B-F5CDEBC3E850}"/>
              </a:ext>
            </a:extLst>
          </p:cNvPr>
          <p:cNvSpPr txBox="1"/>
          <p:nvPr/>
        </p:nvSpPr>
        <p:spPr>
          <a:xfrm>
            <a:off x="4824551" y="5338163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accent2"/>
                </a:solidFill>
              </a:rPr>
              <a:t>OLH: Optimized Local Hashing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45FB2F-B0B6-8CF7-281E-654366526191}"/>
              </a:ext>
            </a:extLst>
          </p:cNvPr>
          <p:cNvSpPr txBox="1"/>
          <p:nvPr/>
        </p:nvSpPr>
        <p:spPr>
          <a:xfrm>
            <a:off x="8394759" y="2576523"/>
            <a:ext cx="3125728" cy="17049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为了验证不同机制具体的可用性，需要计算相应机制下的方差。不同的编码方式对方差的计算有不同影响。</a:t>
            </a:r>
          </a:p>
        </p:txBody>
      </p:sp>
    </p:spTree>
    <p:extLst>
      <p:ext uri="{BB962C8B-B14F-4D97-AF65-F5344CB8AC3E}">
        <p14:creationId xmlns:p14="http://schemas.microsoft.com/office/powerpoint/2010/main" val="3835989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45B96-9334-8C0B-303C-962201C9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OLH</a:t>
            </a:r>
            <a:r>
              <a:rPr lang="zh-CN" altLang="en-US" dirty="0"/>
              <a:t>机制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D6FF2B-D08A-2C9F-791D-AD91252C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ED9BCC-0BE5-7710-6716-9ACFA08CB132}"/>
              </a:ext>
            </a:extLst>
          </p:cNvPr>
          <p:cNvSpPr txBox="1"/>
          <p:nvPr/>
        </p:nvSpPr>
        <p:spPr>
          <a:xfrm>
            <a:off x="669925" y="1491270"/>
            <a:ext cx="6489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OLH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Optimal Local Hashing  </a:t>
            </a:r>
            <a:r>
              <a:rPr lang="zh-CN" altLang="en-US" sz="2400" b="1" dirty="0"/>
              <a:t>最优局部哈希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310991-4111-4596-E7A7-82F56DE0E097}"/>
              </a:ext>
            </a:extLst>
          </p:cNvPr>
          <p:cNvSpPr txBox="1"/>
          <p:nvPr/>
        </p:nvSpPr>
        <p:spPr>
          <a:xfrm>
            <a:off x="730292" y="307837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LH </a:t>
            </a:r>
            <a:r>
              <a:rPr lang="zh-CN" altLang="en-US" dirty="0"/>
              <a:t>局部哈希机制</a:t>
            </a: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1E8AB0A6-2A3A-67CC-2BC3-D3C70E93E540}"/>
              </a:ext>
            </a:extLst>
          </p:cNvPr>
          <p:cNvSpPr/>
          <p:nvPr/>
        </p:nvSpPr>
        <p:spPr>
          <a:xfrm>
            <a:off x="2659025" y="2511412"/>
            <a:ext cx="685592" cy="151219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D5C518-5B60-B0C7-442F-EF25BEFD778D}"/>
              </a:ext>
            </a:extLst>
          </p:cNvPr>
          <p:cNvSpPr txBox="1"/>
          <p:nvPr/>
        </p:nvSpPr>
        <p:spPr>
          <a:xfrm>
            <a:off x="3461218" y="2326746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BLH: Binary Local Hashing </a:t>
            </a:r>
            <a:r>
              <a:rPr lang="zh-CN" altLang="en-US" dirty="0"/>
              <a:t>二元输出哈希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5645C3-214D-3C01-508E-3E0317D77438}"/>
              </a:ext>
            </a:extLst>
          </p:cNvPr>
          <p:cNvSpPr txBox="1"/>
          <p:nvPr/>
        </p:nvSpPr>
        <p:spPr>
          <a:xfrm>
            <a:off x="3461218" y="3829662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OLH: Optimal Local Hashing </a:t>
            </a:r>
            <a:r>
              <a:rPr lang="zh-CN" altLang="en-US" dirty="0"/>
              <a:t>最优局部哈希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9F88D4-898D-8BA4-190E-5CC5E87149F9}"/>
              </a:ext>
            </a:extLst>
          </p:cNvPr>
          <p:cNvSpPr txBox="1"/>
          <p:nvPr/>
        </p:nvSpPr>
        <p:spPr>
          <a:xfrm>
            <a:off x="8665321" y="5722908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BLH</a:t>
            </a:r>
            <a:r>
              <a:rPr lang="zh-CN" altLang="en-US" dirty="0"/>
              <a:t>就是</a:t>
            </a:r>
            <a:r>
              <a:rPr lang="en-US" altLang="zh-CN" dirty="0"/>
              <a:t>OLH</a:t>
            </a:r>
            <a:r>
              <a:rPr lang="zh-CN" altLang="en-US" dirty="0"/>
              <a:t>机制中</a:t>
            </a:r>
            <a:r>
              <a:rPr lang="en-US" altLang="zh-CN" dirty="0"/>
              <a:t>g=2</a:t>
            </a:r>
            <a:r>
              <a:rPr lang="zh-CN" altLang="en-US" dirty="0"/>
              <a:t>的情况。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6560F64-FDF1-7471-2C91-4EF7AABF348A}"/>
                  </a:ext>
                </a:extLst>
              </p:cNvPr>
              <p:cNvSpPr txBox="1"/>
              <p:nvPr/>
            </p:nvSpPr>
            <p:spPr>
              <a:xfrm>
                <a:off x="730292" y="4464402"/>
                <a:ext cx="81614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LH</a:t>
                </a:r>
                <a:r>
                  <a:rPr lang="zh-CN" altLang="en-US" b="1" dirty="0"/>
                  <a:t>的关键思想：通过将输入值哈希到大小为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&lt;|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b="1" dirty="0"/>
                  <a:t>的域中，以降低通信成本。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6560F64-FDF1-7471-2C91-4EF7AABF3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92" y="4464402"/>
                <a:ext cx="8161465" cy="369332"/>
              </a:xfrm>
              <a:prstGeom prst="rect">
                <a:avLst/>
              </a:prstGeom>
              <a:blipFill>
                <a:blip r:embed="rId2"/>
                <a:stretch>
                  <a:fillRect l="-672" t="-8197" r="-22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2434EDF3-9083-CCC4-F4BB-43E7FF897383}"/>
              </a:ext>
            </a:extLst>
          </p:cNvPr>
          <p:cNvSpPr txBox="1"/>
          <p:nvPr/>
        </p:nvSpPr>
        <p:spPr>
          <a:xfrm>
            <a:off x="8351838" y="2059899"/>
            <a:ext cx="2743699" cy="8739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BLH</a:t>
            </a:r>
            <a:r>
              <a:rPr lang="zh-CN" altLang="en-US" dirty="0"/>
              <a:t>的输出只有</a:t>
            </a:r>
            <a:r>
              <a:rPr lang="en-US" altLang="zh-CN" dirty="0"/>
              <a:t>one bit.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会造成信息丢失问题。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C7E8C4D-1D65-21A4-47C6-EBDBAF26D1F6}"/>
                  </a:ext>
                </a:extLst>
              </p:cNvPr>
              <p:cNvSpPr txBox="1"/>
              <p:nvPr/>
            </p:nvSpPr>
            <p:spPr>
              <a:xfrm>
                <a:off x="8351839" y="3546031"/>
                <a:ext cx="2743698" cy="6463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OLH</a:t>
                </a:r>
                <a:r>
                  <a:rPr lang="zh-CN" altLang="en-US" dirty="0"/>
                  <a:t>将每一个输入值映射到</a:t>
                </a:r>
                <a:r>
                  <a:rPr lang="en-US" altLang="zh-CN" dirty="0"/>
                  <a:t>[g]</a:t>
                </a:r>
                <a:r>
                  <a:rPr lang="zh-CN" altLang="en-US" dirty="0"/>
                  <a:t>，并且满足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C7E8C4D-1D65-21A4-47C6-EBDBAF26D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839" y="3546031"/>
                <a:ext cx="2743698" cy="646331"/>
              </a:xfrm>
              <a:prstGeom prst="rect">
                <a:avLst/>
              </a:prstGeom>
              <a:blipFill>
                <a:blip r:embed="rId3"/>
                <a:stretch>
                  <a:fillRect l="-1549" t="-4630" r="-1327" b="-1296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7A217EC1-B468-D59A-BC69-4D941FA57756}"/>
              </a:ext>
            </a:extLst>
          </p:cNvPr>
          <p:cNvSpPr txBox="1"/>
          <p:nvPr/>
        </p:nvSpPr>
        <p:spPr>
          <a:xfrm>
            <a:off x="730292" y="5081536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</a:t>
            </a:r>
            <a:r>
              <a:rPr lang="zh-CN" altLang="en-US" dirty="0"/>
              <a:t>的选择：较大时允许在编码过程中保留更多信息，但会在随机响应步骤中丢失更多信息。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AA4ECE1-7CBD-0898-EF73-13CA317DBAAB}"/>
                  </a:ext>
                </a:extLst>
              </p:cNvPr>
              <p:cNvSpPr txBox="1"/>
              <p:nvPr/>
            </p:nvSpPr>
            <p:spPr>
              <a:xfrm>
                <a:off x="3461218" y="5689357"/>
                <a:ext cx="11405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AA4ECE1-7CBD-0898-EF73-13CA317DB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218" y="5689357"/>
                <a:ext cx="1140505" cy="276999"/>
              </a:xfrm>
              <a:prstGeom prst="rect">
                <a:avLst/>
              </a:prstGeom>
              <a:blipFill>
                <a:blip r:embed="rId4"/>
                <a:stretch>
                  <a:fillRect l="-4278" r="-3743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301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7557F-BD6F-2571-CA4B-90DAE1AC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LDP Frequency Oracle</a:t>
            </a:r>
            <a:r>
              <a:rPr lang="zh-CN" altLang="en-US" dirty="0"/>
              <a:t>（</a:t>
            </a:r>
            <a:r>
              <a:rPr lang="en-US" altLang="zh-CN" dirty="0"/>
              <a:t>FO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B54F67-1B51-D20C-1A1E-BDF3C34D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7951D1-B9EF-7EC7-03B2-ED20A7C39A93}"/>
              </a:ext>
            </a:extLst>
          </p:cNvPr>
          <p:cNvSpPr txBox="1"/>
          <p:nvPr/>
        </p:nvSpPr>
        <p:spPr>
          <a:xfrm>
            <a:off x="669925" y="1371600"/>
            <a:ext cx="748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LDP</a:t>
            </a:r>
            <a:r>
              <a:rPr lang="zh-CN" altLang="en-US" b="1" dirty="0"/>
              <a:t>的一个核心问题：私有频率估计（</a:t>
            </a:r>
            <a:r>
              <a:rPr lang="en-US" altLang="zh-CN" b="1" dirty="0"/>
              <a:t>private frequency estimation</a:t>
            </a:r>
            <a:r>
              <a:rPr lang="zh-CN" altLang="en-US" b="1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E038FE-CEBB-070F-C8B8-E9DCE06090C9}"/>
              </a:ext>
            </a:extLst>
          </p:cNvPr>
          <p:cNvSpPr txBox="1"/>
          <p:nvPr/>
        </p:nvSpPr>
        <p:spPr>
          <a:xfrm>
            <a:off x="669925" y="1927248"/>
            <a:ext cx="8917826" cy="1704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</a:t>
            </a:r>
            <a:r>
              <a:rPr lang="zh-CN" altLang="en-US" dirty="0"/>
              <a:t>主要分为三步：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对于每个问题，用户对其答案进行编码；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对编码值进行扰动；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将扰动后的编码值发送给聚合器，聚合器通过解码获得问题的每个答案的聚合估计。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148948-1E36-8979-312A-7E5DFFDB7895}"/>
              </a:ext>
            </a:extLst>
          </p:cNvPr>
          <p:cNvSpPr txBox="1"/>
          <p:nvPr/>
        </p:nvSpPr>
        <p:spPr>
          <a:xfrm>
            <a:off x="1465730" y="4289225"/>
            <a:ext cx="8725466" cy="1289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存在的问题：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Frequency Oracles</a:t>
            </a:r>
            <a:r>
              <a:rPr lang="zh-CN" altLang="en-US" b="1" dirty="0"/>
              <a:t>目前还不能用来解决</a:t>
            </a:r>
            <a:r>
              <a:rPr lang="en-US" altLang="zh-CN" b="1" dirty="0"/>
              <a:t>Count</a:t>
            </a:r>
            <a:r>
              <a:rPr lang="zh-CN" altLang="en-US" b="1" dirty="0"/>
              <a:t>外的其他聚合，如</a:t>
            </a:r>
            <a:r>
              <a:rPr lang="en-US" altLang="zh-CN" b="1" dirty="0"/>
              <a:t>SUM</a:t>
            </a:r>
            <a:r>
              <a:rPr lang="zh-CN" altLang="en-US" b="1" dirty="0"/>
              <a:t>等。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并且在多维查询条件下对复杂谓词进行处理时，如范围约束，会大大增加估计误差。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43E624-4526-AB50-56E1-A3D7C63CF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915" y="3879093"/>
            <a:ext cx="4769095" cy="3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5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1DD78-050F-13AB-FEAF-3C69B644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解决方法</a:t>
            </a:r>
            <a:r>
              <a:rPr lang="en-US" altLang="zh-CN" dirty="0"/>
              <a:t>-</a:t>
            </a:r>
            <a:r>
              <a:rPr lang="zh-CN" altLang="en-US" dirty="0"/>
              <a:t>两种</a:t>
            </a:r>
            <a:r>
              <a:rPr lang="en-US" altLang="zh-CN" dirty="0"/>
              <a:t>Oracle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D041275-5C7F-C4C1-0B8F-25888F7F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61276C-8C4F-10AF-4B21-8557CB417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01" y="1228139"/>
            <a:ext cx="5740946" cy="6779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3F7B1AD-405A-AD19-2503-C931961CB8AB}"/>
              </a:ext>
            </a:extLst>
          </p:cNvPr>
          <p:cNvSpPr txBox="1"/>
          <p:nvPr/>
        </p:nvSpPr>
        <p:spPr>
          <a:xfrm>
            <a:off x="6056216" y="2224006"/>
            <a:ext cx="192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Measure(</a:t>
            </a:r>
            <a:r>
              <a:rPr lang="zh-CN" altLang="en-US" dirty="0">
                <a:solidFill>
                  <a:srgbClr val="FF0000"/>
                </a:solidFill>
              </a:rPr>
              <a:t>非敏感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DD9965E3-A851-497F-0EDF-176688D60910}"/>
              </a:ext>
            </a:extLst>
          </p:cNvPr>
          <p:cNvSpPr/>
          <p:nvPr/>
        </p:nvSpPr>
        <p:spPr>
          <a:xfrm>
            <a:off x="6614674" y="1930049"/>
            <a:ext cx="282298" cy="270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B9329E-D585-27DE-621D-6756604BCD2D}"/>
              </a:ext>
            </a:extLst>
          </p:cNvPr>
          <p:cNvSpPr txBox="1"/>
          <p:nvPr/>
        </p:nvSpPr>
        <p:spPr>
          <a:xfrm>
            <a:off x="9322449" y="2268196"/>
            <a:ext cx="219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Dimension</a:t>
            </a:r>
            <a:r>
              <a:rPr lang="zh-CN" altLang="en-US" dirty="0">
                <a:solidFill>
                  <a:srgbClr val="FF0000"/>
                </a:solidFill>
              </a:rPr>
              <a:t>（敏感）</a:t>
            </a:r>
          </a:p>
        </p:txBody>
      </p:sp>
      <p:sp>
        <p:nvSpPr>
          <p:cNvPr id="8" name="箭头: 上 7">
            <a:extLst>
              <a:ext uri="{FF2B5EF4-FFF2-40B4-BE49-F238E27FC236}">
                <a16:creationId xmlns:a16="http://schemas.microsoft.com/office/drawing/2014/main" id="{505C39E8-4F5B-F3D4-D9CE-D40555C753CF}"/>
              </a:ext>
            </a:extLst>
          </p:cNvPr>
          <p:cNvSpPr/>
          <p:nvPr/>
        </p:nvSpPr>
        <p:spPr>
          <a:xfrm>
            <a:off x="10087143" y="1923911"/>
            <a:ext cx="282298" cy="2700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6DA713-29FD-BAB7-26EF-804F36482FAD}"/>
              </a:ext>
            </a:extLst>
          </p:cNvPr>
          <p:cNvSpPr txBox="1"/>
          <p:nvPr/>
        </p:nvSpPr>
        <p:spPr>
          <a:xfrm>
            <a:off x="614691" y="2913117"/>
            <a:ext cx="10850563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目标</a:t>
            </a:r>
            <a:r>
              <a:rPr lang="zh-CN" altLang="en-US" dirty="0"/>
              <a:t>：对于一个</a:t>
            </a:r>
            <a:r>
              <a:rPr lang="en-US" altLang="zh-CN" dirty="0"/>
              <a:t>MDA</a:t>
            </a:r>
            <a:r>
              <a:rPr lang="zh-CN" altLang="en-US" dirty="0"/>
              <a:t>查询，当进行一次查询时，目的是要找到满足约束条件</a:t>
            </a:r>
            <a:r>
              <a:rPr lang="en-US" altLang="zh-CN" dirty="0"/>
              <a:t>C</a:t>
            </a:r>
            <a:r>
              <a:rPr lang="zh-CN" altLang="en-US" dirty="0"/>
              <a:t>的用户以及它们的</a:t>
            </a:r>
            <a:r>
              <a:rPr lang="en-US" altLang="zh-CN" dirty="0"/>
              <a:t>Measure</a:t>
            </a:r>
            <a:r>
              <a:rPr lang="zh-CN" altLang="en-US" dirty="0"/>
              <a:t>属性的值。</a:t>
            </a:r>
            <a:r>
              <a:rPr lang="en-US" altLang="zh-CN" dirty="0"/>
              <a:t>Measure</a:t>
            </a:r>
            <a:r>
              <a:rPr lang="zh-CN" altLang="en-US" dirty="0"/>
              <a:t>是公开透明的。（假设这里聚合是</a:t>
            </a:r>
            <a:r>
              <a:rPr lang="en-US" altLang="zh-CN" dirty="0"/>
              <a:t>SUM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7D3B4A-4CD6-756A-D720-156C65A59023}"/>
              </a:ext>
            </a:extLst>
          </p:cNvPr>
          <p:cNvSpPr txBox="1"/>
          <p:nvPr/>
        </p:nvSpPr>
        <p:spPr>
          <a:xfrm>
            <a:off x="614691" y="4166840"/>
            <a:ext cx="10905796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解决思路</a:t>
            </a:r>
            <a:r>
              <a:rPr lang="zh-CN" altLang="en-US" dirty="0"/>
              <a:t>：将</a:t>
            </a:r>
            <a:r>
              <a:rPr lang="en-US" altLang="zh-CN" dirty="0"/>
              <a:t>Measure</a:t>
            </a:r>
            <a:r>
              <a:rPr lang="zh-CN" altLang="en-US" dirty="0"/>
              <a:t>值相同的用户分配到同一个组中，不同组的用户有不同的</a:t>
            </a:r>
            <a:r>
              <a:rPr lang="en-US" altLang="zh-CN" dirty="0"/>
              <a:t>Measure</a:t>
            </a:r>
            <a:r>
              <a:rPr lang="zh-CN" altLang="en-US" dirty="0"/>
              <a:t>值。然后在这个组里面计算有多少用户是满足约束</a:t>
            </a:r>
            <a:r>
              <a:rPr lang="en-US" altLang="zh-CN" dirty="0"/>
              <a:t>C</a:t>
            </a:r>
            <a:r>
              <a:rPr lang="zh-CN" altLang="en-US" dirty="0"/>
              <a:t>的，将该人数与对应小组</a:t>
            </a:r>
            <a:r>
              <a:rPr lang="en-US" altLang="zh-CN" dirty="0"/>
              <a:t>Measure</a:t>
            </a:r>
            <a:r>
              <a:rPr lang="zh-CN" altLang="en-US" dirty="0"/>
              <a:t>值相乘就能得到</a:t>
            </a:r>
            <a:r>
              <a:rPr lang="en-US" altLang="zh-CN" dirty="0"/>
              <a:t>SUM</a:t>
            </a:r>
            <a:r>
              <a:rPr lang="zh-CN" altLang="en-US" dirty="0"/>
              <a:t>结果。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A6CB813-1875-A6B3-7FF6-16148F592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991" y="5272196"/>
            <a:ext cx="2642628" cy="692884"/>
          </a:xfrm>
          <a:prstGeom prst="rect">
            <a:avLst/>
          </a:prstGeom>
        </p:spPr>
      </p:pic>
      <p:sp>
        <p:nvSpPr>
          <p:cNvPr id="10" name="文本框 16">
            <a:extLst>
              <a:ext uri="{FF2B5EF4-FFF2-40B4-BE49-F238E27FC236}">
                <a16:creationId xmlns:a16="http://schemas.microsoft.com/office/drawing/2014/main" id="{9F7BCB97-AF1C-49FE-2BEB-04E7A70C690C}"/>
              </a:ext>
            </a:extLst>
          </p:cNvPr>
          <p:cNvSpPr txBox="1"/>
          <p:nvPr/>
        </p:nvSpPr>
        <p:spPr>
          <a:xfrm>
            <a:off x="449116" y="1806531"/>
            <a:ext cx="4247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i="1" dirty="0">
                <a:solidFill>
                  <a:schemeClr val="accent2"/>
                </a:solidFill>
              </a:rPr>
              <a:t>Weighted Frequency Oracle</a:t>
            </a:r>
            <a:endParaRPr lang="zh-CN" altLang="en-US" sz="24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75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1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University of Malaya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9844"/>
      </a:accent1>
      <a:accent2>
        <a:srgbClr val="E82209"/>
      </a:accent2>
      <a:accent3>
        <a:srgbClr val="FCC300"/>
      </a:accent3>
      <a:accent4>
        <a:srgbClr val="0B52A2"/>
      </a:accent4>
      <a:accent5>
        <a:srgbClr val="0D8ECC"/>
      </a:accent5>
      <a:accent6>
        <a:srgbClr val="ABDBDF"/>
      </a:accent6>
      <a:hlink>
        <a:srgbClr val="4472C4"/>
      </a:hlink>
      <a:folHlink>
        <a:srgbClr val="BFBFBF"/>
      </a:folHlink>
    </a:clrScheme>
    <a:fontScheme name="tdl3kz1d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1665</Words>
  <Application>Microsoft Office PowerPoint</Application>
  <PresentationFormat>宽屏</PresentationFormat>
  <Paragraphs>160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-apple-system</vt:lpstr>
      <vt:lpstr>等线</vt:lpstr>
      <vt:lpstr>等线 Light</vt:lpstr>
      <vt:lpstr>宋体</vt:lpstr>
      <vt:lpstr>微软雅黑</vt:lpstr>
      <vt:lpstr>Arial</vt:lpstr>
      <vt:lpstr>Cambria Math</vt:lpstr>
      <vt:lpstr>Office 主题​​</vt:lpstr>
      <vt:lpstr>主题5</vt:lpstr>
      <vt:lpstr>PowerPoint 演示文稿</vt:lpstr>
      <vt:lpstr>概要介绍</vt:lpstr>
      <vt:lpstr>LDP Protocols</vt:lpstr>
      <vt:lpstr>Support Function</vt:lpstr>
      <vt:lpstr>Pure-LDP</vt:lpstr>
      <vt:lpstr>Optimized LDP Protocols</vt:lpstr>
      <vt:lpstr>OLH机制</vt:lpstr>
      <vt:lpstr>LDP Frequency Oracle（FO）</vt:lpstr>
      <vt:lpstr>解决方法-两种Oracle</vt:lpstr>
      <vt:lpstr>解决方法-Weighted Frequency Oracle</vt:lpstr>
      <vt:lpstr>解决方法-Sampling First</vt:lpstr>
      <vt:lpstr>三种机制--HI</vt:lpstr>
      <vt:lpstr>Hierarchical-Interval</vt:lpstr>
      <vt:lpstr>Hierarchical-Interval</vt:lpstr>
      <vt:lpstr>HIO—HI Optimization</vt:lpstr>
      <vt:lpstr>三种机制</vt:lpstr>
      <vt:lpstr>三种机制—多维分层区间机制</vt:lpstr>
      <vt:lpstr>三种机制—SC机制</vt:lpstr>
      <vt:lpstr>三种机制—SC机制</vt:lpstr>
      <vt:lpstr>三种机制—SC机制</vt:lpstr>
      <vt:lpstr>实验评估、拓展和讨论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鑫</dc:creator>
  <cp:lastModifiedBy>刘 鑫</cp:lastModifiedBy>
  <cp:revision>38</cp:revision>
  <dcterms:created xsi:type="dcterms:W3CDTF">2022-10-07T06:47:05Z</dcterms:created>
  <dcterms:modified xsi:type="dcterms:W3CDTF">2022-10-12T11:48:23Z</dcterms:modified>
</cp:coreProperties>
</file>