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2"/>
  </p:notesMasterIdLst>
  <p:sldIdLst>
    <p:sldId id="257" r:id="rId3"/>
    <p:sldId id="866" r:id="rId4"/>
    <p:sldId id="869" r:id="rId5"/>
    <p:sldId id="867" r:id="rId6"/>
    <p:sldId id="868" r:id="rId7"/>
    <p:sldId id="870" r:id="rId8"/>
    <p:sldId id="873" r:id="rId9"/>
    <p:sldId id="871" r:id="rId10"/>
    <p:sldId id="872" r:id="rId11"/>
    <p:sldId id="874" r:id="rId12"/>
    <p:sldId id="880" r:id="rId13"/>
    <p:sldId id="882" r:id="rId14"/>
    <p:sldId id="883" r:id="rId15"/>
    <p:sldId id="875" r:id="rId16"/>
    <p:sldId id="876" r:id="rId17"/>
    <p:sldId id="877" r:id="rId18"/>
    <p:sldId id="881" r:id="rId19"/>
    <p:sldId id="878" r:id="rId20"/>
    <p:sldId id="8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07801-6515-4D0B-9D2D-574F31F2C5C1}"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E030E-3E6A-4683-89A5-4A7BF2B35C04}" type="slidenum">
              <a:rPr lang="zh-CN" altLang="en-US" smtClean="0"/>
              <a:t>‹#›</a:t>
            </a:fld>
            <a:endParaRPr lang="zh-CN" altLang="en-US"/>
          </a:p>
        </p:txBody>
      </p:sp>
    </p:spTree>
    <p:extLst>
      <p:ext uri="{BB962C8B-B14F-4D97-AF65-F5344CB8AC3E}">
        <p14:creationId xmlns:p14="http://schemas.microsoft.com/office/powerpoint/2010/main" val="373591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2E030E-3E6A-4683-89A5-4A7BF2B35C04}" type="slidenum">
              <a:rPr lang="zh-CN" altLang="en-US" smtClean="0"/>
              <a:t>2</a:t>
            </a:fld>
            <a:endParaRPr lang="zh-CN" altLang="en-US"/>
          </a:p>
        </p:txBody>
      </p:sp>
    </p:spTree>
    <p:extLst>
      <p:ext uri="{BB962C8B-B14F-4D97-AF65-F5344CB8AC3E}">
        <p14:creationId xmlns:p14="http://schemas.microsoft.com/office/powerpoint/2010/main" val="346473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04A80-4DCC-CC91-2E21-6C95A36D2F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E2BBCA7-6AC8-60CE-58C2-EB7BF4414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8067C4-57D7-809A-0A8F-3D9609BB2093}"/>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0D3DACB2-ACBC-A655-8979-FFD72E8E0D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52E323-EDA9-73F3-45B3-67193A7A0C54}"/>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206800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E16B0-1891-522E-B504-2EABE6E0A4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9B79ED-9990-242C-06B3-E4426B71776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3CCE8D-2A86-B00E-A8E5-C5441BC8961E}"/>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07A7EF5E-39F7-620A-EF5C-29528568C9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0926E5-04B8-4FE9-B422-EF9AF58741C0}"/>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105675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BB38DB-517D-2606-8585-8786A7B642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DF3ED7-1D71-4F9E-F45F-BCB50B3C5E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38E9F7-D69B-EB16-9236-A7B7D944DAC2}"/>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1DB1BAEF-B9A0-5932-E570-B94D2DB4AF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6FE19E-7CE2-01F2-1913-314FBB06E0CD}"/>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62542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7" y="1"/>
            <a:ext cx="12192000" cy="6858000"/>
          </a:xfrm>
          <a:prstGeom prst="rect">
            <a:avLst/>
          </a:prstGeom>
        </p:spPr>
      </p:pic>
      <p:sp>
        <p:nvSpPr>
          <p:cNvPr id="980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9"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7"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4" y="-19958"/>
            <a:ext cx="1484187" cy="1068614"/>
          </a:xfrm>
          <a:prstGeom prst="rect">
            <a:avLst/>
          </a:prstGeom>
        </p:spPr>
      </p:pic>
    </p:spTree>
    <p:extLst>
      <p:ext uri="{BB962C8B-B14F-4D97-AF65-F5344CB8AC3E}">
        <p14:creationId xmlns:p14="http://schemas.microsoft.com/office/powerpoint/2010/main" val="3164627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7" y="1"/>
            <a:ext cx="12192000" cy="6858000"/>
          </a:xfrm>
          <a:prstGeom prst="rect">
            <a:avLst/>
          </a:prstGeom>
        </p:spPr>
      </p:pic>
      <p:sp>
        <p:nvSpPr>
          <p:cNvPr id="980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9"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7"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4" y="-19958"/>
            <a:ext cx="1484187" cy="1068614"/>
          </a:xfrm>
          <a:prstGeom prst="rect">
            <a:avLst/>
          </a:prstGeom>
        </p:spPr>
      </p:pic>
    </p:spTree>
    <p:extLst>
      <p:ext uri="{BB962C8B-B14F-4D97-AF65-F5344CB8AC3E}">
        <p14:creationId xmlns:p14="http://schemas.microsoft.com/office/powerpoint/2010/main" val="2711586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82" y="0"/>
            <a:ext cx="7575809" cy="1028700"/>
          </a:xfrm>
        </p:spPr>
        <p:txBody>
          <a:bodyPr lIns="0" anchor="b" anchorCtr="0">
            <a:normAutofit/>
          </a:bodyPr>
          <a:lstStyle>
            <a:lvl1pPr algn="l">
              <a:defRPr sz="4000">
                <a:solidFill>
                  <a:schemeClr val="tx1"/>
                </a:solidFill>
              </a:defRPr>
            </a:lvl1pPr>
          </a:lstStyle>
          <a:p>
            <a:endParaRPr lang="zh-CN" altLang="en-US" dirty="0"/>
          </a:p>
        </p:txBody>
      </p:sp>
    </p:spTree>
    <p:extLst>
      <p:ext uri="{BB962C8B-B14F-4D97-AF65-F5344CB8AC3E}">
        <p14:creationId xmlns:p14="http://schemas.microsoft.com/office/powerpoint/2010/main" val="3736023068"/>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1266"/>
            <a:ext cx="12192000" cy="6879266"/>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1020182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 y="-21266"/>
            <a:ext cx="11649807" cy="6879266"/>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239447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 y="0"/>
            <a:ext cx="11609756" cy="6858000"/>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3579961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 y="0"/>
            <a:ext cx="11582401" cy="6858000"/>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a:noFill/>
        </p:grpSpPr>
        <p:sp>
          <p:nvSpPr>
            <p:cNvPr id="8" name="Rectangle 7"/>
            <p:cNvSpPr/>
            <p:nvPr/>
          </p:nvSpPr>
          <p:spPr>
            <a:xfrm>
              <a:off x="4541217" y="1516136"/>
              <a:ext cx="3109566" cy="651569"/>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42086703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9" name="Group 8"/>
          <p:cNvGrpSpPr/>
          <p:nvPr userDrawn="1"/>
        </p:nvGrpSpPr>
        <p:grpSpPr>
          <a:xfrm>
            <a:off x="0" y="6248400"/>
            <a:ext cx="12192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2"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grpSp>
        <p:nvGrpSpPr>
          <p:cNvPr id="14" name="Group 13"/>
          <p:cNvGrpSpPr/>
          <p:nvPr userDrawn="1"/>
        </p:nvGrpSpPr>
        <p:grpSpPr>
          <a:xfrm>
            <a:off x="669925" y="1028706"/>
            <a:ext cx="10850563"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4483" y="6206337"/>
            <a:ext cx="963524"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9427" y="6235700"/>
            <a:ext cx="622300" cy="622300"/>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02572" y="6176968"/>
            <a:ext cx="2438400" cy="752475"/>
          </a:xfrm>
          <a:prstGeom prst="rect">
            <a:avLst/>
          </a:prstGeom>
        </p:spPr>
      </p:pic>
      <p:sp>
        <p:nvSpPr>
          <p:cNvPr id="17" name="内容占位符 2"/>
          <p:cNvSpPr>
            <a:spLocks noGrp="1"/>
          </p:cNvSpPr>
          <p:nvPr>
            <p:ph idx="1"/>
          </p:nvPr>
        </p:nvSpPr>
        <p:spPr>
          <a:xfrm>
            <a:off x="669925" y="1123953"/>
            <a:ext cx="10850563" cy="50196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33411972"/>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1163D-83DC-F10C-5656-5ED2E577CF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23F150-5DC0-5467-AD00-15EA7AA36A5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C0D8ED-684A-BC72-CEBE-D133B6A0EC98}"/>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49ABDD4D-0EF0-D3F1-3033-3A6C8930F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91F163-D269-2915-9F55-9B5FB9398A16}"/>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3795608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9" name="Group 8"/>
          <p:cNvGrpSpPr/>
          <p:nvPr userDrawn="1"/>
        </p:nvGrpSpPr>
        <p:grpSpPr>
          <a:xfrm>
            <a:off x="0" y="6248400"/>
            <a:ext cx="12192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2"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grpSp>
        <p:nvGrpSpPr>
          <p:cNvPr id="14" name="Group 13"/>
          <p:cNvGrpSpPr/>
          <p:nvPr userDrawn="1"/>
        </p:nvGrpSpPr>
        <p:grpSpPr>
          <a:xfrm>
            <a:off x="669925" y="1028704"/>
            <a:ext cx="10850563"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4483" y="6206335"/>
            <a:ext cx="963524"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9427" y="6235700"/>
            <a:ext cx="622300" cy="622300"/>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02572" y="6176966"/>
            <a:ext cx="2438400" cy="752475"/>
          </a:xfrm>
          <a:prstGeom prst="rect">
            <a:avLst/>
          </a:prstGeom>
        </p:spPr>
      </p:pic>
    </p:spTree>
    <p:extLst>
      <p:ext uri="{BB962C8B-B14F-4D97-AF65-F5344CB8AC3E}">
        <p14:creationId xmlns:p14="http://schemas.microsoft.com/office/powerpoint/2010/main" val="27668815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83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5" y="3456451"/>
            <a:ext cx="10850563" cy="869854"/>
          </a:xfrm>
        </p:spPr>
        <p:txBody>
          <a:bodyPr anchor="b">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5" y="4406738"/>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5" y="4722372"/>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8" y="1123953"/>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3" y="1140108"/>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7"/>
            <a:ext cx="1677597" cy="1677597"/>
          </a:xfrm>
          <a:prstGeom prst="rect">
            <a:avLst/>
          </a:prstGeom>
        </p:spPr>
      </p:pic>
    </p:spTree>
    <p:extLst>
      <p:ext uri="{BB962C8B-B14F-4D97-AF65-F5344CB8AC3E}">
        <p14:creationId xmlns:p14="http://schemas.microsoft.com/office/powerpoint/2010/main" val="42611005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F69DF-D574-4037-B6A5-58CCD724C69D}" type="slidenum">
              <a:rPr lang="zh-CN" altLang="en-US" smtClean="0"/>
              <a:t>‹#›</a:t>
            </a:fld>
            <a:endParaRPr lang="zh-CN" altLang="en-US"/>
          </a:p>
        </p:txBody>
      </p:sp>
    </p:spTree>
    <p:extLst>
      <p:ext uri="{BB962C8B-B14F-4D97-AF65-F5344CB8AC3E}">
        <p14:creationId xmlns:p14="http://schemas.microsoft.com/office/powerpoint/2010/main" val="3759320917"/>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53A2F-A908-C3ED-7F2C-C03F738128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E9A778-2C2D-6AE2-9600-1D79F952B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FA391C-27E3-EBE4-045B-DC40243236C9}"/>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65E2EF63-05E7-5C35-96E3-151A82FE6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452E96-8A0F-94C2-844A-D0264982604C}"/>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32561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40D0E-A970-72BB-8D4F-A02CA03E6E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C21AAD-EF46-5CB9-53C0-98338D16C0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B046D98-AEE3-2494-B66F-8A4FC96911E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770BDE-8136-ACA5-62BB-ABE75E606F4B}"/>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F14DFAA3-EF78-3AC6-2791-652E270037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F0CD44-4090-122F-067B-146EFB261CAC}"/>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104020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9ADDE-1FE1-3EE0-AF33-5DA2A0BC74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DE6B80-6157-23C6-68FF-51F9902C6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1FC95F-819C-5C1F-6E4D-BB4D04C311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2DCA35-2106-6214-A1D3-E714EAE75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8665FC-DEE0-C023-6968-0AEFC803D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482D0-55B6-B0A2-F2AA-4DB3976314F2}"/>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8" name="页脚占位符 7">
            <a:extLst>
              <a:ext uri="{FF2B5EF4-FFF2-40B4-BE49-F238E27FC236}">
                <a16:creationId xmlns:a16="http://schemas.microsoft.com/office/drawing/2014/main" id="{A9590E8E-F006-B51A-288F-543C591EAE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D53BDB-6563-6BDA-321C-F3B14B2DB225}"/>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118076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3B415-7489-B5D0-143A-FA1A63829B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307D66-F20E-08FB-2167-EEEEB0DC73B6}"/>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4" name="页脚占位符 3">
            <a:extLst>
              <a:ext uri="{FF2B5EF4-FFF2-40B4-BE49-F238E27FC236}">
                <a16:creationId xmlns:a16="http://schemas.microsoft.com/office/drawing/2014/main" id="{CF2D37CE-1626-1EC5-6EA2-8C34FD2BC70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AF53B1-29E3-0E6B-9D2A-B30059097FC2}"/>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10611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0E4258-CCB7-3308-B537-B0B2DC07B3F0}"/>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3" name="页脚占位符 2">
            <a:extLst>
              <a:ext uri="{FF2B5EF4-FFF2-40B4-BE49-F238E27FC236}">
                <a16:creationId xmlns:a16="http://schemas.microsoft.com/office/drawing/2014/main" id="{8B39BD65-E0B8-C45C-531E-D255DD0BE0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59E71E-D636-A59D-046C-2435AE148CDA}"/>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101929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AF193-E3D9-0E62-9368-538F53797A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93A375-6FE6-03CF-C367-31465597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F51E04-F585-510F-D8FA-365DFE3DC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95CC2D-CD58-1305-6032-E3BB83D8E537}"/>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02CD4B7A-B9F4-6784-FD80-30B4E8A3BC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D42814-1AEB-6E1C-F4A0-C640BA3CF3AA}"/>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165364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965DB-6990-DCBB-5BCE-2E14208F06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9308BCD-C29F-A2A3-6C4D-D05871C4E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601668-3D50-A06A-DA15-126F26044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D7C5BE-986F-574A-8CF6-A64E881FBED3}"/>
              </a:ext>
            </a:extLst>
          </p:cNvPr>
          <p:cNvSpPr>
            <a:spLocks noGrp="1"/>
          </p:cNvSpPr>
          <p:nvPr>
            <p:ph type="dt" sz="half" idx="10"/>
          </p:nvPr>
        </p:nvSpPr>
        <p:spPr/>
        <p:txBody>
          <a:bodyPr/>
          <a:lstStyle/>
          <a:p>
            <a:fld id="{AE1D47FC-D445-407C-86CB-81D2A52DEBF8}"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9066F7A4-964A-8F6E-C436-200D80448B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A49A43-B5C3-9106-5333-D1346FD6D70B}"/>
              </a:ext>
            </a:extLst>
          </p:cNvPr>
          <p:cNvSpPr>
            <a:spLocks noGrp="1"/>
          </p:cNvSpPr>
          <p:nvPr>
            <p:ph type="sldNum" sz="quarter" idx="12"/>
          </p:nvPr>
        </p:nvSpPr>
        <p:spPr/>
        <p:txBody>
          <a:body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30999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0899C0-F28C-44C8-98A1-C82DA98B4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CF8F86-5258-61B0-FEE6-7BFC6536B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5CA3B-45EE-6F41-4B2F-FFD912EE2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D47FC-D445-407C-86CB-81D2A52DEBF8}"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06C48A3B-60DC-C9B7-F0E5-498E6737D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AF54194-B77E-4409-CB43-40119CE6D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C34D7-ABF0-40D9-9DAA-30D2D10DD733}" type="slidenum">
              <a:rPr lang="zh-CN" altLang="en-US" smtClean="0"/>
              <a:t>‹#›</a:t>
            </a:fld>
            <a:endParaRPr lang="zh-CN" altLang="en-US"/>
          </a:p>
        </p:txBody>
      </p:sp>
    </p:spTree>
    <p:extLst>
      <p:ext uri="{BB962C8B-B14F-4D97-AF65-F5344CB8AC3E}">
        <p14:creationId xmlns:p14="http://schemas.microsoft.com/office/powerpoint/2010/main" val="828900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4"/>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5" y="1123953"/>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69926" y="6235704"/>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599" y="6235704"/>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91758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7.png"/><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0.xml"/><Relationship Id="rId5" Type="http://schemas.openxmlformats.org/officeDocument/2006/relationships/image" Target="../media/image200.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3">
            <a:extLst>
              <a:ext uri="{FF2B5EF4-FFF2-40B4-BE49-F238E27FC236}">
                <a16:creationId xmlns:a16="http://schemas.microsoft.com/office/drawing/2014/main" id="{405FCD78-CC61-4E82-847B-4E44AB6C87DE}"/>
              </a:ext>
            </a:extLst>
          </p:cNvPr>
          <p:cNvSpPr txBox="1">
            <a:spLocks/>
          </p:cNvSpPr>
          <p:nvPr/>
        </p:nvSpPr>
        <p:spPr>
          <a:xfrm>
            <a:off x="918922" y="2627616"/>
            <a:ext cx="10459092" cy="1602768"/>
          </a:xfrm>
          <a:prstGeom prst="rect">
            <a:avLst/>
          </a:prstGeom>
        </p:spPr>
        <p:txBody>
          <a:bodyPr vert="horz" lIns="91440" tIns="45720" rIns="91440" bIns="45720" rtlCol="0" anchor="ctr" anchorCtr="1">
            <a:no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ltLang="zh-CN" sz="4400" dirty="0">
                <a:solidFill>
                  <a:schemeClr val="tx1">
                    <a:lumMod val="75000"/>
                    <a:lumOff val="25000"/>
                  </a:schemeClr>
                </a:solidFill>
                <a:latin typeface="+mn-ea"/>
                <a:cs typeface="+mn-ea"/>
                <a:sym typeface="+mn-lt"/>
              </a:rPr>
              <a:t> </a:t>
            </a:r>
            <a:endPar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2FBA086B-9C8A-7245-915F-27AE5D55F68B}"/>
              </a:ext>
            </a:extLst>
          </p:cNvPr>
          <p:cNvSpPr txBox="1"/>
          <p:nvPr/>
        </p:nvSpPr>
        <p:spPr>
          <a:xfrm>
            <a:off x="1301026" y="1673509"/>
            <a:ext cx="10239714" cy="1965666"/>
          </a:xfrm>
          <a:prstGeom prst="rect">
            <a:avLst/>
          </a:prstGeom>
          <a:noFill/>
        </p:spPr>
        <p:txBody>
          <a:bodyPr wrap="square" rtlCol="0">
            <a:spAutoFit/>
          </a:bodyPr>
          <a:lstStyle/>
          <a:p>
            <a:pPr algn="ctr">
              <a:lnSpc>
                <a:spcPct val="15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DPSAaS: Multi-Dimensional Data Sharing and Analytics as Services under Local Differential Privacy</a:t>
            </a:r>
          </a:p>
          <a:p>
            <a:pPr algn="ctr">
              <a:lnSpc>
                <a:spcPct val="150000"/>
              </a:lnSpc>
            </a:pPr>
            <a:r>
              <a:rPr lang="zh-CN" altLang="en-US" sz="2800" b="1" kern="100" dirty="0">
                <a:effectLst/>
                <a:latin typeface="等线" panose="02010600030101010101" pitchFamily="2" charset="-122"/>
                <a:ea typeface="等线" panose="02010600030101010101" pitchFamily="2" charset="-122"/>
                <a:cs typeface="Times New Roman" panose="02020603050405020304" pitchFamily="18" charset="0"/>
              </a:rPr>
              <a:t>本地差异隐私下的多维数据共享和分析服务</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4F0F1782-40A2-82A5-6B27-B8E3E5529D52}"/>
              </a:ext>
            </a:extLst>
          </p:cNvPr>
          <p:cNvSpPr txBox="1"/>
          <p:nvPr/>
        </p:nvSpPr>
        <p:spPr>
          <a:xfrm>
            <a:off x="5311170" y="4513479"/>
            <a:ext cx="2031325" cy="1123513"/>
          </a:xfrm>
          <a:prstGeom prst="rect">
            <a:avLst/>
          </a:prstGeom>
          <a:noFill/>
        </p:spPr>
        <p:txBody>
          <a:bodyPr wrap="none" rtlCol="0">
            <a:spAutoFit/>
          </a:bodyPr>
          <a:lstStyle/>
          <a:p>
            <a:pPr algn="ctr">
              <a:lnSpc>
                <a:spcPct val="200000"/>
              </a:lnSpc>
            </a:pPr>
            <a:r>
              <a:rPr lang="zh-CN" altLang="en-US" b="1" dirty="0"/>
              <a:t>报告人：刘鑫</a:t>
            </a:r>
            <a:endParaRPr lang="en-US" altLang="zh-CN" b="1" dirty="0"/>
          </a:p>
          <a:p>
            <a:pPr algn="ctr">
              <a:lnSpc>
                <a:spcPct val="200000"/>
              </a:lnSpc>
            </a:pPr>
            <a:r>
              <a:rPr lang="zh-CN" altLang="en-US" b="1" dirty="0"/>
              <a:t>指导老师：张美范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08189-9B18-7049-161A-78FBC127B429}"/>
              </a:ext>
            </a:extLst>
          </p:cNvPr>
          <p:cNvSpPr>
            <a:spLocks noGrp="1"/>
          </p:cNvSpPr>
          <p:nvPr>
            <p:ph type="title"/>
          </p:nvPr>
        </p:nvSpPr>
        <p:spPr/>
        <p:txBody>
          <a:bodyPr/>
          <a:lstStyle/>
          <a:p>
            <a:r>
              <a:rPr lang="zh-CN" altLang="en-US" dirty="0"/>
              <a:t>通过</a:t>
            </a:r>
            <a:r>
              <a:rPr lang="en-US" altLang="zh-CN" dirty="0"/>
              <a:t>UDFs</a:t>
            </a:r>
            <a:r>
              <a:rPr lang="zh-CN" altLang="en-US" dirty="0"/>
              <a:t>部署</a:t>
            </a:r>
            <a:r>
              <a:rPr lang="en-US" altLang="zh-CN" dirty="0"/>
              <a:t>LDP</a:t>
            </a:r>
            <a:r>
              <a:rPr lang="zh-CN" altLang="en-US" dirty="0"/>
              <a:t>算法</a:t>
            </a:r>
          </a:p>
        </p:txBody>
      </p:sp>
      <p:sp>
        <p:nvSpPr>
          <p:cNvPr id="3" name="灯片编号占位符 2">
            <a:extLst>
              <a:ext uri="{FF2B5EF4-FFF2-40B4-BE49-F238E27FC236}">
                <a16:creationId xmlns:a16="http://schemas.microsoft.com/office/drawing/2014/main" id="{66457DA8-9515-AD82-951E-4439C18BEDDE}"/>
              </a:ext>
            </a:extLst>
          </p:cNvPr>
          <p:cNvSpPr>
            <a:spLocks noGrp="1"/>
          </p:cNvSpPr>
          <p:nvPr>
            <p:ph type="sldNum" sz="quarter" idx="12"/>
          </p:nvPr>
        </p:nvSpPr>
        <p:spPr/>
        <p:txBody>
          <a:bodyPr/>
          <a:lstStyle/>
          <a:p>
            <a:fld id="{5DD3DB80-B894-403A-B48E-6FDC1A72010E}" type="slidenum">
              <a:rPr lang="zh-CN" altLang="en-US" smtClean="0"/>
              <a:t>10</a:t>
            </a:fld>
            <a:endParaRPr lang="zh-CN" altLang="en-US"/>
          </a:p>
        </p:txBody>
      </p:sp>
      <p:sp>
        <p:nvSpPr>
          <p:cNvPr id="7" name="文本框 6">
            <a:extLst>
              <a:ext uri="{FF2B5EF4-FFF2-40B4-BE49-F238E27FC236}">
                <a16:creationId xmlns:a16="http://schemas.microsoft.com/office/drawing/2014/main" id="{78A7F92D-9909-3484-BA18-EBEBDA7A72D1}"/>
              </a:ext>
            </a:extLst>
          </p:cNvPr>
          <p:cNvSpPr txBox="1"/>
          <p:nvPr/>
        </p:nvSpPr>
        <p:spPr>
          <a:xfrm>
            <a:off x="4462787" y="1398099"/>
            <a:ext cx="6965646" cy="3782446"/>
          </a:xfrm>
          <a:prstGeom prst="rect">
            <a:avLst/>
          </a:prstGeom>
          <a:noFill/>
        </p:spPr>
        <p:txBody>
          <a:bodyPr wrap="square" rtlCol="0">
            <a:spAutoFit/>
          </a:bodyPr>
          <a:lstStyle/>
          <a:p>
            <a:pPr>
              <a:lnSpc>
                <a:spcPct val="150000"/>
              </a:lnSpc>
            </a:pPr>
            <a:r>
              <a:rPr lang="zh-CN" altLang="en-US" b="1" dirty="0"/>
              <a:t>第一个原因：可用性和可扩展性。</a:t>
            </a:r>
            <a:endParaRPr lang="en-US" altLang="zh-CN" b="1" dirty="0"/>
          </a:p>
          <a:p>
            <a:pPr>
              <a:lnSpc>
                <a:spcPct val="150000"/>
              </a:lnSpc>
            </a:pPr>
            <a:r>
              <a:rPr lang="zh-CN" altLang="en-US" dirty="0"/>
              <a:t>独立库：需要在数据处理平台中导入这些外部库和处理数据移动，会增加中间件的复杂性。</a:t>
            </a:r>
            <a:endParaRPr lang="en-US" altLang="zh-CN" dirty="0"/>
          </a:p>
          <a:p>
            <a:pPr>
              <a:lnSpc>
                <a:spcPct val="150000"/>
              </a:lnSpc>
            </a:pPr>
            <a:r>
              <a:rPr lang="zh-CN" altLang="en-US" dirty="0"/>
              <a:t>数据引擎内部：如果改变数据引擎以纳入</a:t>
            </a:r>
            <a:r>
              <a:rPr lang="en-US" altLang="zh-CN" dirty="0"/>
              <a:t>LDP</a:t>
            </a:r>
            <a:r>
              <a:rPr lang="zh-CN" altLang="en-US" dirty="0"/>
              <a:t>，</a:t>
            </a:r>
            <a:r>
              <a:rPr lang="en-US" altLang="zh-CN" dirty="0"/>
              <a:t>DPSAaS</a:t>
            </a:r>
            <a:r>
              <a:rPr lang="zh-CN" altLang="en-US" dirty="0"/>
              <a:t>必须与特定的数据平台紧密相连，并且不容易扩展到其他平台。而且还须为这种深度集成付出巨大工程努力。</a:t>
            </a:r>
            <a:endParaRPr lang="en-US" altLang="zh-CN" dirty="0"/>
          </a:p>
          <a:p>
            <a:pPr>
              <a:lnSpc>
                <a:spcPct val="150000"/>
              </a:lnSpc>
            </a:pPr>
            <a:r>
              <a:rPr lang="zh-CN" altLang="en-US" b="1" dirty="0"/>
              <a:t>第二个原因：效率。</a:t>
            </a:r>
            <a:endParaRPr lang="en-US" altLang="zh-CN" b="1" dirty="0"/>
          </a:p>
          <a:p>
            <a:pPr>
              <a:lnSpc>
                <a:spcPct val="150000"/>
              </a:lnSpc>
            </a:pPr>
            <a:r>
              <a:rPr lang="zh-CN" altLang="en-US" dirty="0"/>
              <a:t>为了使前两个选择能够以分布式方式处理（共享和分析）大规模数据集，必须付出更多努力。</a:t>
            </a:r>
            <a:endParaRPr lang="en-US" altLang="zh-CN" dirty="0"/>
          </a:p>
        </p:txBody>
      </p:sp>
      <p:sp>
        <p:nvSpPr>
          <p:cNvPr id="8" name="左大括号 7">
            <a:extLst>
              <a:ext uri="{FF2B5EF4-FFF2-40B4-BE49-F238E27FC236}">
                <a16:creationId xmlns:a16="http://schemas.microsoft.com/office/drawing/2014/main" id="{5F1B9382-30AD-175E-87DC-F80F432576ED}"/>
              </a:ext>
            </a:extLst>
          </p:cNvPr>
          <p:cNvSpPr/>
          <p:nvPr/>
        </p:nvSpPr>
        <p:spPr>
          <a:xfrm>
            <a:off x="825673" y="1773009"/>
            <a:ext cx="382458" cy="142118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F60A6E43-A330-C9F0-4DB8-D874312180F0}"/>
              </a:ext>
            </a:extLst>
          </p:cNvPr>
          <p:cNvSpPr/>
          <p:nvPr/>
        </p:nvSpPr>
        <p:spPr>
          <a:xfrm>
            <a:off x="1436037" y="1588343"/>
            <a:ext cx="248544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独立库</a:t>
            </a:r>
          </a:p>
        </p:txBody>
      </p:sp>
      <p:sp>
        <p:nvSpPr>
          <p:cNvPr id="10" name="矩形: 圆角 9">
            <a:extLst>
              <a:ext uri="{FF2B5EF4-FFF2-40B4-BE49-F238E27FC236}">
                <a16:creationId xmlns:a16="http://schemas.microsoft.com/office/drawing/2014/main" id="{46819088-01CB-A549-1EAB-2191893A1CE2}"/>
              </a:ext>
            </a:extLst>
          </p:cNvPr>
          <p:cNvSpPr/>
          <p:nvPr/>
        </p:nvSpPr>
        <p:spPr>
          <a:xfrm>
            <a:off x="1436037" y="2298936"/>
            <a:ext cx="248544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数据处理引擎内部</a:t>
            </a:r>
          </a:p>
        </p:txBody>
      </p:sp>
      <p:sp>
        <p:nvSpPr>
          <p:cNvPr id="11" name="矩形: 圆角 10">
            <a:extLst>
              <a:ext uri="{FF2B5EF4-FFF2-40B4-BE49-F238E27FC236}">
                <a16:creationId xmlns:a16="http://schemas.microsoft.com/office/drawing/2014/main" id="{7801CE45-2676-FEA3-4F7A-AC0C3F3EDF70}"/>
              </a:ext>
            </a:extLst>
          </p:cNvPr>
          <p:cNvSpPr/>
          <p:nvPr/>
        </p:nvSpPr>
        <p:spPr>
          <a:xfrm>
            <a:off x="1436038" y="3009528"/>
            <a:ext cx="248545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UDF</a:t>
            </a:r>
            <a:r>
              <a:rPr lang="zh-CN" altLang="en-US" dirty="0"/>
              <a:t>（用户定义函数）</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1FD9589-4B01-0404-34E1-7D0F74699299}"/>
                  </a:ext>
                </a:extLst>
              </p:cNvPr>
              <p:cNvSpPr txBox="1"/>
              <p:nvPr/>
            </p:nvSpPr>
            <p:spPr>
              <a:xfrm>
                <a:off x="640242" y="3820401"/>
                <a:ext cx="2773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4"/>
                          </a:solidFill>
                          <a:latin typeface="Cambria Math" panose="02040503050406030204" pitchFamily="18" charset="0"/>
                        </a:rPr>
                        <m:t>𝐿𝐷𝑃</m:t>
                      </m:r>
                      <m:r>
                        <a:rPr lang="en-US" altLang="zh-CN" i="1" dirty="0" smtClean="0">
                          <a:solidFill>
                            <a:schemeClr val="accent4"/>
                          </a:solidFill>
                          <a:latin typeface="Cambria Math" panose="02040503050406030204" pitchFamily="18" charset="0"/>
                        </a:rPr>
                        <m:t>_</m:t>
                      </m:r>
                      <m:r>
                        <a:rPr lang="en-US" altLang="zh-CN" i="1" dirty="0" smtClean="0">
                          <a:solidFill>
                            <a:schemeClr val="accent4"/>
                          </a:solidFill>
                          <a:latin typeface="Cambria Math" panose="02040503050406030204" pitchFamily="18" charset="0"/>
                        </a:rPr>
                        <m:t>𝑆h𝑎𝑟𝑖𝑛𝑔</m:t>
                      </m:r>
                      <m:r>
                        <a:rPr lang="en-US" altLang="zh-CN" i="1" dirty="0" smtClean="0">
                          <a:solidFill>
                            <a:schemeClr val="accent4"/>
                          </a:solidFill>
                          <a:latin typeface="Cambria Math" panose="02040503050406030204" pitchFamily="18" charset="0"/>
                        </a:rPr>
                        <m:t>_</m:t>
                      </m:r>
                      <m:r>
                        <a:rPr lang="en-US" altLang="zh-CN" i="1" dirty="0" smtClean="0">
                          <a:solidFill>
                            <a:schemeClr val="accent4"/>
                          </a:solidFill>
                          <a:latin typeface="Cambria Math" panose="02040503050406030204" pitchFamily="18" charset="0"/>
                        </a:rPr>
                        <m:t>𝑈𝐷𝐹</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𝑓𝑜𝑟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𝐴</m:t>
                      </m:r>
                    </m:oMath>
                  </m:oMathPara>
                </a14:m>
                <a:endParaRPr lang="zh-CN" altLang="en-US" dirty="0"/>
              </a:p>
            </p:txBody>
          </p:sp>
        </mc:Choice>
        <mc:Fallback xmlns="">
          <p:sp>
            <p:nvSpPr>
              <p:cNvPr id="12" name="文本框 11">
                <a:extLst>
                  <a:ext uri="{FF2B5EF4-FFF2-40B4-BE49-F238E27FC236}">
                    <a16:creationId xmlns:a16="http://schemas.microsoft.com/office/drawing/2014/main" id="{51FD9589-4B01-0404-34E1-7D0F74699299}"/>
                  </a:ext>
                </a:extLst>
              </p:cNvPr>
              <p:cNvSpPr txBox="1">
                <a:spLocks noRot="1" noChangeAspect="1" noMove="1" noResize="1" noEditPoints="1" noAdjustHandles="1" noChangeArrowheads="1" noChangeShapeType="1" noTextEdit="1"/>
              </p:cNvSpPr>
              <p:nvPr/>
            </p:nvSpPr>
            <p:spPr>
              <a:xfrm>
                <a:off x="640242" y="3820401"/>
                <a:ext cx="2773836" cy="369332"/>
              </a:xfrm>
              <a:prstGeom prst="rect">
                <a:avLst/>
              </a:prstGeom>
              <a:blipFill>
                <a:blip r:embed="rId2"/>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EFAF1B3-BF1C-256B-B627-13F924B978C9}"/>
                  </a:ext>
                </a:extLst>
              </p:cNvPr>
              <p:cNvSpPr txBox="1"/>
              <p:nvPr/>
            </p:nvSpPr>
            <p:spPr>
              <a:xfrm>
                <a:off x="640242" y="4464430"/>
                <a:ext cx="3072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4"/>
                          </a:solidFill>
                          <a:latin typeface="Cambria Math" panose="02040503050406030204" pitchFamily="18" charset="0"/>
                        </a:rPr>
                        <m:t>𝐿𝐷𝑃</m:t>
                      </m:r>
                      <m:r>
                        <a:rPr lang="en-US" altLang="zh-CN" i="1" dirty="0" smtClean="0">
                          <a:solidFill>
                            <a:schemeClr val="accent4"/>
                          </a:solidFill>
                          <a:latin typeface="Cambria Math" panose="02040503050406030204" pitchFamily="18" charset="0"/>
                        </a:rPr>
                        <m:t>_</m:t>
                      </m:r>
                      <m:r>
                        <a:rPr lang="en-US" altLang="zh-CN" b="0" i="1" dirty="0" smtClean="0">
                          <a:solidFill>
                            <a:schemeClr val="accent4"/>
                          </a:solidFill>
                          <a:latin typeface="Cambria Math" panose="02040503050406030204" pitchFamily="18" charset="0"/>
                        </a:rPr>
                        <m:t>𝐴𝑛𝑎𝑙𝑦𝑡𝑖𝑐𝑠</m:t>
                      </m:r>
                      <m:r>
                        <a:rPr lang="en-US" altLang="zh-CN" i="1" dirty="0" smtClean="0">
                          <a:solidFill>
                            <a:schemeClr val="accent4"/>
                          </a:solidFill>
                          <a:latin typeface="Cambria Math" panose="02040503050406030204" pitchFamily="18" charset="0"/>
                        </a:rPr>
                        <m:t>_</m:t>
                      </m:r>
                      <m:r>
                        <a:rPr lang="en-US" altLang="zh-CN" i="1" dirty="0" smtClean="0">
                          <a:solidFill>
                            <a:schemeClr val="accent4"/>
                          </a:solidFill>
                          <a:latin typeface="Cambria Math" panose="02040503050406030204" pitchFamily="18" charset="0"/>
                        </a:rPr>
                        <m:t>𝑈𝐷𝐴𝐹</m:t>
                      </m:r>
                      <m:r>
                        <a:rPr lang="en-US" altLang="zh-CN" i="1" dirty="0" smtClean="0">
                          <a:solidFill>
                            <a:schemeClr val="accent4"/>
                          </a:solidFill>
                          <a:latin typeface="Cambria Math" panose="02040503050406030204" pitchFamily="18" charset="0"/>
                        </a:rPr>
                        <m:t> </m:t>
                      </m:r>
                      <m:r>
                        <a:rPr lang="en-US" altLang="zh-CN" i="1" dirty="0" smtClean="0">
                          <a:latin typeface="Cambria Math" panose="02040503050406030204" pitchFamily="18" charset="0"/>
                        </a:rPr>
                        <m:t>𝑓𝑜𝑟</m:t>
                      </m:r>
                      <m:r>
                        <a:rPr lang="en-US" altLang="zh-CN" i="1" dirty="0" smtClean="0">
                          <a:latin typeface="Cambria Math" panose="02040503050406030204" pitchFamily="18" charset="0"/>
                        </a:rPr>
                        <m:t> </m:t>
                      </m:r>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𝑃</m:t>
                          </m:r>
                        </m:e>
                      </m:acc>
                    </m:oMath>
                  </m:oMathPara>
                </a14:m>
                <a:endParaRPr lang="zh-CN" altLang="en-US" dirty="0"/>
              </a:p>
            </p:txBody>
          </p:sp>
        </mc:Choice>
        <mc:Fallback xmlns="">
          <p:sp>
            <p:nvSpPr>
              <p:cNvPr id="13" name="文本框 12">
                <a:extLst>
                  <a:ext uri="{FF2B5EF4-FFF2-40B4-BE49-F238E27FC236}">
                    <a16:creationId xmlns:a16="http://schemas.microsoft.com/office/drawing/2014/main" id="{2EFAF1B3-BF1C-256B-B627-13F924B978C9}"/>
                  </a:ext>
                </a:extLst>
              </p:cNvPr>
              <p:cNvSpPr txBox="1">
                <a:spLocks noRot="1" noChangeAspect="1" noMove="1" noResize="1" noEditPoints="1" noAdjustHandles="1" noChangeArrowheads="1" noChangeShapeType="1" noTextEdit="1"/>
              </p:cNvSpPr>
              <p:nvPr/>
            </p:nvSpPr>
            <p:spPr>
              <a:xfrm>
                <a:off x="640242" y="4464430"/>
                <a:ext cx="3072956" cy="369332"/>
              </a:xfrm>
              <a:prstGeom prst="rect">
                <a:avLst/>
              </a:prstGeom>
              <a:blipFill>
                <a:blip r:embed="rId3"/>
                <a:stretch>
                  <a:fillRect r="-6548" b="-14754"/>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6A4C81BC-5BDF-AE0B-9B92-280C3A606715}"/>
              </a:ext>
            </a:extLst>
          </p:cNvPr>
          <p:cNvSpPr/>
          <p:nvPr/>
        </p:nvSpPr>
        <p:spPr>
          <a:xfrm>
            <a:off x="1324535" y="2938182"/>
            <a:ext cx="2655794" cy="49081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177E07C-A9F2-2E4C-9A0E-402605072762}"/>
              </a:ext>
            </a:extLst>
          </p:cNvPr>
          <p:cNvSpPr txBox="1"/>
          <p:nvPr/>
        </p:nvSpPr>
        <p:spPr>
          <a:xfrm>
            <a:off x="2027160" y="5437420"/>
            <a:ext cx="7750840" cy="369332"/>
          </a:xfrm>
          <a:prstGeom prst="rect">
            <a:avLst/>
          </a:prstGeom>
          <a:noFill/>
        </p:spPr>
        <p:txBody>
          <a:bodyPr wrap="none" rtlCol="0">
            <a:spAutoFit/>
          </a:bodyPr>
          <a:lstStyle/>
          <a:p>
            <a:r>
              <a:rPr lang="zh-CN" altLang="en-US" dirty="0">
                <a:solidFill>
                  <a:schemeClr val="accent2"/>
                </a:solidFill>
              </a:rPr>
              <a:t>基于</a:t>
            </a:r>
            <a:r>
              <a:rPr lang="en-US" altLang="zh-CN" dirty="0">
                <a:solidFill>
                  <a:schemeClr val="accent2"/>
                </a:solidFill>
              </a:rPr>
              <a:t>UDF</a:t>
            </a:r>
            <a:r>
              <a:rPr lang="zh-CN" altLang="en-US" dirty="0">
                <a:solidFill>
                  <a:schemeClr val="accent2"/>
                </a:solidFill>
              </a:rPr>
              <a:t>和</a:t>
            </a:r>
            <a:r>
              <a:rPr lang="en-US" altLang="zh-CN" dirty="0">
                <a:solidFill>
                  <a:schemeClr val="accent2"/>
                </a:solidFill>
              </a:rPr>
              <a:t>UDAF</a:t>
            </a:r>
            <a:r>
              <a:rPr lang="zh-CN" altLang="en-US" dirty="0">
                <a:solidFill>
                  <a:schemeClr val="accent2"/>
                </a:solidFill>
              </a:rPr>
              <a:t>的部署方式直接借用了数据平台本身的分布式处理能力。</a:t>
            </a:r>
          </a:p>
        </p:txBody>
      </p:sp>
    </p:spTree>
    <p:extLst>
      <p:ext uri="{BB962C8B-B14F-4D97-AF65-F5344CB8AC3E}">
        <p14:creationId xmlns:p14="http://schemas.microsoft.com/office/powerpoint/2010/main" val="4739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6BE37-9637-1D7D-9A3C-87F4593A6171}"/>
              </a:ext>
            </a:extLst>
          </p:cNvPr>
          <p:cNvSpPr>
            <a:spLocks noGrp="1"/>
          </p:cNvSpPr>
          <p:nvPr>
            <p:ph type="title"/>
          </p:nvPr>
        </p:nvSpPr>
        <p:spPr/>
        <p:txBody>
          <a:bodyPr/>
          <a:lstStyle/>
          <a:p>
            <a:r>
              <a:rPr lang="zh-CN" altLang="en-US" dirty="0"/>
              <a:t>通过</a:t>
            </a:r>
            <a:r>
              <a:rPr lang="en-US" altLang="zh-CN" dirty="0"/>
              <a:t>UDFs</a:t>
            </a:r>
            <a:r>
              <a:rPr lang="zh-CN" altLang="en-US" dirty="0"/>
              <a:t>部署</a:t>
            </a:r>
            <a:r>
              <a:rPr lang="en-US" altLang="zh-CN" dirty="0"/>
              <a:t>LDP</a:t>
            </a:r>
            <a:r>
              <a:rPr lang="zh-CN" altLang="en-US" dirty="0"/>
              <a:t>算法</a:t>
            </a:r>
          </a:p>
        </p:txBody>
      </p:sp>
      <p:sp>
        <p:nvSpPr>
          <p:cNvPr id="3" name="灯片编号占位符 2">
            <a:extLst>
              <a:ext uri="{FF2B5EF4-FFF2-40B4-BE49-F238E27FC236}">
                <a16:creationId xmlns:a16="http://schemas.microsoft.com/office/drawing/2014/main" id="{BDD28F77-E223-EA38-BB95-51A7B1C28D87}"/>
              </a:ext>
            </a:extLst>
          </p:cNvPr>
          <p:cNvSpPr>
            <a:spLocks noGrp="1"/>
          </p:cNvSpPr>
          <p:nvPr>
            <p:ph type="sldNum" sz="quarter" idx="12"/>
          </p:nvPr>
        </p:nvSpPr>
        <p:spPr/>
        <p:txBody>
          <a:bodyPr/>
          <a:lstStyle/>
          <a:p>
            <a:fld id="{5DD3DB80-B894-403A-B48E-6FDC1A72010E}" type="slidenum">
              <a:rPr lang="zh-CN" altLang="en-US" smtClean="0"/>
              <a:t>11</a:t>
            </a:fld>
            <a:endParaRPr lang="zh-CN" altLang="en-US"/>
          </a:p>
        </p:txBody>
      </p:sp>
      <p:sp>
        <p:nvSpPr>
          <p:cNvPr id="4" name="文本框 3">
            <a:extLst>
              <a:ext uri="{FF2B5EF4-FFF2-40B4-BE49-F238E27FC236}">
                <a16:creationId xmlns:a16="http://schemas.microsoft.com/office/drawing/2014/main" id="{6B0B4A63-47E3-D599-386F-1A2DF4973644}"/>
              </a:ext>
            </a:extLst>
          </p:cNvPr>
          <p:cNvSpPr txBox="1"/>
          <p:nvPr/>
        </p:nvSpPr>
        <p:spPr>
          <a:xfrm>
            <a:off x="669925" y="1380806"/>
            <a:ext cx="7968848" cy="369332"/>
          </a:xfrm>
          <a:prstGeom prst="rect">
            <a:avLst/>
          </a:prstGeom>
          <a:noFill/>
        </p:spPr>
        <p:txBody>
          <a:bodyPr wrap="none" rtlCol="0">
            <a:spAutoFit/>
          </a:bodyPr>
          <a:lstStyle/>
          <a:p>
            <a:r>
              <a:rPr lang="zh-CN" altLang="en-US" dirty="0"/>
              <a:t>通过调整</a:t>
            </a:r>
            <a:r>
              <a:rPr lang="en-US" altLang="zh-CN" dirty="0"/>
              <a:t>LDP</a:t>
            </a:r>
            <a:r>
              <a:rPr lang="zh-CN" altLang="en-US" dirty="0"/>
              <a:t>算法，以适应数据处理平台中的以下典型</a:t>
            </a:r>
            <a:r>
              <a:rPr lang="en-US" altLang="zh-CN" dirty="0"/>
              <a:t>UDF</a:t>
            </a:r>
            <a:r>
              <a:rPr lang="zh-CN" altLang="en-US" dirty="0"/>
              <a:t>和</a:t>
            </a:r>
            <a:r>
              <a:rPr lang="en-US" altLang="zh-CN" dirty="0"/>
              <a:t>UDAF</a:t>
            </a:r>
            <a:r>
              <a:rPr lang="zh-CN" altLang="en-US" dirty="0"/>
              <a:t>接口。</a:t>
            </a:r>
          </a:p>
        </p:txBody>
      </p:sp>
      <p:pic>
        <p:nvPicPr>
          <p:cNvPr id="6" name="图片 5">
            <a:extLst>
              <a:ext uri="{FF2B5EF4-FFF2-40B4-BE49-F238E27FC236}">
                <a16:creationId xmlns:a16="http://schemas.microsoft.com/office/drawing/2014/main" id="{42DE0D34-5021-28EB-42A9-93E5B13DAC3E}"/>
              </a:ext>
            </a:extLst>
          </p:cNvPr>
          <p:cNvPicPr>
            <a:picLocks noChangeAspect="1"/>
          </p:cNvPicPr>
          <p:nvPr/>
        </p:nvPicPr>
        <p:blipFill>
          <a:blip r:embed="rId2"/>
          <a:stretch>
            <a:fillRect/>
          </a:stretch>
        </p:blipFill>
        <p:spPr>
          <a:xfrm>
            <a:off x="669925" y="2102244"/>
            <a:ext cx="6540836" cy="3314870"/>
          </a:xfrm>
          <a:prstGeom prst="rect">
            <a:avLst/>
          </a:prstGeom>
        </p:spPr>
      </p:pic>
      <p:sp>
        <p:nvSpPr>
          <p:cNvPr id="7" name="文本框 6">
            <a:extLst>
              <a:ext uri="{FF2B5EF4-FFF2-40B4-BE49-F238E27FC236}">
                <a16:creationId xmlns:a16="http://schemas.microsoft.com/office/drawing/2014/main" id="{45CB9085-3DF9-2094-D425-D5321F6D2342}"/>
              </a:ext>
            </a:extLst>
          </p:cNvPr>
          <p:cNvSpPr txBox="1"/>
          <p:nvPr/>
        </p:nvSpPr>
        <p:spPr>
          <a:xfrm>
            <a:off x="7352022" y="1988514"/>
            <a:ext cx="4058002" cy="873957"/>
          </a:xfrm>
          <a:prstGeom prst="rect">
            <a:avLst/>
          </a:prstGeom>
          <a:noFill/>
        </p:spPr>
        <p:txBody>
          <a:bodyPr wrap="square" rtlCol="0">
            <a:spAutoFit/>
          </a:bodyPr>
          <a:lstStyle/>
          <a:p>
            <a:pPr>
              <a:lnSpc>
                <a:spcPct val="150000"/>
              </a:lnSpc>
            </a:pPr>
            <a:r>
              <a:rPr lang="zh-CN" altLang="en-US" dirty="0"/>
              <a:t>在方法</a:t>
            </a:r>
            <a:r>
              <a:rPr lang="en-US" altLang="zh-CN" dirty="0">
                <a:solidFill>
                  <a:schemeClr val="accent2"/>
                </a:solidFill>
              </a:rPr>
              <a:t>evaluate</a:t>
            </a:r>
            <a:r>
              <a:rPr lang="zh-CN" altLang="en-US" dirty="0"/>
              <a:t>中实现</a:t>
            </a:r>
            <a:r>
              <a:rPr lang="en-US" altLang="zh-CN" dirty="0"/>
              <a:t>LDP</a:t>
            </a:r>
            <a:r>
              <a:rPr lang="zh-CN" altLang="en-US" dirty="0"/>
              <a:t>编码算法</a:t>
            </a:r>
            <a:r>
              <a:rPr lang="en-US" altLang="zh-CN" dirty="0"/>
              <a:t>A</a:t>
            </a:r>
            <a:r>
              <a:rPr lang="zh-CN" altLang="en-US" dirty="0"/>
              <a:t>很简单，因为</a:t>
            </a:r>
            <a:r>
              <a:rPr lang="en-US" altLang="zh-CN" dirty="0"/>
              <a:t>A</a:t>
            </a:r>
            <a:r>
              <a:rPr lang="zh-CN" altLang="en-US" dirty="0"/>
              <a:t>的输入也是一个元组。</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6F26F49-A55B-823F-8B95-60A7139F68D6}"/>
                  </a:ext>
                </a:extLst>
              </p:cNvPr>
              <p:cNvSpPr txBox="1"/>
              <p:nvPr/>
            </p:nvSpPr>
            <p:spPr>
              <a:xfrm>
                <a:off x="7352022" y="3059001"/>
                <a:ext cx="4058002" cy="2475871"/>
              </a:xfrm>
              <a:prstGeom prst="rect">
                <a:avLst/>
              </a:prstGeom>
              <a:noFill/>
            </p:spPr>
            <p:txBody>
              <a:bodyPr wrap="square" rtlCol="0">
                <a:spAutoFit/>
              </a:bodyPr>
              <a:lstStyle/>
              <a:p>
                <a:pPr>
                  <a:lnSpc>
                    <a:spcPct val="150000"/>
                  </a:lnSpc>
                </a:pPr>
                <a:r>
                  <a:rPr lang="zh-CN" altLang="en-US" dirty="0"/>
                  <a:t>对于估计算法</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e>
                    </m:d>
                  </m:oMath>
                </a14:m>
                <a:r>
                  <a:rPr lang="zh-CN" altLang="en-US" dirty="0"/>
                  <a:t>，我们需要将其分解如下，以适应</a:t>
                </a:r>
                <a:r>
                  <a:rPr lang="en-US" altLang="zh-CN" dirty="0"/>
                  <a:t>LDP Analytics UDAF</a:t>
                </a:r>
                <a:r>
                  <a:rPr lang="zh-CN" altLang="en-US" dirty="0"/>
                  <a:t>的接口：</a:t>
                </a:r>
                <a:endParaRPr lang="en-US" altLang="zh-CN" dirty="0"/>
              </a:p>
              <a:p>
                <a:pPr>
                  <a:lnSpc>
                    <a:spcPct val="150000"/>
                  </a:lnSpc>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𝑃</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𝑙𝑑𝑝</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sub>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𝑙𝑑𝑝</m:t>
                              </m:r>
                            </m:sub>
                          </m:sSub>
                          <m:r>
                            <a:rPr lang="en-US" altLang="zh-CN" b="0" i="1" smtClean="0">
                              <a:latin typeface="Cambria Math" panose="02040503050406030204" pitchFamily="18" charset="0"/>
                            </a:rPr>
                            <m:t>)</m:t>
                          </m:r>
                        </m:e>
                      </m:nary>
                    </m:oMath>
                  </m:oMathPara>
                </a14:m>
                <a:endParaRPr lang="zh-CN" altLang="en-US" dirty="0"/>
              </a:p>
            </p:txBody>
          </p:sp>
        </mc:Choice>
        <mc:Fallback xmlns="">
          <p:sp>
            <p:nvSpPr>
              <p:cNvPr id="8" name="文本框 7">
                <a:extLst>
                  <a:ext uri="{FF2B5EF4-FFF2-40B4-BE49-F238E27FC236}">
                    <a16:creationId xmlns:a16="http://schemas.microsoft.com/office/drawing/2014/main" id="{96F26F49-A55B-823F-8B95-60A7139F68D6}"/>
                  </a:ext>
                </a:extLst>
              </p:cNvPr>
              <p:cNvSpPr txBox="1">
                <a:spLocks noRot="1" noChangeAspect="1" noMove="1" noResize="1" noEditPoints="1" noAdjustHandles="1" noChangeArrowheads="1" noChangeShapeType="1" noTextEdit="1"/>
              </p:cNvSpPr>
              <p:nvPr/>
            </p:nvSpPr>
            <p:spPr>
              <a:xfrm>
                <a:off x="7352022" y="3059001"/>
                <a:ext cx="4058002" cy="2475871"/>
              </a:xfrm>
              <a:prstGeom prst="rect">
                <a:avLst/>
              </a:prstGeom>
              <a:blipFill>
                <a:blip r:embed="rId3"/>
                <a:stretch>
                  <a:fillRect l="-12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252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EA97B-41E8-327F-2A66-E13F4867DED2}"/>
              </a:ext>
            </a:extLst>
          </p:cNvPr>
          <p:cNvSpPr>
            <a:spLocks noGrp="1"/>
          </p:cNvSpPr>
          <p:nvPr>
            <p:ph type="title"/>
          </p:nvPr>
        </p:nvSpPr>
        <p:spPr/>
        <p:txBody>
          <a:bodyPr/>
          <a:lstStyle/>
          <a:p>
            <a:r>
              <a:rPr lang="en-US" altLang="zh-CN" dirty="0"/>
              <a:t>LDP</a:t>
            </a:r>
            <a:r>
              <a:rPr lang="zh-CN" altLang="en-US" dirty="0"/>
              <a:t>数据分享服务</a:t>
            </a:r>
          </a:p>
        </p:txBody>
      </p:sp>
      <p:sp>
        <p:nvSpPr>
          <p:cNvPr id="3" name="灯片编号占位符 2">
            <a:extLst>
              <a:ext uri="{FF2B5EF4-FFF2-40B4-BE49-F238E27FC236}">
                <a16:creationId xmlns:a16="http://schemas.microsoft.com/office/drawing/2014/main" id="{6794278D-8FDE-2B54-3CBB-0E7DABD6CDFE}"/>
              </a:ext>
            </a:extLst>
          </p:cNvPr>
          <p:cNvSpPr>
            <a:spLocks noGrp="1"/>
          </p:cNvSpPr>
          <p:nvPr>
            <p:ph type="sldNum" sz="quarter" idx="12"/>
          </p:nvPr>
        </p:nvSpPr>
        <p:spPr/>
        <p:txBody>
          <a:bodyPr/>
          <a:lstStyle/>
          <a:p>
            <a:fld id="{5DD3DB80-B894-403A-B48E-6FDC1A72010E}" type="slidenum">
              <a:rPr lang="zh-CN" altLang="en-US" smtClean="0"/>
              <a:t>12</a:t>
            </a:fld>
            <a:endParaRPr lang="zh-CN" altLang="en-US"/>
          </a:p>
        </p:txBody>
      </p:sp>
      <p:pic>
        <p:nvPicPr>
          <p:cNvPr id="4" name="图片 3">
            <a:extLst>
              <a:ext uri="{FF2B5EF4-FFF2-40B4-BE49-F238E27FC236}">
                <a16:creationId xmlns:a16="http://schemas.microsoft.com/office/drawing/2014/main" id="{C7ECD645-5E5B-7E8E-EBD9-08E1E7522397}"/>
              </a:ext>
            </a:extLst>
          </p:cNvPr>
          <p:cNvPicPr>
            <a:picLocks noChangeAspect="1"/>
          </p:cNvPicPr>
          <p:nvPr/>
        </p:nvPicPr>
        <p:blipFill>
          <a:blip r:embed="rId2"/>
          <a:stretch>
            <a:fillRect/>
          </a:stretch>
        </p:blipFill>
        <p:spPr>
          <a:xfrm>
            <a:off x="1228614" y="1258989"/>
            <a:ext cx="9347497" cy="2416819"/>
          </a:xfrm>
          <a:prstGeom prst="rect">
            <a:avLst/>
          </a:prstGeom>
        </p:spPr>
      </p:pic>
      <p:sp>
        <p:nvSpPr>
          <p:cNvPr id="5" name="矩形: 圆角 4">
            <a:extLst>
              <a:ext uri="{FF2B5EF4-FFF2-40B4-BE49-F238E27FC236}">
                <a16:creationId xmlns:a16="http://schemas.microsoft.com/office/drawing/2014/main" id="{4A9D351D-CB77-BA25-C098-5DDC41458315}"/>
              </a:ext>
            </a:extLst>
          </p:cNvPr>
          <p:cNvSpPr/>
          <p:nvPr/>
        </p:nvSpPr>
        <p:spPr>
          <a:xfrm>
            <a:off x="1485900" y="1472453"/>
            <a:ext cx="2225488" cy="14859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DF9531D-BCDA-2171-6888-6939FC80E6EE}"/>
              </a:ext>
            </a:extLst>
          </p:cNvPr>
          <p:cNvSpPr txBox="1"/>
          <p:nvPr/>
        </p:nvSpPr>
        <p:spPr>
          <a:xfrm>
            <a:off x="669925" y="3902445"/>
            <a:ext cx="2646878" cy="461665"/>
          </a:xfrm>
          <a:prstGeom prst="rect">
            <a:avLst/>
          </a:prstGeom>
          <a:noFill/>
        </p:spPr>
        <p:txBody>
          <a:bodyPr wrap="none" rtlCol="0">
            <a:spAutoFit/>
          </a:bodyPr>
          <a:lstStyle/>
          <a:p>
            <a:r>
              <a:rPr lang="zh-CN" altLang="en-US" sz="2400" b="1" i="1" dirty="0">
                <a:solidFill>
                  <a:srgbClr val="FF0000"/>
                </a:solidFill>
              </a:rPr>
              <a:t>数据脱敏分享服务</a:t>
            </a:r>
          </a:p>
        </p:txBody>
      </p:sp>
      <p:sp>
        <p:nvSpPr>
          <p:cNvPr id="7" name="文本框 6">
            <a:extLst>
              <a:ext uri="{FF2B5EF4-FFF2-40B4-BE49-F238E27FC236}">
                <a16:creationId xmlns:a16="http://schemas.microsoft.com/office/drawing/2014/main" id="{CAF44FF4-F165-8649-79BC-9719CD242664}"/>
              </a:ext>
            </a:extLst>
          </p:cNvPr>
          <p:cNvSpPr txBox="1"/>
          <p:nvPr/>
        </p:nvSpPr>
        <p:spPr>
          <a:xfrm>
            <a:off x="669925" y="4472068"/>
            <a:ext cx="7802136" cy="1289456"/>
          </a:xfrm>
          <a:prstGeom prst="rect">
            <a:avLst/>
          </a:prstGeom>
          <a:noFill/>
        </p:spPr>
        <p:txBody>
          <a:bodyPr wrap="none" rtlCol="0">
            <a:spAutoFit/>
          </a:bodyPr>
          <a:lstStyle/>
          <a:p>
            <a:pPr>
              <a:lnSpc>
                <a:spcPct val="150000"/>
              </a:lnSpc>
            </a:pPr>
            <a:r>
              <a:rPr lang="en-US" altLang="zh-CN" dirty="0"/>
              <a:t>--</a:t>
            </a:r>
            <a:r>
              <a:rPr lang="zh-CN" altLang="en-US" dirty="0"/>
              <a:t>用户给出需要加密的表名，敏感列和类型，差分隐私预算；</a:t>
            </a:r>
            <a:endParaRPr lang="en-US" altLang="zh-CN" dirty="0"/>
          </a:p>
          <a:p>
            <a:pPr>
              <a:lnSpc>
                <a:spcPct val="150000"/>
              </a:lnSpc>
            </a:pPr>
            <a:r>
              <a:rPr lang="en-US" altLang="zh-CN" dirty="0"/>
              <a:t>--</a:t>
            </a:r>
            <a:r>
              <a:rPr lang="en-US" altLang="zh-CN" dirty="0">
                <a:solidFill>
                  <a:schemeClr val="accent2">
                    <a:lumMod val="60000"/>
                    <a:lumOff val="40000"/>
                  </a:schemeClr>
                </a:solidFill>
              </a:rPr>
              <a:t>DPSAaS</a:t>
            </a:r>
            <a:r>
              <a:rPr lang="zh-CN" altLang="en-US" dirty="0">
                <a:solidFill>
                  <a:schemeClr val="accent2">
                    <a:lumMod val="60000"/>
                    <a:lumOff val="40000"/>
                  </a:schemeClr>
                </a:solidFill>
              </a:rPr>
              <a:t>自动生成</a:t>
            </a:r>
            <a:r>
              <a:rPr lang="en-US" altLang="zh-CN" dirty="0">
                <a:solidFill>
                  <a:schemeClr val="accent2">
                    <a:lumMod val="60000"/>
                    <a:lumOff val="40000"/>
                  </a:schemeClr>
                </a:solidFill>
              </a:rPr>
              <a:t>SQL</a:t>
            </a:r>
            <a:r>
              <a:rPr lang="zh-CN" altLang="en-US" dirty="0">
                <a:solidFill>
                  <a:schemeClr val="accent2">
                    <a:lumMod val="60000"/>
                    <a:lumOff val="40000"/>
                  </a:schemeClr>
                </a:solidFill>
              </a:rPr>
              <a:t>，调用平台上的差分隐私</a:t>
            </a:r>
            <a:r>
              <a:rPr lang="en-US" altLang="zh-CN" dirty="0">
                <a:solidFill>
                  <a:schemeClr val="accent2">
                    <a:lumMod val="60000"/>
                    <a:lumOff val="40000"/>
                  </a:schemeClr>
                </a:solidFill>
              </a:rPr>
              <a:t>UDF</a:t>
            </a:r>
            <a:r>
              <a:rPr lang="zh-CN" altLang="en-US" dirty="0">
                <a:solidFill>
                  <a:schemeClr val="accent2">
                    <a:lumMod val="60000"/>
                    <a:lumOff val="40000"/>
                  </a:schemeClr>
                </a:solidFill>
              </a:rPr>
              <a:t>进行“行</a:t>
            </a:r>
            <a:r>
              <a:rPr lang="en-US" altLang="zh-CN" dirty="0">
                <a:solidFill>
                  <a:schemeClr val="accent2">
                    <a:lumMod val="60000"/>
                    <a:lumOff val="40000"/>
                  </a:schemeClr>
                </a:solidFill>
              </a:rPr>
              <a:t>-</a:t>
            </a:r>
            <a:r>
              <a:rPr lang="zh-CN" altLang="en-US" dirty="0">
                <a:solidFill>
                  <a:schemeClr val="accent2">
                    <a:lumMod val="60000"/>
                    <a:lumOff val="40000"/>
                  </a:schemeClr>
                </a:solidFill>
              </a:rPr>
              <a:t>行”脱敏；</a:t>
            </a:r>
            <a:endParaRPr lang="en-US" altLang="zh-CN" dirty="0">
              <a:solidFill>
                <a:schemeClr val="accent2">
                  <a:lumMod val="60000"/>
                  <a:lumOff val="40000"/>
                </a:schemeClr>
              </a:solidFill>
            </a:endParaRPr>
          </a:p>
          <a:p>
            <a:pPr>
              <a:lnSpc>
                <a:spcPct val="150000"/>
              </a:lnSpc>
            </a:pPr>
            <a:r>
              <a:rPr lang="en-US" altLang="zh-CN" dirty="0"/>
              <a:t>--</a:t>
            </a:r>
            <a:r>
              <a:rPr lang="zh-CN" altLang="en-US" dirty="0"/>
              <a:t>差分隐私脱敏结果写到另外一张表，然后可以分享给数据分析师。</a:t>
            </a:r>
          </a:p>
        </p:txBody>
      </p:sp>
      <p:pic>
        <p:nvPicPr>
          <p:cNvPr id="9" name="图片 8">
            <a:extLst>
              <a:ext uri="{FF2B5EF4-FFF2-40B4-BE49-F238E27FC236}">
                <a16:creationId xmlns:a16="http://schemas.microsoft.com/office/drawing/2014/main" id="{F3814FB2-DCAC-B206-5757-FCB3D6DE68BA}"/>
              </a:ext>
            </a:extLst>
          </p:cNvPr>
          <p:cNvPicPr>
            <a:picLocks noChangeAspect="1"/>
          </p:cNvPicPr>
          <p:nvPr/>
        </p:nvPicPr>
        <p:blipFill>
          <a:blip r:embed="rId3"/>
          <a:stretch>
            <a:fillRect/>
          </a:stretch>
        </p:blipFill>
        <p:spPr>
          <a:xfrm>
            <a:off x="8472061" y="4019825"/>
            <a:ext cx="3397425" cy="1816193"/>
          </a:xfrm>
          <a:prstGeom prst="rect">
            <a:avLst/>
          </a:prstGeom>
        </p:spPr>
      </p:pic>
    </p:spTree>
    <p:extLst>
      <p:ext uri="{BB962C8B-B14F-4D97-AF65-F5344CB8AC3E}">
        <p14:creationId xmlns:p14="http://schemas.microsoft.com/office/powerpoint/2010/main" val="2470872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48682-6D6F-B41B-D36D-197FD4342B98}"/>
              </a:ext>
            </a:extLst>
          </p:cNvPr>
          <p:cNvSpPr>
            <a:spLocks noGrp="1"/>
          </p:cNvSpPr>
          <p:nvPr>
            <p:ph type="title"/>
          </p:nvPr>
        </p:nvSpPr>
        <p:spPr/>
        <p:txBody>
          <a:bodyPr/>
          <a:lstStyle/>
          <a:p>
            <a:r>
              <a:rPr lang="en-US" altLang="zh-CN" dirty="0"/>
              <a:t>LDP</a:t>
            </a:r>
            <a:r>
              <a:rPr lang="zh-CN" altLang="en-US" dirty="0"/>
              <a:t>数据分析服务</a:t>
            </a:r>
          </a:p>
        </p:txBody>
      </p:sp>
      <p:sp>
        <p:nvSpPr>
          <p:cNvPr id="3" name="灯片编号占位符 2">
            <a:extLst>
              <a:ext uri="{FF2B5EF4-FFF2-40B4-BE49-F238E27FC236}">
                <a16:creationId xmlns:a16="http://schemas.microsoft.com/office/drawing/2014/main" id="{C14BB2D9-8482-DF17-C035-E074BA058D5E}"/>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p:pic>
        <p:nvPicPr>
          <p:cNvPr id="4" name="图片 3">
            <a:extLst>
              <a:ext uri="{FF2B5EF4-FFF2-40B4-BE49-F238E27FC236}">
                <a16:creationId xmlns:a16="http://schemas.microsoft.com/office/drawing/2014/main" id="{70C97443-9352-E8A6-EE7F-74F0289A99EB}"/>
              </a:ext>
            </a:extLst>
          </p:cNvPr>
          <p:cNvPicPr>
            <a:picLocks noChangeAspect="1"/>
          </p:cNvPicPr>
          <p:nvPr/>
        </p:nvPicPr>
        <p:blipFill>
          <a:blip r:embed="rId2"/>
          <a:stretch>
            <a:fillRect/>
          </a:stretch>
        </p:blipFill>
        <p:spPr>
          <a:xfrm>
            <a:off x="1228614" y="1258989"/>
            <a:ext cx="9347497" cy="2416819"/>
          </a:xfrm>
          <a:prstGeom prst="rect">
            <a:avLst/>
          </a:prstGeom>
        </p:spPr>
      </p:pic>
      <p:sp>
        <p:nvSpPr>
          <p:cNvPr id="5" name="矩形: 圆角 4">
            <a:extLst>
              <a:ext uri="{FF2B5EF4-FFF2-40B4-BE49-F238E27FC236}">
                <a16:creationId xmlns:a16="http://schemas.microsoft.com/office/drawing/2014/main" id="{4074F266-1796-8EA2-ADF1-47A1264096FE}"/>
              </a:ext>
            </a:extLst>
          </p:cNvPr>
          <p:cNvSpPr/>
          <p:nvPr/>
        </p:nvSpPr>
        <p:spPr>
          <a:xfrm>
            <a:off x="6508376" y="1492624"/>
            <a:ext cx="2158253" cy="14859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18137DF-A2FD-88DA-3C93-C164E234DF3E}"/>
              </a:ext>
            </a:extLst>
          </p:cNvPr>
          <p:cNvSpPr txBox="1"/>
          <p:nvPr/>
        </p:nvSpPr>
        <p:spPr>
          <a:xfrm>
            <a:off x="669925" y="3906097"/>
            <a:ext cx="2646878" cy="461665"/>
          </a:xfrm>
          <a:prstGeom prst="rect">
            <a:avLst/>
          </a:prstGeom>
          <a:noFill/>
        </p:spPr>
        <p:txBody>
          <a:bodyPr wrap="none" rtlCol="0">
            <a:spAutoFit/>
          </a:bodyPr>
          <a:lstStyle/>
          <a:p>
            <a:r>
              <a:rPr lang="zh-CN" altLang="en-US" sz="2400" b="1" i="1" dirty="0">
                <a:solidFill>
                  <a:srgbClr val="FF0000"/>
                </a:solidFill>
              </a:rPr>
              <a:t>脱敏数据分析服务</a:t>
            </a:r>
          </a:p>
        </p:txBody>
      </p:sp>
      <p:sp>
        <p:nvSpPr>
          <p:cNvPr id="7" name="文本框 6">
            <a:extLst>
              <a:ext uri="{FF2B5EF4-FFF2-40B4-BE49-F238E27FC236}">
                <a16:creationId xmlns:a16="http://schemas.microsoft.com/office/drawing/2014/main" id="{DAC42E07-4931-35CF-5A97-5641D4903F4D}"/>
              </a:ext>
            </a:extLst>
          </p:cNvPr>
          <p:cNvSpPr txBox="1"/>
          <p:nvPr/>
        </p:nvSpPr>
        <p:spPr>
          <a:xfrm>
            <a:off x="669925" y="4398682"/>
            <a:ext cx="10097636" cy="1704954"/>
          </a:xfrm>
          <a:prstGeom prst="rect">
            <a:avLst/>
          </a:prstGeom>
          <a:noFill/>
        </p:spPr>
        <p:txBody>
          <a:bodyPr wrap="none" rtlCol="0">
            <a:spAutoFit/>
          </a:bodyPr>
          <a:lstStyle/>
          <a:p>
            <a:pPr>
              <a:lnSpc>
                <a:spcPct val="150000"/>
              </a:lnSpc>
            </a:pPr>
            <a:r>
              <a:rPr lang="en-US" altLang="zh-CN" dirty="0"/>
              <a:t>--</a:t>
            </a:r>
            <a:r>
              <a:rPr lang="zh-CN" altLang="en-US" dirty="0"/>
              <a:t>数据</a:t>
            </a:r>
            <a:r>
              <a:rPr lang="en-US" altLang="zh-CN" dirty="0"/>
              <a:t>analyst </a:t>
            </a:r>
            <a:r>
              <a:rPr lang="zh-CN" altLang="en-US" dirty="0"/>
              <a:t>汇总从不同数据</a:t>
            </a:r>
            <a:r>
              <a:rPr lang="en-US" altLang="zh-CN" dirty="0"/>
              <a:t>owner </a:t>
            </a:r>
            <a:r>
              <a:rPr lang="zh-CN" altLang="en-US" dirty="0"/>
              <a:t>那里收集到的差分隐私脱敏表</a:t>
            </a:r>
            <a:r>
              <a:rPr lang="en-US" altLang="zh-CN" dirty="0"/>
              <a:t>-&gt;</a:t>
            </a:r>
            <a:r>
              <a:rPr lang="zh-CN" altLang="en-US" dirty="0"/>
              <a:t>一个</a:t>
            </a:r>
            <a:r>
              <a:rPr lang="en-US" altLang="zh-CN" dirty="0"/>
              <a:t>Fact Table</a:t>
            </a:r>
            <a:r>
              <a:rPr lang="zh-CN" altLang="en-US" dirty="0"/>
              <a:t>；</a:t>
            </a:r>
            <a:endParaRPr lang="en-US" altLang="zh-CN" dirty="0"/>
          </a:p>
          <a:p>
            <a:pPr>
              <a:lnSpc>
                <a:spcPct val="150000"/>
              </a:lnSpc>
            </a:pPr>
            <a:r>
              <a:rPr lang="en-US" altLang="zh-CN" dirty="0"/>
              <a:t>--</a:t>
            </a:r>
            <a:r>
              <a:rPr lang="zh-CN" altLang="en-US" dirty="0"/>
              <a:t>提交</a:t>
            </a:r>
            <a:r>
              <a:rPr lang="en-US" altLang="zh-CN" dirty="0"/>
              <a:t>OLAP</a:t>
            </a:r>
            <a:r>
              <a:rPr lang="zh-CN" altLang="en-US" dirty="0"/>
              <a:t>（联机分析处理）查询；</a:t>
            </a:r>
            <a:br>
              <a:rPr lang="en-US" altLang="zh-CN" dirty="0"/>
            </a:br>
            <a:r>
              <a:rPr lang="en-US" altLang="zh-CN" dirty="0"/>
              <a:t>--</a:t>
            </a:r>
            <a:r>
              <a:rPr lang="en-US" altLang="zh-CN" dirty="0">
                <a:solidFill>
                  <a:schemeClr val="accent2">
                    <a:lumMod val="60000"/>
                    <a:lumOff val="40000"/>
                  </a:schemeClr>
                </a:solidFill>
              </a:rPr>
              <a:t>Rewriter</a:t>
            </a:r>
            <a:r>
              <a:rPr lang="zh-CN" altLang="en-US" dirty="0">
                <a:solidFill>
                  <a:schemeClr val="accent2">
                    <a:lumMod val="60000"/>
                    <a:lumOff val="40000"/>
                  </a:schemeClr>
                </a:solidFill>
              </a:rPr>
              <a:t>将其重写为一个调用</a:t>
            </a:r>
            <a:r>
              <a:rPr lang="en-US" altLang="zh-CN" dirty="0">
                <a:solidFill>
                  <a:schemeClr val="accent2">
                    <a:lumMod val="60000"/>
                    <a:lumOff val="40000"/>
                  </a:schemeClr>
                </a:solidFill>
              </a:rPr>
              <a:t>ODPS</a:t>
            </a:r>
            <a:r>
              <a:rPr lang="zh-CN" altLang="en-US" dirty="0">
                <a:solidFill>
                  <a:schemeClr val="accent2">
                    <a:lumMod val="60000"/>
                    <a:lumOff val="40000"/>
                  </a:schemeClr>
                </a:solidFill>
              </a:rPr>
              <a:t>（开放数据处理服务）差分隐私分析</a:t>
            </a:r>
            <a:r>
              <a:rPr lang="en-US" altLang="zh-CN" dirty="0">
                <a:solidFill>
                  <a:schemeClr val="accent2">
                    <a:lumMod val="60000"/>
                    <a:lumOff val="40000"/>
                  </a:schemeClr>
                </a:solidFill>
              </a:rPr>
              <a:t>UDAF</a:t>
            </a:r>
            <a:r>
              <a:rPr lang="zh-CN" altLang="en-US" dirty="0">
                <a:solidFill>
                  <a:schemeClr val="accent2">
                    <a:lumMod val="60000"/>
                    <a:lumOff val="40000"/>
                  </a:schemeClr>
                </a:solidFill>
              </a:rPr>
              <a:t>的查询，并提交；</a:t>
            </a:r>
            <a:endParaRPr lang="en-US" altLang="zh-CN" dirty="0">
              <a:solidFill>
                <a:schemeClr val="accent2">
                  <a:lumMod val="60000"/>
                  <a:lumOff val="40000"/>
                </a:schemeClr>
              </a:solidFill>
            </a:endParaRPr>
          </a:p>
          <a:p>
            <a:pPr>
              <a:lnSpc>
                <a:spcPct val="150000"/>
              </a:lnSpc>
            </a:pPr>
            <a:r>
              <a:rPr lang="en-US" altLang="zh-CN" dirty="0"/>
              <a:t>--</a:t>
            </a:r>
            <a:r>
              <a:rPr lang="zh-CN" altLang="en-US" dirty="0"/>
              <a:t>返回近似查询结果。</a:t>
            </a:r>
          </a:p>
        </p:txBody>
      </p:sp>
    </p:spTree>
    <p:extLst>
      <p:ext uri="{BB962C8B-B14F-4D97-AF65-F5344CB8AC3E}">
        <p14:creationId xmlns:p14="http://schemas.microsoft.com/office/powerpoint/2010/main" val="4011875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7D8BD-E2C8-26D4-945B-E3784CE520C9}"/>
              </a:ext>
            </a:extLst>
          </p:cNvPr>
          <p:cNvSpPr>
            <a:spLocks noGrp="1"/>
          </p:cNvSpPr>
          <p:nvPr>
            <p:ph type="title"/>
          </p:nvPr>
        </p:nvSpPr>
        <p:spPr/>
        <p:txBody>
          <a:bodyPr/>
          <a:lstStyle/>
          <a:p>
            <a:r>
              <a:rPr lang="zh-CN" altLang="en-US" dirty="0"/>
              <a:t>查询生成与重写</a:t>
            </a:r>
          </a:p>
        </p:txBody>
      </p:sp>
      <p:sp>
        <p:nvSpPr>
          <p:cNvPr id="3" name="灯片编号占位符 2">
            <a:extLst>
              <a:ext uri="{FF2B5EF4-FFF2-40B4-BE49-F238E27FC236}">
                <a16:creationId xmlns:a16="http://schemas.microsoft.com/office/drawing/2014/main" id="{604E6498-C87B-806D-1BD0-C509E8817CEA}"/>
              </a:ext>
            </a:extLst>
          </p:cNvPr>
          <p:cNvSpPr>
            <a:spLocks noGrp="1"/>
          </p:cNvSpPr>
          <p:nvPr>
            <p:ph type="sldNum" sz="quarter" idx="12"/>
          </p:nvPr>
        </p:nvSpPr>
        <p:spPr/>
        <p:txBody>
          <a:bodyPr/>
          <a:lstStyle/>
          <a:p>
            <a:fld id="{5DD3DB80-B894-403A-B48E-6FDC1A72010E}" type="slidenum">
              <a:rPr lang="zh-CN" altLang="en-US" smtClean="0"/>
              <a:t>14</a:t>
            </a:fld>
            <a:endParaRPr lang="zh-CN" altLang="en-US"/>
          </a:p>
        </p:txBody>
      </p:sp>
      <p:pic>
        <p:nvPicPr>
          <p:cNvPr id="5" name="图片 4">
            <a:extLst>
              <a:ext uri="{FF2B5EF4-FFF2-40B4-BE49-F238E27FC236}">
                <a16:creationId xmlns:a16="http://schemas.microsoft.com/office/drawing/2014/main" id="{AB00A403-025B-89CC-7E00-61CFE4618ED4}"/>
              </a:ext>
            </a:extLst>
          </p:cNvPr>
          <p:cNvPicPr>
            <a:picLocks noChangeAspect="1"/>
          </p:cNvPicPr>
          <p:nvPr/>
        </p:nvPicPr>
        <p:blipFill>
          <a:blip r:embed="rId2"/>
          <a:stretch>
            <a:fillRect/>
          </a:stretch>
        </p:blipFill>
        <p:spPr>
          <a:xfrm>
            <a:off x="669925" y="1293281"/>
            <a:ext cx="6236020" cy="2013053"/>
          </a:xfrm>
          <a:prstGeom prst="rect">
            <a:avLst/>
          </a:prstGeom>
        </p:spPr>
      </p:pic>
      <p:sp>
        <p:nvSpPr>
          <p:cNvPr id="6" name="文本框 5">
            <a:extLst>
              <a:ext uri="{FF2B5EF4-FFF2-40B4-BE49-F238E27FC236}">
                <a16:creationId xmlns:a16="http://schemas.microsoft.com/office/drawing/2014/main" id="{7F74BFC0-CCB9-2839-78E5-F60AC8C64918}"/>
              </a:ext>
            </a:extLst>
          </p:cNvPr>
          <p:cNvSpPr txBox="1"/>
          <p:nvPr/>
        </p:nvSpPr>
        <p:spPr>
          <a:xfrm>
            <a:off x="6961178" y="1259101"/>
            <a:ext cx="4614542" cy="2862322"/>
          </a:xfrm>
          <a:prstGeom prst="rect">
            <a:avLst/>
          </a:prstGeom>
          <a:noFill/>
        </p:spPr>
        <p:txBody>
          <a:bodyPr wrap="square" rtlCol="0">
            <a:spAutoFit/>
          </a:bodyPr>
          <a:lstStyle/>
          <a:p>
            <a:pPr>
              <a:lnSpc>
                <a:spcPct val="150000"/>
              </a:lnSpc>
            </a:pPr>
            <a:r>
              <a:rPr lang="zh-CN" altLang="en-US" dirty="0">
                <a:solidFill>
                  <a:schemeClr val="accent2"/>
                </a:solidFill>
              </a:rPr>
              <a:t>共享查询器</a:t>
            </a:r>
            <a:r>
              <a:rPr lang="zh-CN" altLang="en-US" dirty="0"/>
              <a:t>为表中敏感数据生成示例：</a:t>
            </a:r>
            <a:endParaRPr lang="en-US" altLang="zh-CN" dirty="0"/>
          </a:p>
          <a:p>
            <a:pPr>
              <a:lnSpc>
                <a:spcPct val="150000"/>
              </a:lnSpc>
            </a:pPr>
            <a:r>
              <a:rPr lang="en-US" altLang="zh-CN" dirty="0">
                <a:solidFill>
                  <a:schemeClr val="accent1"/>
                </a:solidFill>
              </a:rPr>
              <a:t>INSERT</a:t>
            </a:r>
            <a:r>
              <a:rPr lang="en-US" altLang="zh-CN" dirty="0"/>
              <a:t> OVERWRITE </a:t>
            </a:r>
            <a:r>
              <a:rPr lang="en-US" altLang="zh-CN" dirty="0">
                <a:solidFill>
                  <a:schemeClr val="accent1"/>
                </a:solidFill>
              </a:rPr>
              <a:t>TABLE</a:t>
            </a:r>
            <a:r>
              <a:rPr lang="en-US" altLang="zh-CN" dirty="0"/>
              <a:t> ldp_T</a:t>
            </a:r>
          </a:p>
          <a:p>
            <a:pPr>
              <a:lnSpc>
                <a:spcPct val="150000"/>
              </a:lnSpc>
            </a:pPr>
            <a:r>
              <a:rPr lang="en-US" altLang="zh-CN" dirty="0">
                <a:solidFill>
                  <a:schemeClr val="accent1"/>
                </a:solidFill>
              </a:rPr>
              <a:t>SELECT</a:t>
            </a:r>
            <a:r>
              <a:rPr lang="en-US" altLang="zh-CN" dirty="0"/>
              <a:t> LDP_Sharing_UDF(2.0,Age.Salary,State) </a:t>
            </a:r>
            <a:r>
              <a:rPr lang="en-US" altLang="zh-CN" dirty="0">
                <a:solidFill>
                  <a:schemeClr val="accent1"/>
                </a:solidFill>
              </a:rPr>
              <a:t>as</a:t>
            </a:r>
            <a:r>
              <a:rPr lang="en-US" altLang="zh-CN" dirty="0"/>
              <a:t> </a:t>
            </a:r>
            <a:r>
              <a:rPr lang="en-US" altLang="zh-CN" dirty="0">
                <a:solidFill>
                  <a:schemeClr val="accent2"/>
                </a:solidFill>
              </a:rPr>
              <a:t>ldp_tuple</a:t>
            </a:r>
            <a:r>
              <a:rPr lang="en-US" altLang="zh-CN" dirty="0"/>
              <a:t>,OS,ActiveTime,Purchase </a:t>
            </a:r>
            <a:r>
              <a:rPr lang="en-US" altLang="zh-CN" dirty="0">
                <a:solidFill>
                  <a:schemeClr val="accent1"/>
                </a:solidFill>
              </a:rPr>
              <a:t>FROM</a:t>
            </a:r>
            <a:r>
              <a:rPr lang="en-US" altLang="zh-CN" dirty="0"/>
              <a:t> T;</a:t>
            </a:r>
          </a:p>
          <a:p>
            <a:endParaRPr lang="zh-CN" altLang="en-US" dirty="0"/>
          </a:p>
        </p:txBody>
      </p:sp>
      <p:sp>
        <p:nvSpPr>
          <p:cNvPr id="7" name="文本框 6">
            <a:extLst>
              <a:ext uri="{FF2B5EF4-FFF2-40B4-BE49-F238E27FC236}">
                <a16:creationId xmlns:a16="http://schemas.microsoft.com/office/drawing/2014/main" id="{96C27CFC-5855-7775-225A-691D449C6907}"/>
              </a:ext>
            </a:extLst>
          </p:cNvPr>
          <p:cNvSpPr txBox="1"/>
          <p:nvPr/>
        </p:nvSpPr>
        <p:spPr>
          <a:xfrm>
            <a:off x="614692" y="4296743"/>
            <a:ext cx="7412389" cy="1704954"/>
          </a:xfrm>
          <a:prstGeom prst="rect">
            <a:avLst/>
          </a:prstGeom>
          <a:noFill/>
        </p:spPr>
        <p:txBody>
          <a:bodyPr wrap="square" rtlCol="0">
            <a:spAutoFit/>
          </a:bodyPr>
          <a:lstStyle/>
          <a:p>
            <a:pPr>
              <a:lnSpc>
                <a:spcPct val="150000"/>
              </a:lnSpc>
            </a:pPr>
            <a:r>
              <a:rPr lang="en-US" altLang="zh-CN" dirty="0"/>
              <a:t>MDA</a:t>
            </a:r>
            <a:r>
              <a:rPr lang="zh-CN" altLang="en-US" dirty="0"/>
              <a:t>查询重写器重写</a:t>
            </a:r>
            <a:r>
              <a:rPr lang="en-US" altLang="zh-CN" dirty="0"/>
              <a:t>Q_SUM</a:t>
            </a:r>
            <a:r>
              <a:rPr lang="zh-CN" altLang="en-US" dirty="0"/>
              <a:t>以调用分析</a:t>
            </a:r>
            <a:r>
              <a:rPr lang="en-US" altLang="zh-CN" dirty="0"/>
              <a:t>UDAF</a:t>
            </a:r>
            <a:r>
              <a:rPr lang="zh-CN" altLang="en-US" dirty="0"/>
              <a:t>，并从</a:t>
            </a:r>
            <a:r>
              <a:rPr lang="en-US" altLang="zh-CN" dirty="0"/>
              <a:t>ldp_T</a:t>
            </a:r>
            <a:r>
              <a:rPr lang="zh-CN" altLang="en-US" dirty="0"/>
              <a:t>中估计答案：</a:t>
            </a:r>
            <a:r>
              <a:rPr lang="en-US" altLang="zh-CN" dirty="0"/>
              <a:t>  </a:t>
            </a:r>
          </a:p>
          <a:p>
            <a:pPr>
              <a:lnSpc>
                <a:spcPct val="150000"/>
              </a:lnSpc>
            </a:pPr>
            <a:r>
              <a:rPr lang="en-US" altLang="zh-CN" dirty="0">
                <a:solidFill>
                  <a:schemeClr val="accent1"/>
                </a:solidFill>
              </a:rPr>
              <a:t>SELECT</a:t>
            </a:r>
            <a:r>
              <a:rPr lang="en-US" altLang="zh-CN" dirty="0"/>
              <a:t> LDP_Analytics_UDAF</a:t>
            </a:r>
            <a:r>
              <a:rPr lang="zh-CN" altLang="en-US" dirty="0"/>
              <a:t>（</a:t>
            </a:r>
            <a:r>
              <a:rPr lang="en-US" altLang="zh-CN" dirty="0">
                <a:solidFill>
                  <a:schemeClr val="accent2"/>
                </a:solidFill>
              </a:rPr>
              <a:t>ldp_tuple</a:t>
            </a:r>
            <a:r>
              <a:rPr lang="en-US" altLang="zh-CN" dirty="0"/>
              <a:t>,Purchase,Q_SUM_Str</a:t>
            </a:r>
            <a:r>
              <a:rPr lang="zh-CN" altLang="en-US" dirty="0"/>
              <a:t>）                </a:t>
            </a:r>
            <a:r>
              <a:rPr lang="en-US" altLang="zh-CN" dirty="0">
                <a:solidFill>
                  <a:schemeClr val="accent1"/>
                </a:solidFill>
              </a:rPr>
              <a:t>FROM</a:t>
            </a:r>
            <a:r>
              <a:rPr lang="en-US" altLang="zh-CN" dirty="0"/>
              <a:t> </a:t>
            </a:r>
            <a:r>
              <a:rPr lang="en-US" altLang="zh-CN" dirty="0" err="1"/>
              <a:t>ldp_T</a:t>
            </a:r>
            <a:r>
              <a:rPr lang="en-US" altLang="zh-CN" dirty="0"/>
              <a:t>; </a:t>
            </a:r>
          </a:p>
          <a:p>
            <a:pPr>
              <a:lnSpc>
                <a:spcPct val="150000"/>
              </a:lnSpc>
            </a:pPr>
            <a:r>
              <a:rPr lang="en-US" altLang="zh-CN" dirty="0"/>
              <a:t>(Q_SUM_Str</a:t>
            </a:r>
            <a:r>
              <a:rPr lang="zh-CN" altLang="en-US" dirty="0"/>
              <a:t>是</a:t>
            </a:r>
            <a:r>
              <a:rPr lang="en-US" altLang="zh-CN" dirty="0"/>
              <a:t>Q_SUM</a:t>
            </a:r>
            <a:r>
              <a:rPr lang="zh-CN" altLang="en-US" dirty="0"/>
              <a:t>的字符串表示形式，在</a:t>
            </a:r>
            <a:r>
              <a:rPr lang="en-US" altLang="zh-CN" dirty="0"/>
              <a:t>UDAF</a:t>
            </a:r>
            <a:r>
              <a:rPr lang="zh-CN" altLang="en-US" dirty="0"/>
              <a:t>中被解析。</a:t>
            </a:r>
            <a:r>
              <a:rPr lang="en-US" altLang="zh-CN" dirty="0"/>
              <a:t>)</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84C393E-82CF-6257-3F18-C0D400232563}"/>
                  </a:ext>
                </a:extLst>
              </p:cNvPr>
              <p:cNvSpPr txBox="1"/>
              <p:nvPr/>
            </p:nvSpPr>
            <p:spPr>
              <a:xfrm>
                <a:off x="669925" y="3428232"/>
                <a:ext cx="5987665" cy="872034"/>
              </a:xfrm>
              <a:prstGeom prst="rect">
                <a:avLst/>
              </a:prstGeom>
              <a:noFill/>
            </p:spPr>
            <p:txBody>
              <a:bodyPr wrap="none" rtlCol="0">
                <a:spAutoFit/>
              </a:bodyPr>
              <a:lstStyle/>
              <a:p>
                <a:pPr>
                  <a:lnSpc>
                    <a:spcPct val="150000"/>
                  </a:lnSpc>
                </a:pPr>
                <a:r>
                  <a:rPr lang="en-US" altLang="zh-CN" dirty="0"/>
                  <a:t>Q_SUM = </a:t>
                </a:r>
                <a:r>
                  <a:rPr lang="en-US" altLang="zh-CN" dirty="0">
                    <a:solidFill>
                      <a:schemeClr val="accent1"/>
                    </a:solidFill>
                  </a:rPr>
                  <a:t>SELECT</a:t>
                </a:r>
                <a:r>
                  <a:rPr lang="en-US" altLang="zh-CN" dirty="0"/>
                  <a:t> SUM(Purchase) </a:t>
                </a:r>
                <a:r>
                  <a:rPr lang="en-US" altLang="zh-CN" dirty="0">
                    <a:solidFill>
                      <a:schemeClr val="accent1"/>
                    </a:solidFill>
                  </a:rPr>
                  <a:t>FROM</a:t>
                </a:r>
                <a:r>
                  <a:rPr lang="en-US" altLang="zh-CN" dirty="0"/>
                  <a:t> T</a:t>
                </a:r>
              </a:p>
              <a:p>
                <a:pPr>
                  <a:lnSpc>
                    <a:spcPct val="150000"/>
                  </a:lnSpc>
                </a:pPr>
                <a:r>
                  <a:rPr lang="en-US" altLang="zh-CN" dirty="0"/>
                  <a:t>                 </a:t>
                </a:r>
                <a:r>
                  <a:rPr lang="en-US" altLang="zh-CN" dirty="0">
                    <a:solidFill>
                      <a:schemeClr val="accent1"/>
                    </a:solidFill>
                  </a:rPr>
                  <a:t>WHERE</a:t>
                </a:r>
                <a:r>
                  <a:rPr lang="en-US" altLang="zh-CN" dirty="0"/>
                  <a:t> </a:t>
                </a:r>
                <a:r>
                  <a:rPr lang="en-US" altLang="zh-CN" dirty="0">
                    <a:solidFill>
                      <a:srgbClr val="FF0000"/>
                    </a:solidFill>
                  </a:rPr>
                  <a:t>Age</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[30,40] </a:t>
                </a:r>
                <a:r>
                  <a:rPr lang="en-US" altLang="zh-CN" dirty="0">
                    <a:solidFill>
                      <a:schemeClr val="accent1"/>
                    </a:solidFill>
                  </a:rPr>
                  <a:t>AND</a:t>
                </a:r>
                <a:r>
                  <a:rPr lang="en-US" altLang="zh-CN" dirty="0"/>
                  <a:t> </a:t>
                </a:r>
                <a:r>
                  <a:rPr lang="en-US" altLang="zh-CN" dirty="0">
                    <a:solidFill>
                      <a:srgbClr val="FF0000"/>
                    </a:solidFill>
                  </a:rPr>
                  <a:t>Salary</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[50K,150K]</a:t>
                </a:r>
                <a:endParaRPr lang="zh-CN" altLang="en-US" dirty="0"/>
              </a:p>
            </p:txBody>
          </p:sp>
        </mc:Choice>
        <mc:Fallback xmlns="">
          <p:sp>
            <p:nvSpPr>
              <p:cNvPr id="8" name="文本框 7">
                <a:extLst>
                  <a:ext uri="{FF2B5EF4-FFF2-40B4-BE49-F238E27FC236}">
                    <a16:creationId xmlns:a16="http://schemas.microsoft.com/office/drawing/2014/main" id="{E84C393E-82CF-6257-3F18-C0D400232563}"/>
                  </a:ext>
                </a:extLst>
              </p:cNvPr>
              <p:cNvSpPr txBox="1">
                <a:spLocks noRot="1" noChangeAspect="1" noMove="1" noResize="1" noEditPoints="1" noAdjustHandles="1" noChangeArrowheads="1" noChangeShapeType="1" noTextEdit="1"/>
              </p:cNvSpPr>
              <p:nvPr/>
            </p:nvSpPr>
            <p:spPr>
              <a:xfrm>
                <a:off x="669925" y="3428232"/>
                <a:ext cx="5987665" cy="872034"/>
              </a:xfrm>
              <a:prstGeom prst="rect">
                <a:avLst/>
              </a:prstGeom>
              <a:blipFill>
                <a:blip r:embed="rId3"/>
                <a:stretch>
                  <a:fillRect l="-916" r="-102" b="-10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C024C3-BD4A-3D3C-BB35-6DEE2E679FBD}"/>
                  </a:ext>
                </a:extLst>
              </p:cNvPr>
              <p:cNvSpPr txBox="1"/>
              <p:nvPr/>
            </p:nvSpPr>
            <p:spPr>
              <a:xfrm>
                <a:off x="8255650" y="4167738"/>
                <a:ext cx="3264837" cy="1332160"/>
              </a:xfrm>
              <a:prstGeom prst="rect">
                <a:avLst/>
              </a:prstGeom>
              <a:noFill/>
              <a:ln>
                <a:solidFill>
                  <a:schemeClr val="accent2"/>
                </a:solidFill>
              </a:ln>
            </p:spPr>
            <p:txBody>
              <a:bodyPr wrap="square" rtlCol="0">
                <a:spAutoFit/>
              </a:bodyPr>
              <a:lstStyle/>
              <a:p>
                <a:pPr>
                  <a:lnSpc>
                    <a:spcPct val="150000"/>
                  </a:lnSpc>
                </a:pPr>
                <a14:m>
                  <m:oMath xmlns:m="http://schemas.openxmlformats.org/officeDocument/2006/math">
                    <m:r>
                      <m:rPr>
                        <m:sty m:val="p"/>
                      </m:rPr>
                      <a:rPr lang="en-US" altLang="zh-CN" i="1" smtClean="0">
                        <a:latin typeface="Cambria Math" panose="02040503050406030204" pitchFamily="18" charset="0"/>
                      </a:rPr>
                      <m:t>A</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t</m:t>
                    </m:r>
                  </m:oMath>
                </a14:m>
                <a:r>
                  <a:rPr lang="en-US" altLang="zh-CN" dirty="0"/>
                  <a:t>)</a:t>
                </a:r>
                <a:r>
                  <a:rPr lang="zh-CN" altLang="en-US" dirty="0"/>
                  <a:t>和</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𝑙𝑑𝑝</m:t>
                        </m:r>
                      </m:sub>
                    </m:sSub>
                    <m:r>
                      <a:rPr lang="en-US" altLang="zh-CN" b="0" i="1" smtClean="0">
                        <a:latin typeface="Cambria Math" panose="02040503050406030204" pitchFamily="18" charset="0"/>
                      </a:rPr>
                      <m:t>)</m:t>
                    </m:r>
                    <m:r>
                      <a:rPr lang="zh-CN" altLang="en-US" i="1">
                        <a:latin typeface="Cambria Math" panose="02040503050406030204" pitchFamily="18" charset="0"/>
                      </a:rPr>
                      <m:t>作为</m:t>
                    </m:r>
                  </m:oMath>
                </a14:m>
                <a:r>
                  <a:rPr lang="en-US" altLang="zh-CN" dirty="0"/>
                  <a:t>UDF</a:t>
                </a:r>
                <a:r>
                  <a:rPr lang="zh-CN" altLang="en-US" dirty="0"/>
                  <a:t>和</a:t>
                </a:r>
                <a:r>
                  <a:rPr lang="en-US" altLang="zh-CN" dirty="0"/>
                  <a:t>UDAF</a:t>
                </a:r>
                <a:r>
                  <a:rPr lang="zh-CN" altLang="en-US" dirty="0"/>
                  <a:t>函数是高效的，其耗费成本与元组大小称</a:t>
                </a:r>
                <a:r>
                  <a:rPr lang="zh-CN" altLang="en-US" dirty="0">
                    <a:solidFill>
                      <a:schemeClr val="accent2"/>
                    </a:solidFill>
                  </a:rPr>
                  <a:t>线性关系</a:t>
                </a:r>
                <a:r>
                  <a:rPr lang="zh-CN" altLang="en-US" dirty="0"/>
                  <a:t>。</a:t>
                </a:r>
              </a:p>
            </p:txBody>
          </p:sp>
        </mc:Choice>
        <mc:Fallback xmlns="">
          <p:sp>
            <p:nvSpPr>
              <p:cNvPr id="9" name="文本框 8">
                <a:extLst>
                  <a:ext uri="{FF2B5EF4-FFF2-40B4-BE49-F238E27FC236}">
                    <a16:creationId xmlns:a16="http://schemas.microsoft.com/office/drawing/2014/main" id="{97C024C3-BD4A-3D3C-BB35-6DEE2E679FBD}"/>
                  </a:ext>
                </a:extLst>
              </p:cNvPr>
              <p:cNvSpPr txBox="1">
                <a:spLocks noRot="1" noChangeAspect="1" noMove="1" noResize="1" noEditPoints="1" noAdjustHandles="1" noChangeArrowheads="1" noChangeShapeType="1" noTextEdit="1"/>
              </p:cNvSpPr>
              <p:nvPr/>
            </p:nvSpPr>
            <p:spPr>
              <a:xfrm>
                <a:off x="8255650" y="4167738"/>
                <a:ext cx="3264837" cy="1332160"/>
              </a:xfrm>
              <a:prstGeom prst="rect">
                <a:avLst/>
              </a:prstGeom>
              <a:blipFill>
                <a:blip r:embed="rId4"/>
                <a:stretch>
                  <a:fillRect l="-1301" b="-6364"/>
                </a:stretch>
              </a:blipFill>
              <a:ln>
                <a:solidFill>
                  <a:schemeClr val="accent2"/>
                </a:solidFill>
              </a:ln>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A2CDFEAB-BF94-A163-D94E-5CD03636DDD6}"/>
              </a:ext>
            </a:extLst>
          </p:cNvPr>
          <p:cNvSpPr/>
          <p:nvPr/>
        </p:nvSpPr>
        <p:spPr>
          <a:xfrm>
            <a:off x="654626" y="4792873"/>
            <a:ext cx="7332520" cy="77184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142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0E5E9-64AF-A673-94A4-2526DC18158A}"/>
              </a:ext>
            </a:extLst>
          </p:cNvPr>
          <p:cNvSpPr>
            <a:spLocks noGrp="1"/>
          </p:cNvSpPr>
          <p:nvPr>
            <p:ph type="title"/>
          </p:nvPr>
        </p:nvSpPr>
        <p:spPr/>
        <p:txBody>
          <a:bodyPr/>
          <a:lstStyle/>
          <a:p>
            <a:r>
              <a:rPr lang="zh-CN" altLang="en-US" dirty="0"/>
              <a:t>估计误差条</a:t>
            </a:r>
          </a:p>
        </p:txBody>
      </p:sp>
      <p:sp>
        <p:nvSpPr>
          <p:cNvPr id="3" name="灯片编号占位符 2">
            <a:extLst>
              <a:ext uri="{FF2B5EF4-FFF2-40B4-BE49-F238E27FC236}">
                <a16:creationId xmlns:a16="http://schemas.microsoft.com/office/drawing/2014/main" id="{89A10D45-17DE-CB23-2B19-86FFFB37A968}"/>
              </a:ext>
            </a:extLst>
          </p:cNvPr>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4" name="文本框 3">
            <a:extLst>
              <a:ext uri="{FF2B5EF4-FFF2-40B4-BE49-F238E27FC236}">
                <a16:creationId xmlns:a16="http://schemas.microsoft.com/office/drawing/2014/main" id="{10B13B62-395D-38B8-1607-99384746C530}"/>
              </a:ext>
            </a:extLst>
          </p:cNvPr>
          <p:cNvSpPr txBox="1"/>
          <p:nvPr/>
        </p:nvSpPr>
        <p:spPr>
          <a:xfrm>
            <a:off x="669925" y="1902091"/>
            <a:ext cx="10802957" cy="1289456"/>
          </a:xfrm>
          <a:prstGeom prst="rect">
            <a:avLst/>
          </a:prstGeom>
          <a:noFill/>
        </p:spPr>
        <p:txBody>
          <a:bodyPr wrap="none" rtlCol="0">
            <a:spAutoFit/>
          </a:bodyPr>
          <a:lstStyle/>
          <a:p>
            <a:pPr>
              <a:lnSpc>
                <a:spcPct val="150000"/>
              </a:lnSpc>
            </a:pPr>
            <a:r>
              <a:rPr lang="zh-CN" altLang="en-US" dirty="0"/>
              <a:t>利用</a:t>
            </a:r>
            <a:r>
              <a:rPr lang="zh-CN" altLang="en-US" b="1" dirty="0"/>
              <a:t>置信区间</a:t>
            </a:r>
            <a:r>
              <a:rPr lang="zh-CN" altLang="en-US" dirty="0"/>
              <a:t>或者</a:t>
            </a:r>
            <a:r>
              <a:rPr lang="zh-CN" altLang="en-US" b="1" dirty="0"/>
              <a:t>方差</a:t>
            </a:r>
            <a:r>
              <a:rPr lang="en-US" altLang="zh-CN" dirty="0"/>
              <a:t>:</a:t>
            </a:r>
          </a:p>
          <a:p>
            <a:pPr>
              <a:lnSpc>
                <a:spcPct val="150000"/>
              </a:lnSpc>
            </a:pPr>
            <a:r>
              <a:rPr lang="zh-CN" altLang="en-US" dirty="0"/>
              <a:t>在向用户显示估计答案的误差条时，置信区间或方差可能</a:t>
            </a:r>
            <a:r>
              <a:rPr lang="zh-CN" altLang="en-US" b="1" dirty="0"/>
              <a:t>更直观、更准确</a:t>
            </a:r>
            <a:r>
              <a:rPr lang="zh-CN" altLang="en-US" dirty="0"/>
              <a:t>。</a:t>
            </a:r>
            <a:endParaRPr lang="en-US" altLang="zh-CN" dirty="0"/>
          </a:p>
          <a:p>
            <a:pPr>
              <a:lnSpc>
                <a:spcPct val="150000"/>
              </a:lnSpc>
            </a:pPr>
            <a:r>
              <a:rPr lang="zh-CN" altLang="en-US" dirty="0"/>
              <a:t>具体来说，给定一个查询及其估计答案，突出显示一个误差条，真实答案在某个概率上落在这个范围内。</a:t>
            </a:r>
          </a:p>
        </p:txBody>
      </p:sp>
      <p:sp>
        <p:nvSpPr>
          <p:cNvPr id="5" name="左大括号 4">
            <a:extLst>
              <a:ext uri="{FF2B5EF4-FFF2-40B4-BE49-F238E27FC236}">
                <a16:creationId xmlns:a16="http://schemas.microsoft.com/office/drawing/2014/main" id="{A7161407-1CE6-4502-571B-2A725289BCBC}"/>
              </a:ext>
            </a:extLst>
          </p:cNvPr>
          <p:cNvSpPr/>
          <p:nvPr/>
        </p:nvSpPr>
        <p:spPr>
          <a:xfrm>
            <a:off x="2711500" y="3687189"/>
            <a:ext cx="808370" cy="211723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A80727-049C-8F04-C704-0AEEB119FD09}"/>
              </a:ext>
            </a:extLst>
          </p:cNvPr>
          <p:cNvSpPr txBox="1"/>
          <p:nvPr/>
        </p:nvSpPr>
        <p:spPr>
          <a:xfrm>
            <a:off x="3728525" y="3502523"/>
            <a:ext cx="3259226" cy="369332"/>
          </a:xfrm>
          <a:prstGeom prst="rect">
            <a:avLst/>
          </a:prstGeom>
          <a:noFill/>
        </p:spPr>
        <p:txBody>
          <a:bodyPr wrap="none" rtlCol="0">
            <a:spAutoFit/>
          </a:bodyPr>
          <a:lstStyle/>
          <a:p>
            <a:r>
              <a:rPr lang="en-US" altLang="zh-CN" dirty="0"/>
              <a:t>COUNT</a:t>
            </a:r>
            <a:r>
              <a:rPr lang="zh-CN" altLang="en-US" dirty="0"/>
              <a:t>：方差或（</a:t>
            </a:r>
            <a:r>
              <a:rPr lang="en-US" altLang="zh-CN" dirty="0"/>
              <a:t>α,</a:t>
            </a:r>
            <a:r>
              <a:rPr lang="el-GR" altLang="zh-CN" dirty="0"/>
              <a:t>β</a:t>
            </a:r>
            <a:r>
              <a:rPr lang="zh-CN" altLang="en-US" dirty="0"/>
              <a:t>）</a:t>
            </a:r>
            <a:r>
              <a:rPr lang="en-US" altLang="zh-CN" dirty="0"/>
              <a:t>-</a:t>
            </a:r>
            <a:r>
              <a:rPr lang="zh-CN" altLang="en-US" dirty="0"/>
              <a:t>精度</a:t>
            </a:r>
          </a:p>
        </p:txBody>
      </p:sp>
      <p:sp>
        <p:nvSpPr>
          <p:cNvPr id="7" name="文本框 6">
            <a:extLst>
              <a:ext uri="{FF2B5EF4-FFF2-40B4-BE49-F238E27FC236}">
                <a16:creationId xmlns:a16="http://schemas.microsoft.com/office/drawing/2014/main" id="{B441CA55-DFDB-52D3-882B-C3F9E6AF2889}"/>
              </a:ext>
            </a:extLst>
          </p:cNvPr>
          <p:cNvSpPr txBox="1"/>
          <p:nvPr/>
        </p:nvSpPr>
        <p:spPr>
          <a:xfrm>
            <a:off x="3728525" y="4561140"/>
            <a:ext cx="3698448" cy="369332"/>
          </a:xfrm>
          <a:prstGeom prst="rect">
            <a:avLst/>
          </a:prstGeom>
          <a:noFill/>
        </p:spPr>
        <p:txBody>
          <a:bodyPr wrap="none" rtlCol="0">
            <a:spAutoFit/>
          </a:bodyPr>
          <a:lstStyle/>
          <a:p>
            <a:r>
              <a:rPr lang="en-US" altLang="zh-CN" dirty="0"/>
              <a:t>SUM</a:t>
            </a:r>
            <a:r>
              <a:rPr lang="zh-CN" altLang="en-US" dirty="0"/>
              <a:t>：方差分析得到近似置信空间</a:t>
            </a:r>
          </a:p>
        </p:txBody>
      </p:sp>
      <p:sp>
        <p:nvSpPr>
          <p:cNvPr id="8" name="文本框 7">
            <a:extLst>
              <a:ext uri="{FF2B5EF4-FFF2-40B4-BE49-F238E27FC236}">
                <a16:creationId xmlns:a16="http://schemas.microsoft.com/office/drawing/2014/main" id="{B872E75E-4AA4-9BE9-CFF8-DE05784BB81A}"/>
              </a:ext>
            </a:extLst>
          </p:cNvPr>
          <p:cNvSpPr txBox="1"/>
          <p:nvPr/>
        </p:nvSpPr>
        <p:spPr>
          <a:xfrm>
            <a:off x="3728525" y="5619757"/>
            <a:ext cx="6451318" cy="369332"/>
          </a:xfrm>
          <a:prstGeom prst="rect">
            <a:avLst/>
          </a:prstGeom>
          <a:noFill/>
        </p:spPr>
        <p:txBody>
          <a:bodyPr wrap="none" rtlCol="0">
            <a:spAutoFit/>
          </a:bodyPr>
          <a:lstStyle/>
          <a:p>
            <a:r>
              <a:rPr lang="en-US" altLang="zh-CN" dirty="0"/>
              <a:t>AVG</a:t>
            </a:r>
            <a:r>
              <a:rPr lang="zh-CN" altLang="en-US" dirty="0"/>
              <a:t>：用</a:t>
            </a:r>
            <a:r>
              <a:rPr lang="en-US" altLang="zh-CN" dirty="0"/>
              <a:t>SUM/COUNT</a:t>
            </a:r>
            <a:r>
              <a:rPr lang="zh-CN" altLang="en-US" dirty="0"/>
              <a:t>，分开两者的</a:t>
            </a:r>
            <a:r>
              <a:rPr lang="en-US" altLang="zh-CN" dirty="0"/>
              <a:t>Error Bar</a:t>
            </a:r>
            <a:r>
              <a:rPr lang="zh-CN" altLang="en-US" dirty="0"/>
              <a:t>以获得置信空间</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DC50D58-A50D-2B4A-C66D-318E985AAEFB}"/>
                  </a:ext>
                </a:extLst>
              </p:cNvPr>
              <p:cNvSpPr txBox="1"/>
              <p:nvPr/>
            </p:nvSpPr>
            <p:spPr>
              <a:xfrm>
                <a:off x="3633053" y="1328513"/>
                <a:ext cx="4791633" cy="41524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𝐸𝑟𝑟</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e>
                        </m:d>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𝑇</m:t>
                            </m:r>
                          </m:e>
                        </m:d>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r>
                  <a:rPr lang="en-US" altLang="zh-CN" dirty="0"/>
                  <a:t>]</a:t>
                </a:r>
                <a:endParaRPr lang="zh-CN" altLang="en-US" dirty="0"/>
              </a:p>
            </p:txBody>
          </p:sp>
        </mc:Choice>
        <mc:Fallback xmlns="">
          <p:sp>
            <p:nvSpPr>
              <p:cNvPr id="9" name="文本框 8">
                <a:extLst>
                  <a:ext uri="{FF2B5EF4-FFF2-40B4-BE49-F238E27FC236}">
                    <a16:creationId xmlns:a16="http://schemas.microsoft.com/office/drawing/2014/main" id="{FDC50D58-A50D-2B4A-C66D-318E985AAEFB}"/>
                  </a:ext>
                </a:extLst>
              </p:cNvPr>
              <p:cNvSpPr txBox="1">
                <a:spLocks noRot="1" noChangeAspect="1" noMove="1" noResize="1" noEditPoints="1" noAdjustHandles="1" noChangeArrowheads="1" noChangeShapeType="1" noTextEdit="1"/>
              </p:cNvSpPr>
              <p:nvPr/>
            </p:nvSpPr>
            <p:spPr>
              <a:xfrm>
                <a:off x="3633053" y="1328513"/>
                <a:ext cx="4791633" cy="415242"/>
              </a:xfrm>
              <a:prstGeom prst="rect">
                <a:avLst/>
              </a:prstGeom>
              <a:blipFill>
                <a:blip r:embed="rId2"/>
                <a:stretch>
                  <a:fillRect t="-441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914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49C-B537-32F5-7233-11CEFBAAFFC1}"/>
              </a:ext>
            </a:extLst>
          </p:cNvPr>
          <p:cNvSpPr>
            <a:spLocks noGrp="1"/>
          </p:cNvSpPr>
          <p:nvPr>
            <p:ph type="title"/>
          </p:nvPr>
        </p:nvSpPr>
        <p:spPr/>
        <p:txBody>
          <a:bodyPr/>
          <a:lstStyle/>
          <a:p>
            <a:r>
              <a:rPr lang="zh-CN" altLang="en-US" dirty="0"/>
              <a:t>隐私预算及影响</a:t>
            </a:r>
          </a:p>
        </p:txBody>
      </p:sp>
      <p:sp>
        <p:nvSpPr>
          <p:cNvPr id="3" name="灯片编号占位符 2">
            <a:extLst>
              <a:ext uri="{FF2B5EF4-FFF2-40B4-BE49-F238E27FC236}">
                <a16:creationId xmlns:a16="http://schemas.microsoft.com/office/drawing/2014/main" id="{8247C49B-E1E5-E94E-D897-C07621DAADD7}"/>
              </a:ext>
            </a:extLst>
          </p:cNvPr>
          <p:cNvSpPr>
            <a:spLocks noGrp="1"/>
          </p:cNvSpPr>
          <p:nvPr>
            <p:ph type="sldNum" sz="quarter" idx="12"/>
          </p:nvPr>
        </p:nvSpPr>
        <p:spPr/>
        <p:txBody>
          <a:bodyPr/>
          <a:lstStyle/>
          <a:p>
            <a:fld id="{5DD3DB80-B894-403A-B48E-6FDC1A72010E}" type="slidenum">
              <a:rPr lang="zh-CN" altLang="en-US" smtClean="0"/>
              <a:t>16</a:t>
            </a:fld>
            <a:endParaRPr lang="zh-CN" altLang="en-US"/>
          </a:p>
        </p:txBody>
      </p:sp>
      <p:sp>
        <p:nvSpPr>
          <p:cNvPr id="4" name="文本框 3">
            <a:extLst>
              <a:ext uri="{FF2B5EF4-FFF2-40B4-BE49-F238E27FC236}">
                <a16:creationId xmlns:a16="http://schemas.microsoft.com/office/drawing/2014/main" id="{B7A7970D-16DF-C0EC-B833-5D796BA53AC6}"/>
              </a:ext>
            </a:extLst>
          </p:cNvPr>
          <p:cNvSpPr txBox="1"/>
          <p:nvPr/>
        </p:nvSpPr>
        <p:spPr>
          <a:xfrm>
            <a:off x="669925" y="2055865"/>
            <a:ext cx="10850562" cy="3782446"/>
          </a:xfrm>
          <a:prstGeom prst="rect">
            <a:avLst/>
          </a:prstGeom>
          <a:noFill/>
        </p:spPr>
        <p:txBody>
          <a:bodyPr wrap="square" rtlCol="0">
            <a:spAutoFit/>
          </a:bodyPr>
          <a:lstStyle/>
          <a:p>
            <a:pPr>
              <a:lnSpc>
                <a:spcPct val="150000"/>
              </a:lnSpc>
            </a:pPr>
            <a:r>
              <a:rPr lang="zh-CN" altLang="en-US" dirty="0"/>
              <a:t>两个注意点</a:t>
            </a:r>
            <a:r>
              <a:rPr lang="zh-CN" altLang="en-US" dirty="0">
                <a:sym typeface="Wingdings" panose="05000000000000000000" pitchFamily="2" charset="2"/>
              </a:rPr>
              <a:t>：</a:t>
            </a:r>
            <a:endParaRPr lang="en-US" altLang="zh-CN" dirty="0">
              <a:sym typeface="Wingdings" panose="05000000000000000000" pitchFamily="2" charset="2"/>
            </a:endParaRPr>
          </a:p>
          <a:p>
            <a:pPr>
              <a:lnSpc>
                <a:spcPct val="150000"/>
              </a:lnSpc>
            </a:pPr>
            <a:r>
              <a:rPr lang="zh-CN" altLang="en-US" b="1" dirty="0">
                <a:sym typeface="Wingdings" panose="05000000000000000000" pitchFamily="2" charset="2"/>
              </a:rPr>
              <a:t>（</a:t>
            </a:r>
            <a:r>
              <a:rPr lang="en-US" altLang="zh-CN" b="1" dirty="0">
                <a:sym typeface="Wingdings" panose="05000000000000000000" pitchFamily="2" charset="2"/>
              </a:rPr>
              <a:t>1</a:t>
            </a:r>
            <a:r>
              <a:rPr lang="zh-CN" altLang="en-US" b="1" dirty="0">
                <a:sym typeface="Wingdings" panose="05000000000000000000" pitchFamily="2" charset="2"/>
              </a:rPr>
              <a:t>）在同一元组上多次运行算法</a:t>
            </a:r>
            <a:r>
              <a:rPr lang="en-US" altLang="zh-CN" b="1" dirty="0">
                <a:sym typeface="Wingdings" panose="05000000000000000000" pitchFamily="2" charset="2"/>
              </a:rPr>
              <a:t>A</a:t>
            </a:r>
            <a:r>
              <a:rPr lang="zh-CN" altLang="en-US" b="1" dirty="0">
                <a:sym typeface="Wingdings" panose="05000000000000000000" pitchFamily="2" charset="2"/>
              </a:rPr>
              <a:t>是危险的</a:t>
            </a:r>
            <a:r>
              <a:rPr lang="zh-CN" altLang="en-US" dirty="0">
                <a:sym typeface="Wingdings" panose="05000000000000000000" pitchFamily="2" charset="2"/>
              </a:rPr>
              <a:t>：</a:t>
            </a:r>
            <a:endParaRPr lang="en-US" altLang="zh-CN" dirty="0">
              <a:sym typeface="Wingdings" panose="05000000000000000000" pitchFamily="2" charset="2"/>
            </a:endParaRPr>
          </a:p>
          <a:p>
            <a:pPr>
              <a:lnSpc>
                <a:spcPct val="150000"/>
              </a:lnSpc>
            </a:pPr>
            <a:r>
              <a:rPr lang="zh-CN" altLang="en-US" dirty="0">
                <a:sym typeface="Wingdings" panose="05000000000000000000" pitchFamily="2" charset="2"/>
              </a:rPr>
              <a:t>例如输出运行了</a:t>
            </a:r>
            <a:r>
              <a:rPr lang="en-US" altLang="zh-CN" dirty="0">
                <a:sym typeface="Wingdings" panose="05000000000000000000" pitchFamily="2" charset="2"/>
              </a:rPr>
              <a:t>k</a:t>
            </a:r>
            <a:r>
              <a:rPr lang="zh-CN" altLang="en-US" dirty="0">
                <a:sym typeface="Wingdings" panose="05000000000000000000" pitchFamily="2" charset="2"/>
              </a:rPr>
              <a:t>次</a:t>
            </a:r>
            <a:r>
              <a:rPr lang="el-GR" altLang="zh-CN" dirty="0">
                <a:sym typeface="Wingdings" panose="05000000000000000000" pitchFamily="2" charset="2"/>
              </a:rPr>
              <a:t>ε</a:t>
            </a:r>
            <a:r>
              <a:rPr lang="en-US" altLang="zh-CN" dirty="0">
                <a:sym typeface="Wingdings" panose="05000000000000000000" pitchFamily="2" charset="2"/>
              </a:rPr>
              <a:t>-LDP</a:t>
            </a:r>
            <a:r>
              <a:rPr lang="zh-CN" altLang="en-US" dirty="0">
                <a:sym typeface="Wingdings" panose="05000000000000000000" pitchFamily="2" charset="2"/>
              </a:rPr>
              <a:t>算法</a:t>
            </a:r>
            <a:r>
              <a:rPr lang="en-US" altLang="zh-CN" dirty="0">
                <a:sym typeface="Wingdings" panose="05000000000000000000" pitchFamily="2" charset="2"/>
              </a:rPr>
              <a:t>A</a:t>
            </a:r>
            <a:r>
              <a:rPr lang="zh-CN" altLang="en-US" dirty="0">
                <a:sym typeface="Wingdings" panose="05000000000000000000" pitchFamily="2" charset="2"/>
              </a:rPr>
              <a:t>的元组，对其总体只能保证</a:t>
            </a:r>
            <a:r>
              <a:rPr lang="en-US" altLang="zh-CN" dirty="0">
                <a:sym typeface="Wingdings" panose="05000000000000000000" pitchFamily="2" charset="2"/>
              </a:rPr>
              <a:t>k</a:t>
            </a:r>
            <a:r>
              <a:rPr lang="el-GR" altLang="zh-CN" dirty="0">
                <a:sym typeface="Wingdings" panose="05000000000000000000" pitchFamily="2" charset="2"/>
              </a:rPr>
              <a:t>ε</a:t>
            </a:r>
            <a:r>
              <a:rPr lang="en-US" altLang="zh-CN" dirty="0">
                <a:sym typeface="Wingdings" panose="05000000000000000000" pitchFamily="2" charset="2"/>
              </a:rPr>
              <a:t>-LDP.</a:t>
            </a:r>
          </a:p>
          <a:p>
            <a:pPr>
              <a:lnSpc>
                <a:spcPct val="150000"/>
              </a:lnSpc>
            </a:pPr>
            <a:r>
              <a:rPr lang="zh-CN" altLang="en-US" b="1" dirty="0">
                <a:sym typeface="Wingdings" panose="05000000000000000000" pitchFamily="2" charset="2"/>
              </a:rPr>
              <a:t>（</a:t>
            </a:r>
            <a:r>
              <a:rPr lang="en-US" altLang="zh-CN" b="1" dirty="0">
                <a:sym typeface="Wingdings" panose="05000000000000000000" pitchFamily="2" charset="2"/>
              </a:rPr>
              <a:t>2</a:t>
            </a:r>
            <a:r>
              <a:rPr lang="zh-CN" altLang="en-US" b="1" dirty="0">
                <a:sym typeface="Wingdings" panose="05000000000000000000" pitchFamily="2" charset="2"/>
              </a:rPr>
              <a:t>）不保护个人长期行为：</a:t>
            </a:r>
            <a:endParaRPr lang="en-US" altLang="zh-CN" b="1" dirty="0">
              <a:sym typeface="Wingdings" panose="05000000000000000000" pitchFamily="2" charset="2"/>
            </a:endParaRPr>
          </a:p>
          <a:p>
            <a:pPr>
              <a:lnSpc>
                <a:spcPct val="150000"/>
              </a:lnSpc>
            </a:pPr>
            <a:r>
              <a:rPr lang="zh-CN" altLang="en-US" dirty="0">
                <a:sym typeface="Wingdings" panose="05000000000000000000" pitchFamily="2" charset="2"/>
              </a:rPr>
              <a:t>假如事实表</a:t>
            </a:r>
            <a:r>
              <a:rPr lang="en-US" altLang="zh-CN" dirty="0">
                <a:sym typeface="Wingdings" panose="05000000000000000000" pitchFamily="2" charset="2"/>
              </a:rPr>
              <a:t>T</a:t>
            </a:r>
            <a:r>
              <a:rPr lang="zh-CN" altLang="en-US" dirty="0">
                <a:sym typeface="Wingdings" panose="05000000000000000000" pitchFamily="2" charset="2"/>
              </a:rPr>
              <a:t>中有关于同一个人的多个元组（如一个人每天的活动），</a:t>
            </a:r>
            <a:r>
              <a:rPr lang="en-US" altLang="zh-CN" dirty="0">
                <a:sym typeface="Wingdings" panose="05000000000000000000" pitchFamily="2" charset="2"/>
              </a:rPr>
              <a:t>DPSAaS</a:t>
            </a:r>
            <a:r>
              <a:rPr lang="zh-CN" altLang="en-US" dirty="0">
                <a:sym typeface="Wingdings" panose="05000000000000000000" pitchFamily="2" charset="2"/>
              </a:rPr>
              <a:t>能保证每个</a:t>
            </a:r>
            <a:r>
              <a:rPr lang="zh-CN" altLang="en-US" dirty="0">
                <a:solidFill>
                  <a:schemeClr val="accent2"/>
                </a:solidFill>
                <a:sym typeface="Wingdings" panose="05000000000000000000" pitchFamily="2" charset="2"/>
              </a:rPr>
              <a:t>元组</a:t>
            </a:r>
            <a:r>
              <a:rPr lang="zh-CN" altLang="en-US" dirty="0">
                <a:sym typeface="Wingdings" panose="05000000000000000000" pitchFamily="2" charset="2"/>
              </a:rPr>
              <a:t>都有</a:t>
            </a:r>
            <a:r>
              <a:rPr lang="el-GR" altLang="zh-CN" dirty="0">
                <a:sym typeface="Wingdings" panose="05000000000000000000" pitchFamily="2" charset="2"/>
              </a:rPr>
              <a:t>ε</a:t>
            </a:r>
            <a:r>
              <a:rPr lang="en-US" altLang="zh-CN" dirty="0">
                <a:sym typeface="Wingdings" panose="05000000000000000000" pitchFamily="2" charset="2"/>
              </a:rPr>
              <a:t>-LDP</a:t>
            </a:r>
            <a:r>
              <a:rPr lang="zh-CN" altLang="en-US" dirty="0">
                <a:sym typeface="Wingdings" panose="05000000000000000000" pitchFamily="2" charset="2"/>
              </a:rPr>
              <a:t>，但不能保证每个</a:t>
            </a:r>
            <a:r>
              <a:rPr lang="zh-CN" altLang="en-US" dirty="0">
                <a:solidFill>
                  <a:schemeClr val="accent2"/>
                </a:solidFill>
                <a:sym typeface="Wingdings" panose="05000000000000000000" pitchFamily="2" charset="2"/>
              </a:rPr>
              <a:t>个人</a:t>
            </a:r>
            <a:r>
              <a:rPr lang="zh-CN" altLang="en-US" dirty="0">
                <a:sym typeface="Wingdings" panose="05000000000000000000" pitchFamily="2" charset="2"/>
              </a:rPr>
              <a:t>的</a:t>
            </a:r>
            <a:r>
              <a:rPr lang="el-GR" altLang="zh-CN" dirty="0">
                <a:sym typeface="Wingdings" panose="05000000000000000000" pitchFamily="2" charset="2"/>
              </a:rPr>
              <a:t>ε</a:t>
            </a:r>
            <a:r>
              <a:rPr lang="en-US" altLang="zh-CN" dirty="0">
                <a:sym typeface="Wingdings" panose="05000000000000000000" pitchFamily="2" charset="2"/>
              </a:rPr>
              <a:t>-LDP</a:t>
            </a:r>
            <a:r>
              <a:rPr lang="zh-CN" altLang="en-US" dirty="0">
                <a:sym typeface="Wingdings" panose="05000000000000000000" pitchFamily="2" charset="2"/>
              </a:rPr>
              <a:t>。</a:t>
            </a:r>
            <a:endParaRPr lang="en-US" altLang="zh-CN" dirty="0">
              <a:sym typeface="Wingdings" panose="05000000000000000000" pitchFamily="2" charset="2"/>
            </a:endParaRPr>
          </a:p>
          <a:p>
            <a:pPr>
              <a:lnSpc>
                <a:spcPct val="150000"/>
              </a:lnSpc>
            </a:pPr>
            <a:endParaRPr lang="en-US" altLang="zh-CN" dirty="0">
              <a:sym typeface="Wingdings" panose="05000000000000000000" pitchFamily="2" charset="2"/>
            </a:endParaRPr>
          </a:p>
          <a:p>
            <a:pPr>
              <a:lnSpc>
                <a:spcPct val="150000"/>
              </a:lnSpc>
            </a:pPr>
            <a:r>
              <a:rPr lang="zh-CN" altLang="en-US" dirty="0">
                <a:sym typeface="Wingdings" panose="05000000000000000000" pitchFamily="2" charset="2"/>
              </a:rPr>
              <a:t>同时，可以在不耗尽隐私预算的情况下发出</a:t>
            </a:r>
            <a:r>
              <a:rPr lang="zh-CN" altLang="en-US" dirty="0">
                <a:solidFill>
                  <a:schemeClr val="accent2"/>
                </a:solidFill>
                <a:sym typeface="Wingdings" panose="05000000000000000000" pitchFamily="2" charset="2"/>
              </a:rPr>
              <a:t>任意数量</a:t>
            </a:r>
            <a:r>
              <a:rPr lang="zh-CN" altLang="en-US" dirty="0">
                <a:sym typeface="Wingdings" panose="05000000000000000000" pitchFamily="2" charset="2"/>
              </a:rPr>
              <a:t>的</a:t>
            </a:r>
            <a:r>
              <a:rPr lang="en-US" altLang="zh-CN" dirty="0">
                <a:sym typeface="Wingdings" panose="05000000000000000000" pitchFamily="2" charset="2"/>
              </a:rPr>
              <a:t>MDA</a:t>
            </a:r>
            <a:r>
              <a:rPr lang="zh-CN" altLang="en-US" dirty="0">
                <a:sym typeface="Wingdings" panose="05000000000000000000" pitchFamily="2" charset="2"/>
              </a:rPr>
              <a:t>查询。因为数据共享服务中的每个元组都保留了</a:t>
            </a:r>
            <a:r>
              <a:rPr lang="el-GR" altLang="zh-CN" dirty="0">
                <a:sym typeface="Wingdings" panose="05000000000000000000" pitchFamily="2" charset="2"/>
              </a:rPr>
              <a:t>ε</a:t>
            </a:r>
            <a:r>
              <a:rPr lang="en-US" altLang="zh-CN" dirty="0">
                <a:sym typeface="Wingdings" panose="05000000000000000000" pitchFamily="2" charset="2"/>
              </a:rPr>
              <a:t>-LDP</a:t>
            </a:r>
            <a:r>
              <a:rPr lang="zh-CN" altLang="en-US" dirty="0">
                <a:sym typeface="Wingdings" panose="05000000000000000000" pitchFamily="2" charset="2"/>
              </a:rPr>
              <a:t>，并且分析服务可以视为对</a:t>
            </a:r>
            <a:r>
              <a:rPr lang="en-US" altLang="zh-CN" dirty="0">
                <a:sym typeface="Wingdings" panose="05000000000000000000" pitchFamily="2" charset="2"/>
              </a:rPr>
              <a:t>LDP</a:t>
            </a:r>
            <a:r>
              <a:rPr lang="zh-CN" altLang="en-US" dirty="0">
                <a:sym typeface="Wingdings" panose="05000000000000000000" pitchFamily="2" charset="2"/>
              </a:rPr>
              <a:t>编码后事实表</a:t>
            </a:r>
            <a:r>
              <a:rPr lang="en-US" altLang="zh-CN" dirty="0">
                <a:sym typeface="Wingdings" panose="05000000000000000000" pitchFamily="2" charset="2"/>
              </a:rPr>
              <a:t>A(T)</a:t>
            </a:r>
            <a:r>
              <a:rPr lang="zh-CN" altLang="en-US" dirty="0">
                <a:sym typeface="Wingdings" panose="05000000000000000000" pitchFamily="2" charset="2"/>
              </a:rPr>
              <a:t>的“</a:t>
            </a:r>
            <a:r>
              <a:rPr lang="zh-CN" altLang="en-US" dirty="0">
                <a:solidFill>
                  <a:schemeClr val="accent2"/>
                </a:solidFill>
                <a:sym typeface="Wingdings" panose="05000000000000000000" pitchFamily="2" charset="2"/>
              </a:rPr>
              <a:t>后处理</a:t>
            </a:r>
            <a:r>
              <a:rPr lang="zh-CN" altLang="en-US" dirty="0">
                <a:sym typeface="Wingdings" panose="05000000000000000000" pitchFamily="2" charset="2"/>
              </a:rPr>
              <a:t>”。</a:t>
            </a:r>
            <a:endParaRPr lang="zh-CN" altLang="en-US" dirty="0"/>
          </a:p>
        </p:txBody>
      </p:sp>
      <p:sp>
        <p:nvSpPr>
          <p:cNvPr id="5" name="文本框 4">
            <a:extLst>
              <a:ext uri="{FF2B5EF4-FFF2-40B4-BE49-F238E27FC236}">
                <a16:creationId xmlns:a16="http://schemas.microsoft.com/office/drawing/2014/main" id="{9E957B33-C81D-DB13-DEB3-88E8FCE84AFF}"/>
              </a:ext>
            </a:extLst>
          </p:cNvPr>
          <p:cNvSpPr txBox="1"/>
          <p:nvPr/>
        </p:nvSpPr>
        <p:spPr>
          <a:xfrm>
            <a:off x="669925" y="1464454"/>
            <a:ext cx="9110186" cy="369332"/>
          </a:xfrm>
          <a:prstGeom prst="rect">
            <a:avLst/>
          </a:prstGeom>
          <a:noFill/>
        </p:spPr>
        <p:txBody>
          <a:bodyPr wrap="none" rtlCol="0">
            <a:spAutoFit/>
          </a:bodyPr>
          <a:lstStyle/>
          <a:p>
            <a:r>
              <a:rPr lang="en-US" altLang="zh-CN" b="1" dirty="0"/>
              <a:t>DPSAaS</a:t>
            </a:r>
            <a:r>
              <a:rPr lang="zh-CN" altLang="en-US" b="1" dirty="0"/>
              <a:t>保证在针对数据收集者的数据共享服务期间，每个元组都满足</a:t>
            </a:r>
            <a:r>
              <a:rPr lang="el-GR" altLang="zh-CN" b="1" dirty="0"/>
              <a:t>ε</a:t>
            </a:r>
            <a:r>
              <a:rPr lang="en-US" altLang="zh-CN" b="1" dirty="0"/>
              <a:t>-LDP</a:t>
            </a:r>
            <a:r>
              <a:rPr lang="zh-CN" altLang="en-US" b="1" dirty="0"/>
              <a:t>差分隐私</a:t>
            </a:r>
            <a:r>
              <a:rPr lang="zh-CN" altLang="en-US" dirty="0"/>
              <a:t>。</a:t>
            </a:r>
          </a:p>
        </p:txBody>
      </p:sp>
    </p:spTree>
    <p:extLst>
      <p:ext uri="{BB962C8B-B14F-4D97-AF65-F5344CB8AC3E}">
        <p14:creationId xmlns:p14="http://schemas.microsoft.com/office/powerpoint/2010/main" val="309605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2517-E76A-E665-4A47-BD31CE986D36}"/>
              </a:ext>
            </a:extLst>
          </p:cNvPr>
          <p:cNvSpPr>
            <a:spLocks noGrp="1"/>
          </p:cNvSpPr>
          <p:nvPr>
            <p:ph type="title"/>
          </p:nvPr>
        </p:nvSpPr>
        <p:spPr/>
        <p:txBody>
          <a:bodyPr/>
          <a:lstStyle/>
          <a:p>
            <a:r>
              <a:rPr lang="zh-CN" altLang="en-US" dirty="0"/>
              <a:t>演示概述</a:t>
            </a:r>
          </a:p>
        </p:txBody>
      </p:sp>
      <p:sp>
        <p:nvSpPr>
          <p:cNvPr id="3" name="灯片编号占位符 2">
            <a:extLst>
              <a:ext uri="{FF2B5EF4-FFF2-40B4-BE49-F238E27FC236}">
                <a16:creationId xmlns:a16="http://schemas.microsoft.com/office/drawing/2014/main" id="{07808F37-DE43-41D5-1AAD-09B2743F1664}"/>
              </a:ext>
            </a:extLst>
          </p:cNvPr>
          <p:cNvSpPr>
            <a:spLocks noGrp="1"/>
          </p:cNvSpPr>
          <p:nvPr>
            <p:ph type="sldNum" sz="quarter" idx="12"/>
          </p:nvPr>
        </p:nvSpPr>
        <p:spPr/>
        <p:txBody>
          <a:bodyPr/>
          <a:lstStyle/>
          <a:p>
            <a:fld id="{5DD3DB80-B894-403A-B48E-6FDC1A72010E}" type="slidenum">
              <a:rPr lang="zh-CN" altLang="en-US" smtClean="0"/>
              <a:t>17</a:t>
            </a:fld>
            <a:endParaRPr lang="zh-CN" altLang="en-US"/>
          </a:p>
        </p:txBody>
      </p:sp>
      <p:sp>
        <p:nvSpPr>
          <p:cNvPr id="4" name="文本框 3">
            <a:extLst>
              <a:ext uri="{FF2B5EF4-FFF2-40B4-BE49-F238E27FC236}">
                <a16:creationId xmlns:a16="http://schemas.microsoft.com/office/drawing/2014/main" id="{67445993-7E1A-273F-AA95-5DB75A241039}"/>
              </a:ext>
            </a:extLst>
          </p:cNvPr>
          <p:cNvSpPr txBox="1"/>
          <p:nvPr/>
        </p:nvSpPr>
        <p:spPr>
          <a:xfrm>
            <a:off x="669925" y="1764387"/>
            <a:ext cx="10850562" cy="2535951"/>
          </a:xfrm>
          <a:prstGeom prst="rect">
            <a:avLst/>
          </a:prstGeom>
          <a:noFill/>
        </p:spPr>
        <p:txBody>
          <a:bodyPr wrap="square" rtlCol="0">
            <a:spAutoFit/>
          </a:bodyPr>
          <a:lstStyle/>
          <a:p>
            <a:pPr>
              <a:lnSpc>
                <a:spcPct val="150000"/>
              </a:lnSpc>
            </a:pPr>
            <a:r>
              <a:rPr lang="zh-CN" altLang="en-US" dirty="0"/>
              <a:t>我们针对两种不同的场景演示了</a:t>
            </a:r>
            <a:r>
              <a:rPr lang="en-US" altLang="zh-CN" dirty="0"/>
              <a:t>DPSAaS</a:t>
            </a:r>
            <a:r>
              <a:rPr lang="zh-CN" altLang="en-US" dirty="0"/>
              <a:t>。</a:t>
            </a:r>
            <a:endParaRPr lang="en-US" altLang="zh-CN" dirty="0"/>
          </a:p>
          <a:p>
            <a:pPr>
              <a:lnSpc>
                <a:spcPct val="150000"/>
              </a:lnSpc>
            </a:pPr>
            <a:r>
              <a:rPr lang="zh-CN" altLang="en-US" dirty="0"/>
              <a:t>即</a:t>
            </a:r>
            <a:r>
              <a:rPr lang="zh-CN" altLang="en-US" dirty="0">
                <a:solidFill>
                  <a:schemeClr val="accent2"/>
                </a:solidFill>
              </a:rPr>
              <a:t>数据共享</a:t>
            </a:r>
            <a:r>
              <a:rPr lang="zh-CN" altLang="en-US" dirty="0"/>
              <a:t>，用户扮演数据所有者的角色，使用</a:t>
            </a:r>
            <a:r>
              <a:rPr lang="en-US" altLang="zh-CN" dirty="0"/>
              <a:t>DPSAaS</a:t>
            </a:r>
            <a:r>
              <a:rPr lang="zh-CN" altLang="en-US" dirty="0"/>
              <a:t>中的</a:t>
            </a:r>
            <a:r>
              <a:rPr lang="en-US" altLang="zh-CN" dirty="0">
                <a:solidFill>
                  <a:schemeClr val="accent2"/>
                </a:solidFill>
              </a:rPr>
              <a:t>LDP</a:t>
            </a:r>
            <a:r>
              <a:rPr lang="zh-CN" altLang="en-US" dirty="0">
                <a:solidFill>
                  <a:schemeClr val="accent2"/>
                </a:solidFill>
              </a:rPr>
              <a:t>数据共享服务共享</a:t>
            </a:r>
            <a:r>
              <a:rPr lang="en-US" altLang="zh-CN" dirty="0"/>
              <a:t>LDP</a:t>
            </a:r>
            <a:r>
              <a:rPr lang="zh-CN" altLang="en-US" dirty="0"/>
              <a:t>下的敏感数据；和</a:t>
            </a:r>
            <a:r>
              <a:rPr lang="zh-CN" altLang="en-US" dirty="0">
                <a:solidFill>
                  <a:schemeClr val="accent2"/>
                </a:solidFill>
              </a:rPr>
              <a:t>数据分析</a:t>
            </a:r>
            <a:r>
              <a:rPr lang="zh-CN" altLang="en-US" dirty="0"/>
              <a:t>，用户假装是收集了</a:t>
            </a:r>
            <a:r>
              <a:rPr lang="en-US" altLang="zh-CN" dirty="0"/>
              <a:t>LDP</a:t>
            </a:r>
            <a:r>
              <a:rPr lang="zh-CN" altLang="en-US" dirty="0"/>
              <a:t>编码数据的数据分析师，并希望通过提供的</a:t>
            </a:r>
            <a:r>
              <a:rPr lang="en-US" altLang="zh-CN" dirty="0">
                <a:solidFill>
                  <a:schemeClr val="accent2"/>
                </a:solidFill>
              </a:rPr>
              <a:t>LDP</a:t>
            </a:r>
            <a:r>
              <a:rPr lang="zh-CN" altLang="en-US" dirty="0">
                <a:solidFill>
                  <a:schemeClr val="accent2"/>
                </a:solidFill>
              </a:rPr>
              <a:t>数据分析服务</a:t>
            </a:r>
            <a:r>
              <a:rPr lang="zh-CN" altLang="en-US" dirty="0"/>
              <a:t>发出</a:t>
            </a:r>
            <a:r>
              <a:rPr lang="en-US" altLang="zh-CN" dirty="0"/>
              <a:t>MDA</a:t>
            </a:r>
            <a:r>
              <a:rPr lang="zh-CN" altLang="en-US" dirty="0"/>
              <a:t>查询来分析这些数据。</a:t>
            </a:r>
            <a:endParaRPr lang="en-US" altLang="zh-CN" dirty="0"/>
          </a:p>
          <a:p>
            <a:pPr>
              <a:lnSpc>
                <a:spcPct val="150000"/>
              </a:lnSpc>
            </a:pPr>
            <a:endParaRPr lang="en-US" altLang="zh-CN" dirty="0"/>
          </a:p>
          <a:p>
            <a:pPr>
              <a:lnSpc>
                <a:spcPct val="150000"/>
              </a:lnSpc>
            </a:pPr>
            <a:r>
              <a:rPr lang="zh-CN" altLang="en-US" dirty="0"/>
              <a:t>在这里使用</a:t>
            </a:r>
            <a:r>
              <a:rPr lang="en-US" altLang="zh-CN" dirty="0"/>
              <a:t>Spark</a:t>
            </a:r>
            <a:r>
              <a:rPr lang="zh-CN" altLang="en-US" dirty="0"/>
              <a:t>作为底层数据处理平台（</a:t>
            </a:r>
            <a:r>
              <a:rPr lang="en-US" altLang="zh-CN" dirty="0"/>
              <a:t>DPSAaS</a:t>
            </a:r>
            <a:r>
              <a:rPr lang="zh-CN" altLang="en-US" dirty="0"/>
              <a:t>也可以轻松插入其他平台）。</a:t>
            </a:r>
          </a:p>
        </p:txBody>
      </p:sp>
    </p:spTree>
    <p:extLst>
      <p:ext uri="{BB962C8B-B14F-4D97-AF65-F5344CB8AC3E}">
        <p14:creationId xmlns:p14="http://schemas.microsoft.com/office/powerpoint/2010/main" val="362586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CCD0E-D544-9E8F-F520-62DB82EBBD33}"/>
              </a:ext>
            </a:extLst>
          </p:cNvPr>
          <p:cNvSpPr>
            <a:spLocks noGrp="1"/>
          </p:cNvSpPr>
          <p:nvPr>
            <p:ph type="title"/>
          </p:nvPr>
        </p:nvSpPr>
        <p:spPr/>
        <p:txBody>
          <a:bodyPr/>
          <a:lstStyle/>
          <a:p>
            <a:r>
              <a:rPr lang="en-US" altLang="zh-CN" dirty="0"/>
              <a:t>Sharing sensitive data</a:t>
            </a:r>
            <a:r>
              <a:rPr lang="zh-CN" altLang="en-US" dirty="0"/>
              <a:t>共享敏感数据</a:t>
            </a:r>
          </a:p>
        </p:txBody>
      </p:sp>
      <p:sp>
        <p:nvSpPr>
          <p:cNvPr id="3" name="灯片编号占位符 2">
            <a:extLst>
              <a:ext uri="{FF2B5EF4-FFF2-40B4-BE49-F238E27FC236}">
                <a16:creationId xmlns:a16="http://schemas.microsoft.com/office/drawing/2014/main" id="{90EC939C-15C9-73C7-155E-73C83DD93EA5}"/>
              </a:ext>
            </a:extLst>
          </p:cNvPr>
          <p:cNvSpPr>
            <a:spLocks noGrp="1"/>
          </p:cNvSpPr>
          <p:nvPr>
            <p:ph type="sldNum" sz="quarter" idx="12"/>
          </p:nvPr>
        </p:nvSpPr>
        <p:spPr/>
        <p:txBody>
          <a:bodyPr/>
          <a:lstStyle/>
          <a:p>
            <a:fld id="{5DD3DB80-B894-403A-B48E-6FDC1A72010E}" type="slidenum">
              <a:rPr lang="zh-CN" altLang="en-US" smtClean="0"/>
              <a:t>18</a:t>
            </a:fld>
            <a:endParaRPr lang="zh-CN" altLang="en-US"/>
          </a:p>
        </p:txBody>
      </p:sp>
      <p:pic>
        <p:nvPicPr>
          <p:cNvPr id="5" name="图片 4">
            <a:extLst>
              <a:ext uri="{FF2B5EF4-FFF2-40B4-BE49-F238E27FC236}">
                <a16:creationId xmlns:a16="http://schemas.microsoft.com/office/drawing/2014/main" id="{C91285B9-78F5-17EF-8882-A642A3F5F07B}"/>
              </a:ext>
            </a:extLst>
          </p:cNvPr>
          <p:cNvPicPr>
            <a:picLocks noChangeAspect="1"/>
          </p:cNvPicPr>
          <p:nvPr/>
        </p:nvPicPr>
        <p:blipFill>
          <a:blip r:embed="rId2"/>
          <a:stretch>
            <a:fillRect/>
          </a:stretch>
        </p:blipFill>
        <p:spPr>
          <a:xfrm>
            <a:off x="1967494" y="2688442"/>
            <a:ext cx="8255424" cy="2254366"/>
          </a:xfrm>
          <a:prstGeom prst="rect">
            <a:avLst/>
          </a:prstGeom>
        </p:spPr>
      </p:pic>
      <p:sp>
        <p:nvSpPr>
          <p:cNvPr id="7" name="文本框 6">
            <a:extLst>
              <a:ext uri="{FF2B5EF4-FFF2-40B4-BE49-F238E27FC236}">
                <a16:creationId xmlns:a16="http://schemas.microsoft.com/office/drawing/2014/main" id="{5177346B-D3D9-02EE-3477-13C5CE10163E}"/>
              </a:ext>
            </a:extLst>
          </p:cNvPr>
          <p:cNvSpPr txBox="1"/>
          <p:nvPr/>
        </p:nvSpPr>
        <p:spPr>
          <a:xfrm>
            <a:off x="620829" y="1164817"/>
            <a:ext cx="10850561" cy="1289456"/>
          </a:xfrm>
          <a:prstGeom prst="rect">
            <a:avLst/>
          </a:prstGeom>
          <a:noFill/>
        </p:spPr>
        <p:txBody>
          <a:bodyPr wrap="square" rtlCol="0">
            <a:spAutoFit/>
          </a:bodyPr>
          <a:lstStyle/>
          <a:p>
            <a:pPr>
              <a:lnSpc>
                <a:spcPct val="150000"/>
              </a:lnSpc>
            </a:pPr>
            <a:r>
              <a:rPr lang="zh-CN" altLang="en-US" dirty="0"/>
              <a:t>本场景演示的目标是</a:t>
            </a:r>
            <a:endParaRPr lang="en-US" altLang="zh-CN" dirty="0"/>
          </a:p>
          <a:p>
            <a:pPr>
              <a:lnSpc>
                <a:spcPct val="150000"/>
              </a:lnSpc>
            </a:pPr>
            <a:r>
              <a:rPr lang="zh-CN" altLang="en-US" dirty="0"/>
              <a:t>（</a:t>
            </a:r>
            <a:r>
              <a:rPr lang="en-US" altLang="zh-CN" dirty="0"/>
              <a:t>a</a:t>
            </a:r>
            <a:r>
              <a:rPr lang="zh-CN" altLang="en-US" dirty="0"/>
              <a:t>）说明使用我们的服务在要收集</a:t>
            </a:r>
            <a:r>
              <a:rPr lang="en-US" altLang="zh-CN" dirty="0"/>
              <a:t>/</a:t>
            </a:r>
            <a:r>
              <a:rPr lang="zh-CN" altLang="en-US" dirty="0"/>
              <a:t>共享的数据中强制执行</a:t>
            </a:r>
            <a:r>
              <a:rPr lang="en-US" altLang="zh-CN" dirty="0"/>
              <a:t>LDP</a:t>
            </a:r>
            <a:r>
              <a:rPr lang="zh-CN" altLang="en-US" dirty="0"/>
              <a:t>是多么容易；</a:t>
            </a:r>
            <a:endParaRPr lang="en-US" altLang="zh-CN" dirty="0"/>
          </a:p>
          <a:p>
            <a:pPr>
              <a:lnSpc>
                <a:spcPct val="150000"/>
              </a:lnSpc>
            </a:pPr>
            <a:r>
              <a:rPr lang="zh-CN" altLang="en-US" dirty="0"/>
              <a:t>（</a:t>
            </a:r>
            <a:r>
              <a:rPr lang="en-US" altLang="zh-CN" dirty="0"/>
              <a:t>b</a:t>
            </a:r>
            <a:r>
              <a:rPr lang="zh-CN" altLang="en-US" dirty="0"/>
              <a:t>）向其所有者显示</a:t>
            </a:r>
            <a:r>
              <a:rPr lang="en-US" altLang="zh-CN" dirty="0"/>
              <a:t>LDP</a:t>
            </a:r>
            <a:r>
              <a:rPr lang="zh-CN" altLang="en-US" dirty="0"/>
              <a:t>编码数据，以直观地了解为什么（</a:t>
            </a:r>
            <a:r>
              <a:rPr lang="en-US" altLang="zh-CN" dirty="0"/>
              <a:t>L</a:t>
            </a:r>
            <a:r>
              <a:rPr lang="zh-CN" altLang="en-US" dirty="0"/>
              <a:t>）</a:t>
            </a:r>
            <a:r>
              <a:rPr lang="en-US" altLang="zh-CN" dirty="0"/>
              <a:t>DP</a:t>
            </a:r>
            <a:r>
              <a:rPr lang="zh-CN" altLang="en-US" dirty="0"/>
              <a:t>是合理的隐私标记。</a:t>
            </a:r>
          </a:p>
        </p:txBody>
      </p:sp>
      <p:sp>
        <p:nvSpPr>
          <p:cNvPr id="8" name="文本框 7">
            <a:extLst>
              <a:ext uri="{FF2B5EF4-FFF2-40B4-BE49-F238E27FC236}">
                <a16:creationId xmlns:a16="http://schemas.microsoft.com/office/drawing/2014/main" id="{1505FBFE-2F06-78F7-90D9-26B9E05E1E96}"/>
              </a:ext>
            </a:extLst>
          </p:cNvPr>
          <p:cNvSpPr txBox="1"/>
          <p:nvPr/>
        </p:nvSpPr>
        <p:spPr>
          <a:xfrm>
            <a:off x="840756" y="5277745"/>
            <a:ext cx="10944022" cy="369332"/>
          </a:xfrm>
          <a:prstGeom prst="rect">
            <a:avLst/>
          </a:prstGeom>
          <a:noFill/>
        </p:spPr>
        <p:txBody>
          <a:bodyPr wrap="none" rtlCol="0">
            <a:spAutoFit/>
          </a:bodyPr>
          <a:lstStyle/>
          <a:p>
            <a:r>
              <a:rPr lang="zh-CN" altLang="en-US" dirty="0">
                <a:solidFill>
                  <a:schemeClr val="accent2"/>
                </a:solidFill>
              </a:rPr>
              <a:t>即使两个元组在所有三个敏感属性上具有相同的值，相应的</a:t>
            </a:r>
            <a:r>
              <a:rPr lang="en-US" altLang="zh-CN" dirty="0">
                <a:solidFill>
                  <a:schemeClr val="accent2"/>
                </a:solidFill>
              </a:rPr>
              <a:t>LDP</a:t>
            </a:r>
            <a:r>
              <a:rPr lang="zh-CN" altLang="en-US" dirty="0">
                <a:solidFill>
                  <a:schemeClr val="accent2"/>
                </a:solidFill>
              </a:rPr>
              <a:t>编码版本也可能不同。（由于</a:t>
            </a:r>
            <a:r>
              <a:rPr lang="en-US" altLang="zh-CN" dirty="0">
                <a:solidFill>
                  <a:schemeClr val="accent2"/>
                </a:solidFill>
              </a:rPr>
              <a:t>A</a:t>
            </a:r>
            <a:r>
              <a:rPr lang="zh-CN" altLang="en-US" dirty="0">
                <a:solidFill>
                  <a:schemeClr val="accent2"/>
                </a:solidFill>
              </a:rPr>
              <a:t>的随机性）</a:t>
            </a:r>
          </a:p>
        </p:txBody>
      </p:sp>
    </p:spTree>
    <p:extLst>
      <p:ext uri="{BB962C8B-B14F-4D97-AF65-F5344CB8AC3E}">
        <p14:creationId xmlns:p14="http://schemas.microsoft.com/office/powerpoint/2010/main" val="2697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EBBFA-F3C2-1A31-6C2B-135851A843C5}"/>
              </a:ext>
            </a:extLst>
          </p:cNvPr>
          <p:cNvSpPr>
            <a:spLocks noGrp="1"/>
          </p:cNvSpPr>
          <p:nvPr>
            <p:ph type="title"/>
          </p:nvPr>
        </p:nvSpPr>
        <p:spPr/>
        <p:txBody>
          <a:bodyPr/>
          <a:lstStyle/>
          <a:p>
            <a:r>
              <a:rPr lang="en-US" altLang="zh-CN" dirty="0"/>
              <a:t>Private data analytics</a:t>
            </a:r>
            <a:r>
              <a:rPr lang="zh-CN" altLang="en-US" dirty="0"/>
              <a:t>隐私数据分析</a:t>
            </a:r>
          </a:p>
        </p:txBody>
      </p:sp>
      <p:sp>
        <p:nvSpPr>
          <p:cNvPr id="3" name="灯片编号占位符 2">
            <a:extLst>
              <a:ext uri="{FF2B5EF4-FFF2-40B4-BE49-F238E27FC236}">
                <a16:creationId xmlns:a16="http://schemas.microsoft.com/office/drawing/2014/main" id="{C7D4D962-4D30-C1EF-85A9-316E6929F5B3}"/>
              </a:ext>
            </a:extLst>
          </p:cNvPr>
          <p:cNvSpPr>
            <a:spLocks noGrp="1"/>
          </p:cNvSpPr>
          <p:nvPr>
            <p:ph type="sldNum" sz="quarter" idx="12"/>
          </p:nvPr>
        </p:nvSpPr>
        <p:spPr/>
        <p:txBody>
          <a:bodyPr/>
          <a:lstStyle/>
          <a:p>
            <a:fld id="{5DD3DB80-B894-403A-B48E-6FDC1A72010E}" type="slidenum">
              <a:rPr lang="zh-CN" altLang="en-US" smtClean="0"/>
              <a:t>19</a:t>
            </a:fld>
            <a:endParaRPr lang="zh-CN" altLang="en-US"/>
          </a:p>
        </p:txBody>
      </p:sp>
      <p:pic>
        <p:nvPicPr>
          <p:cNvPr id="5" name="图片 4">
            <a:extLst>
              <a:ext uri="{FF2B5EF4-FFF2-40B4-BE49-F238E27FC236}">
                <a16:creationId xmlns:a16="http://schemas.microsoft.com/office/drawing/2014/main" id="{608A58A2-F147-8D18-D167-41D2B13E776C}"/>
              </a:ext>
            </a:extLst>
          </p:cNvPr>
          <p:cNvPicPr>
            <a:picLocks noChangeAspect="1"/>
          </p:cNvPicPr>
          <p:nvPr/>
        </p:nvPicPr>
        <p:blipFill>
          <a:blip r:embed="rId2"/>
          <a:stretch>
            <a:fillRect/>
          </a:stretch>
        </p:blipFill>
        <p:spPr>
          <a:xfrm>
            <a:off x="669925" y="1328564"/>
            <a:ext cx="4830756" cy="4512706"/>
          </a:xfrm>
          <a:prstGeom prst="rect">
            <a:avLst/>
          </a:prstGeom>
        </p:spPr>
      </p:pic>
      <p:sp>
        <p:nvSpPr>
          <p:cNvPr id="6" name="文本框 5">
            <a:extLst>
              <a:ext uri="{FF2B5EF4-FFF2-40B4-BE49-F238E27FC236}">
                <a16:creationId xmlns:a16="http://schemas.microsoft.com/office/drawing/2014/main" id="{4C6B610D-DC1C-576F-30EF-3410DF760DCD}"/>
              </a:ext>
            </a:extLst>
          </p:cNvPr>
          <p:cNvSpPr txBox="1"/>
          <p:nvPr/>
        </p:nvSpPr>
        <p:spPr>
          <a:xfrm>
            <a:off x="5500681" y="1328564"/>
            <a:ext cx="6019806" cy="1704954"/>
          </a:xfrm>
          <a:prstGeom prst="rect">
            <a:avLst/>
          </a:prstGeom>
          <a:noFill/>
        </p:spPr>
        <p:txBody>
          <a:bodyPr wrap="square" rtlCol="0">
            <a:spAutoFit/>
          </a:bodyPr>
          <a:lstStyle/>
          <a:p>
            <a:pPr>
              <a:lnSpc>
                <a:spcPct val="150000"/>
              </a:lnSpc>
            </a:pPr>
            <a:r>
              <a:rPr lang="zh-CN" altLang="en-US" b="1" dirty="0"/>
              <a:t>本场景演示的目的是</a:t>
            </a:r>
            <a:r>
              <a:rPr lang="zh-CN" altLang="en-US" dirty="0"/>
              <a:t>：</a:t>
            </a:r>
            <a:endParaRPr lang="en-US" altLang="zh-CN" dirty="0"/>
          </a:p>
          <a:p>
            <a:pPr>
              <a:lnSpc>
                <a:spcPct val="150000"/>
              </a:lnSpc>
            </a:pPr>
            <a:r>
              <a:rPr lang="zh-CN" altLang="en-US" dirty="0"/>
              <a:t>（</a:t>
            </a:r>
            <a:r>
              <a:rPr lang="en-US" altLang="zh-CN" dirty="0"/>
              <a:t>a</a:t>
            </a:r>
            <a:r>
              <a:rPr lang="zh-CN" altLang="en-US" dirty="0"/>
              <a:t>）说明如何针对</a:t>
            </a:r>
            <a:r>
              <a:rPr lang="en-US" altLang="zh-CN" dirty="0"/>
              <a:t>LDP</a:t>
            </a:r>
            <a:r>
              <a:rPr lang="zh-CN" altLang="en-US" dirty="0"/>
              <a:t>编码数据发出</a:t>
            </a:r>
            <a:r>
              <a:rPr lang="en-US" altLang="zh-CN" dirty="0"/>
              <a:t>MDA</a:t>
            </a:r>
            <a:r>
              <a:rPr lang="zh-CN" altLang="en-US" dirty="0"/>
              <a:t>查询；</a:t>
            </a:r>
            <a:endParaRPr lang="en-US" altLang="zh-CN" dirty="0"/>
          </a:p>
          <a:p>
            <a:pPr>
              <a:lnSpc>
                <a:spcPct val="150000"/>
              </a:lnSpc>
            </a:pPr>
            <a:r>
              <a:rPr lang="zh-CN" altLang="en-US" dirty="0"/>
              <a:t>（</a:t>
            </a:r>
            <a:r>
              <a:rPr lang="en-US" altLang="zh-CN" dirty="0"/>
              <a:t>b</a:t>
            </a:r>
            <a:r>
              <a:rPr lang="zh-CN" altLang="en-US" dirty="0"/>
              <a:t>）直观给出是如何处理这些查询；</a:t>
            </a:r>
            <a:endParaRPr lang="en-US" altLang="zh-CN" dirty="0"/>
          </a:p>
          <a:p>
            <a:pPr>
              <a:lnSpc>
                <a:spcPct val="150000"/>
              </a:lnSpc>
            </a:pPr>
            <a:r>
              <a:rPr lang="zh-CN" altLang="en-US" dirty="0"/>
              <a:t>（</a:t>
            </a:r>
            <a:r>
              <a:rPr lang="en-US" altLang="zh-CN" dirty="0"/>
              <a:t>c</a:t>
            </a:r>
            <a:r>
              <a:rPr lang="zh-CN" altLang="en-US" dirty="0"/>
              <a:t>）显示隐私预算如何影响估计答案的误差。</a:t>
            </a:r>
          </a:p>
        </p:txBody>
      </p:sp>
      <p:sp>
        <p:nvSpPr>
          <p:cNvPr id="7" name="文本框 6">
            <a:extLst>
              <a:ext uri="{FF2B5EF4-FFF2-40B4-BE49-F238E27FC236}">
                <a16:creationId xmlns:a16="http://schemas.microsoft.com/office/drawing/2014/main" id="{9FAAA0DE-1213-66D7-6C3D-255397555536}"/>
              </a:ext>
            </a:extLst>
          </p:cNvPr>
          <p:cNvSpPr txBox="1"/>
          <p:nvPr/>
        </p:nvSpPr>
        <p:spPr>
          <a:xfrm>
            <a:off x="5500681" y="3123688"/>
            <a:ext cx="6435614" cy="2951449"/>
          </a:xfrm>
          <a:prstGeom prst="rect">
            <a:avLst/>
          </a:prstGeom>
          <a:noFill/>
        </p:spPr>
        <p:txBody>
          <a:bodyPr wrap="square" rtlCol="0">
            <a:spAutoFit/>
          </a:bodyPr>
          <a:lstStyle/>
          <a:p>
            <a:pPr>
              <a:lnSpc>
                <a:spcPct val="150000"/>
              </a:lnSpc>
            </a:pPr>
            <a:r>
              <a:rPr lang="zh-CN" altLang="en-US" dirty="0"/>
              <a:t>数据分析员可以浏览接受到的所有</a:t>
            </a:r>
            <a:r>
              <a:rPr lang="en-US" altLang="zh-CN" dirty="0"/>
              <a:t>LDP</a:t>
            </a:r>
            <a:r>
              <a:rPr lang="zh-CN" altLang="en-US" dirty="0"/>
              <a:t>编码分组。</a:t>
            </a:r>
            <a:endParaRPr lang="en-US" altLang="zh-CN" dirty="0"/>
          </a:p>
          <a:p>
            <a:pPr>
              <a:lnSpc>
                <a:spcPct val="150000"/>
              </a:lnSpc>
            </a:pPr>
            <a:r>
              <a:rPr lang="zh-CN" altLang="en-US" dirty="0"/>
              <a:t>可以将</a:t>
            </a:r>
            <a:r>
              <a:rPr lang="en-US" altLang="zh-CN" dirty="0"/>
              <a:t>MDA</a:t>
            </a:r>
            <a:r>
              <a:rPr lang="zh-CN" altLang="en-US" dirty="0"/>
              <a:t>查询写为</a:t>
            </a:r>
            <a:r>
              <a:rPr lang="en-US" altLang="zh-CN" dirty="0"/>
              <a:t>SQL</a:t>
            </a:r>
            <a:r>
              <a:rPr lang="zh-CN" altLang="en-US" dirty="0"/>
              <a:t>语句（针对原始数据），</a:t>
            </a:r>
            <a:r>
              <a:rPr lang="en-US" altLang="zh-CN" dirty="0"/>
              <a:t>DPSAaS</a:t>
            </a:r>
            <a:r>
              <a:rPr lang="zh-CN" altLang="en-US" dirty="0"/>
              <a:t>将重写此查询以调用</a:t>
            </a:r>
            <a:r>
              <a:rPr lang="en-US" altLang="zh-CN" dirty="0"/>
              <a:t>LDP_Analytics_UDAF</a:t>
            </a:r>
            <a:r>
              <a:rPr lang="zh-CN" altLang="en-US" dirty="0"/>
              <a:t>，在处理引擎中执行它并显示估计的答案。（还支持拖放查询生成器和估计答案的可视化）。</a:t>
            </a:r>
            <a:endParaRPr lang="en-US" altLang="zh-CN" dirty="0"/>
          </a:p>
          <a:p>
            <a:pPr>
              <a:lnSpc>
                <a:spcPct val="150000"/>
              </a:lnSpc>
            </a:pPr>
            <a:r>
              <a:rPr lang="zh-CN" altLang="en-US" dirty="0"/>
              <a:t>在</a:t>
            </a:r>
            <a:r>
              <a:rPr lang="en-US" altLang="zh-CN" dirty="0"/>
              <a:t>MDA</a:t>
            </a:r>
            <a:r>
              <a:rPr lang="zh-CN" altLang="en-US" dirty="0"/>
              <a:t>查询处理过程中，事实表中贡献列被更新。</a:t>
            </a:r>
            <a:endParaRPr lang="en-US" altLang="zh-CN" dirty="0"/>
          </a:p>
          <a:p>
            <a:pPr>
              <a:lnSpc>
                <a:spcPct val="150000"/>
              </a:lnSpc>
            </a:pPr>
            <a:r>
              <a:rPr lang="zh-CN" altLang="en-US" dirty="0">
                <a:solidFill>
                  <a:schemeClr val="accent2"/>
                </a:solidFill>
              </a:rPr>
              <a:t>具有相同敏感属性和度量值的元组对估计的贡献也可能不同。</a:t>
            </a:r>
          </a:p>
        </p:txBody>
      </p:sp>
    </p:spTree>
    <p:extLst>
      <p:ext uri="{BB962C8B-B14F-4D97-AF65-F5344CB8AC3E}">
        <p14:creationId xmlns:p14="http://schemas.microsoft.com/office/powerpoint/2010/main" val="334648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2B223-6BFD-7B5A-2808-CECDBBA8CCA4}"/>
              </a:ext>
            </a:extLst>
          </p:cNvPr>
          <p:cNvSpPr>
            <a:spLocks noGrp="1"/>
          </p:cNvSpPr>
          <p:nvPr>
            <p:ph type="title"/>
          </p:nvPr>
        </p:nvSpPr>
        <p:spPr>
          <a:xfrm>
            <a:off x="669925" y="248716"/>
            <a:ext cx="10850563" cy="779983"/>
          </a:xfrm>
        </p:spPr>
        <p:txBody>
          <a:bodyPr>
            <a:normAutofit/>
          </a:bodyPr>
          <a:lstStyle/>
          <a:p>
            <a:r>
              <a:rPr lang="zh-CN" altLang="en-US" sz="3600" dirty="0"/>
              <a:t>背景介绍</a:t>
            </a:r>
          </a:p>
        </p:txBody>
      </p:sp>
      <p:sp>
        <p:nvSpPr>
          <p:cNvPr id="3" name="灯片编号占位符 2">
            <a:extLst>
              <a:ext uri="{FF2B5EF4-FFF2-40B4-BE49-F238E27FC236}">
                <a16:creationId xmlns:a16="http://schemas.microsoft.com/office/drawing/2014/main" id="{43B12962-A781-B281-B7BA-27888FBFEE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Microsoft YaHei"/>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000" b="0" i="0" u="none" strike="noStrike" kern="1200" cap="none" spc="0" normalizeH="0" baseline="0" noProof="0">
              <a:ln>
                <a:noFill/>
              </a:ln>
              <a:solidFill>
                <a:srgbClr val="000000">
                  <a:tint val="75000"/>
                </a:srgbClr>
              </a:solidFill>
              <a:effectLst/>
              <a:uLnTx/>
              <a:uFillTx/>
              <a:latin typeface="Arial"/>
              <a:ea typeface="Microsoft YaHei"/>
              <a:cs typeface="+mn-cs"/>
            </a:endParaRPr>
          </a:p>
        </p:txBody>
      </p:sp>
      <p:sp>
        <p:nvSpPr>
          <p:cNvPr id="5" name="文本框 4">
            <a:extLst>
              <a:ext uri="{FF2B5EF4-FFF2-40B4-BE49-F238E27FC236}">
                <a16:creationId xmlns:a16="http://schemas.microsoft.com/office/drawing/2014/main" id="{4E374250-2475-48A8-1FE1-B45BC1FF47A0}"/>
              </a:ext>
            </a:extLst>
          </p:cNvPr>
          <p:cNvSpPr txBox="1"/>
          <p:nvPr/>
        </p:nvSpPr>
        <p:spPr>
          <a:xfrm>
            <a:off x="669925" y="1559847"/>
            <a:ext cx="10850562" cy="1134413"/>
          </a:xfrm>
          <a:prstGeom prst="rect">
            <a:avLst/>
          </a:prstGeom>
          <a:noFill/>
        </p:spPr>
        <p:txBody>
          <a:bodyPr wrap="square" rtlCol="0">
            <a:spAutoFit/>
          </a:bodyPr>
          <a:lstStyle/>
          <a:p>
            <a:pPr>
              <a:lnSpc>
                <a:spcPct val="150000"/>
              </a:lnSpc>
            </a:pPr>
            <a:r>
              <a:rPr lang="zh-CN" altLang="en-US" sz="2400" dirty="0">
                <a:solidFill>
                  <a:srgbClr val="FF0000"/>
                </a:solidFill>
              </a:rPr>
              <a:t>差分隐私</a:t>
            </a:r>
            <a:r>
              <a:rPr lang="zh-CN" altLang="en-US" sz="2400" dirty="0"/>
              <a:t>已成为隐私定义的事实标准，并被苹果、谷歌、优步和微软等公司用来收集用户的敏感信息并构建隐私保护分析引擎。</a:t>
            </a:r>
            <a:endParaRPr lang="en-US" altLang="zh-CN" sz="2400" dirty="0"/>
          </a:p>
        </p:txBody>
      </p:sp>
      <p:sp>
        <p:nvSpPr>
          <p:cNvPr id="8" name="文本框 7">
            <a:extLst>
              <a:ext uri="{FF2B5EF4-FFF2-40B4-BE49-F238E27FC236}">
                <a16:creationId xmlns:a16="http://schemas.microsoft.com/office/drawing/2014/main" id="{1130D18E-D084-CC8E-ADDB-4A6A22970382}"/>
              </a:ext>
            </a:extLst>
          </p:cNvPr>
          <p:cNvSpPr txBox="1"/>
          <p:nvPr/>
        </p:nvSpPr>
        <p:spPr>
          <a:xfrm>
            <a:off x="669925" y="3903994"/>
            <a:ext cx="10850562" cy="1134413"/>
          </a:xfrm>
          <a:prstGeom prst="rect">
            <a:avLst/>
          </a:prstGeom>
          <a:noFill/>
        </p:spPr>
        <p:txBody>
          <a:bodyPr wrap="square" rtlCol="0">
            <a:spAutoFit/>
          </a:bodyPr>
          <a:lstStyle/>
          <a:p>
            <a:pPr>
              <a:lnSpc>
                <a:spcPct val="150000"/>
              </a:lnSpc>
            </a:pPr>
            <a:r>
              <a:rPr lang="zh-CN" altLang="en-US" sz="2400" dirty="0"/>
              <a:t>然而，大多数此类高级隐私保护技术</a:t>
            </a:r>
            <a:r>
              <a:rPr lang="zh-CN" altLang="en-US" sz="2400"/>
              <a:t>对云服务中的</a:t>
            </a:r>
            <a:r>
              <a:rPr lang="zh-CN" altLang="en-US" sz="2400" dirty="0"/>
              <a:t>中型公司和应用程序开发人员来说都是</a:t>
            </a:r>
            <a:r>
              <a:rPr lang="zh-CN" altLang="en-US" sz="2400" dirty="0">
                <a:solidFill>
                  <a:schemeClr val="accent2"/>
                </a:solidFill>
              </a:rPr>
              <a:t>不可访问</a:t>
            </a:r>
            <a:r>
              <a:rPr lang="zh-CN" altLang="en-US" sz="2400" dirty="0"/>
              <a:t>的。</a:t>
            </a:r>
            <a:endParaRPr lang="en-US" altLang="zh-CN" sz="2400" dirty="0"/>
          </a:p>
        </p:txBody>
      </p:sp>
      <p:sp>
        <p:nvSpPr>
          <p:cNvPr id="4" name="文本框 3">
            <a:extLst>
              <a:ext uri="{FF2B5EF4-FFF2-40B4-BE49-F238E27FC236}">
                <a16:creationId xmlns:a16="http://schemas.microsoft.com/office/drawing/2014/main" id="{787FD678-EB8D-90D4-06A2-FD5751683496}"/>
              </a:ext>
            </a:extLst>
          </p:cNvPr>
          <p:cNvSpPr txBox="1"/>
          <p:nvPr/>
        </p:nvSpPr>
        <p:spPr>
          <a:xfrm>
            <a:off x="669925" y="2848585"/>
            <a:ext cx="10850562" cy="580415"/>
          </a:xfrm>
          <a:prstGeom prst="rect">
            <a:avLst/>
          </a:prstGeom>
          <a:noFill/>
        </p:spPr>
        <p:txBody>
          <a:bodyPr wrap="square" rtlCol="0">
            <a:spAutoFit/>
          </a:bodyPr>
          <a:lstStyle/>
          <a:p>
            <a:pPr>
              <a:lnSpc>
                <a:spcPct val="150000"/>
              </a:lnSpc>
            </a:pPr>
            <a:r>
              <a:rPr lang="zh-CN" altLang="en-US" sz="2400" dirty="0"/>
              <a:t>针对敏感数据的计算能力称为密态计算，针对隐私的数据希望做到</a:t>
            </a:r>
            <a:r>
              <a:rPr lang="zh-CN" altLang="en-US" sz="2400" dirty="0">
                <a:solidFill>
                  <a:srgbClr val="FF0000"/>
                </a:solidFill>
              </a:rPr>
              <a:t>可算不可见</a:t>
            </a:r>
            <a:r>
              <a:rPr lang="zh-CN" altLang="en-US" sz="2400" dirty="0"/>
              <a:t>。</a:t>
            </a:r>
            <a:endParaRPr lang="en-US" altLang="zh-CN" sz="2400" dirty="0"/>
          </a:p>
        </p:txBody>
      </p:sp>
    </p:spTree>
    <p:extLst>
      <p:ext uri="{BB962C8B-B14F-4D97-AF65-F5344CB8AC3E}">
        <p14:creationId xmlns:p14="http://schemas.microsoft.com/office/powerpoint/2010/main" val="145168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45D16-B899-9289-64F8-222FDE597D70}"/>
              </a:ext>
            </a:extLst>
          </p:cNvPr>
          <p:cNvSpPr>
            <a:spLocks noGrp="1"/>
          </p:cNvSpPr>
          <p:nvPr>
            <p:ph type="title"/>
          </p:nvPr>
        </p:nvSpPr>
        <p:spPr/>
        <p:txBody>
          <a:bodyPr>
            <a:normAutofit/>
          </a:bodyPr>
          <a:lstStyle/>
          <a:p>
            <a:r>
              <a:rPr lang="en-US" altLang="zh-CN" dirty="0"/>
              <a:t>DPSAaS</a:t>
            </a:r>
            <a:r>
              <a:rPr lang="zh-CN" altLang="en-US" dirty="0"/>
              <a:t>的提出</a:t>
            </a:r>
          </a:p>
        </p:txBody>
      </p:sp>
      <p:sp>
        <p:nvSpPr>
          <p:cNvPr id="3" name="灯片编号占位符 2">
            <a:extLst>
              <a:ext uri="{FF2B5EF4-FFF2-40B4-BE49-F238E27FC236}">
                <a16:creationId xmlns:a16="http://schemas.microsoft.com/office/drawing/2014/main" id="{01446B99-948C-77C7-6AED-6A6EB238C769}"/>
              </a:ext>
            </a:extLst>
          </p:cNvPr>
          <p:cNvSpPr>
            <a:spLocks noGrp="1"/>
          </p:cNvSpPr>
          <p:nvPr>
            <p:ph type="sldNum" sz="quarter" idx="12"/>
          </p:nvPr>
        </p:nvSpPr>
        <p:spPr/>
        <p:txBody>
          <a:bodyPr/>
          <a:lstStyle/>
          <a:p>
            <a:fld id="{5DD3DB80-B894-403A-B48E-6FDC1A72010E}" type="slidenum">
              <a:rPr lang="zh-CN" altLang="en-US" smtClean="0"/>
              <a:t>3</a:t>
            </a:fld>
            <a:endParaRPr lang="zh-CN" altLang="en-US"/>
          </a:p>
        </p:txBody>
      </p:sp>
      <p:pic>
        <p:nvPicPr>
          <p:cNvPr id="7" name="图片 6">
            <a:extLst>
              <a:ext uri="{FF2B5EF4-FFF2-40B4-BE49-F238E27FC236}">
                <a16:creationId xmlns:a16="http://schemas.microsoft.com/office/drawing/2014/main" id="{59270BF4-689E-C111-BCFC-0D6F2207E68E}"/>
              </a:ext>
            </a:extLst>
          </p:cNvPr>
          <p:cNvPicPr>
            <a:picLocks noChangeAspect="1"/>
          </p:cNvPicPr>
          <p:nvPr/>
        </p:nvPicPr>
        <p:blipFill rotWithShape="1">
          <a:blip r:embed="rId2"/>
          <a:srcRect t="1212" b="1"/>
          <a:stretch/>
        </p:blipFill>
        <p:spPr>
          <a:xfrm>
            <a:off x="1352741" y="1417627"/>
            <a:ext cx="9486517" cy="4234470"/>
          </a:xfrm>
          <a:prstGeom prst="rect">
            <a:avLst/>
          </a:prstGeom>
        </p:spPr>
      </p:pic>
      <p:sp>
        <p:nvSpPr>
          <p:cNvPr id="8" name="矩形 7">
            <a:extLst>
              <a:ext uri="{FF2B5EF4-FFF2-40B4-BE49-F238E27FC236}">
                <a16:creationId xmlns:a16="http://schemas.microsoft.com/office/drawing/2014/main" id="{5C5717A0-2FB6-B6EC-2AC0-52244F9C89EF}"/>
              </a:ext>
            </a:extLst>
          </p:cNvPr>
          <p:cNvSpPr/>
          <p:nvPr/>
        </p:nvSpPr>
        <p:spPr>
          <a:xfrm>
            <a:off x="1650830" y="2491587"/>
            <a:ext cx="9236053" cy="12519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56B8281-5693-2192-5E75-41E5835C5BAC}"/>
              </a:ext>
            </a:extLst>
          </p:cNvPr>
          <p:cNvSpPr/>
          <p:nvPr/>
        </p:nvSpPr>
        <p:spPr>
          <a:xfrm>
            <a:off x="1650829" y="4418577"/>
            <a:ext cx="9236054" cy="527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400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42A65-E174-DC6D-F666-B440E3D6E78B}"/>
              </a:ext>
            </a:extLst>
          </p:cNvPr>
          <p:cNvSpPr>
            <a:spLocks noGrp="1"/>
          </p:cNvSpPr>
          <p:nvPr>
            <p:ph type="title"/>
          </p:nvPr>
        </p:nvSpPr>
        <p:spPr/>
        <p:txBody>
          <a:bodyPr/>
          <a:lstStyle/>
          <a:p>
            <a:r>
              <a:rPr lang="en-US" altLang="zh-CN" dirty="0"/>
              <a:t>DPSAaS</a:t>
            </a:r>
            <a:endParaRPr lang="zh-CN" altLang="en-US" dirty="0"/>
          </a:p>
        </p:txBody>
      </p:sp>
      <p:sp>
        <p:nvSpPr>
          <p:cNvPr id="3" name="灯片编号占位符 2">
            <a:extLst>
              <a:ext uri="{FF2B5EF4-FFF2-40B4-BE49-F238E27FC236}">
                <a16:creationId xmlns:a16="http://schemas.microsoft.com/office/drawing/2014/main" id="{180F1BCF-16A7-1D42-FC7E-3C9319A0A1AD}"/>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5" name="文本框 4">
            <a:extLst>
              <a:ext uri="{FF2B5EF4-FFF2-40B4-BE49-F238E27FC236}">
                <a16:creationId xmlns:a16="http://schemas.microsoft.com/office/drawing/2014/main" id="{AA72E208-9CE4-CC13-2F8E-C39471E1F00D}"/>
              </a:ext>
            </a:extLst>
          </p:cNvPr>
          <p:cNvSpPr txBox="1"/>
          <p:nvPr/>
        </p:nvSpPr>
        <p:spPr>
          <a:xfrm>
            <a:off x="669924" y="2692926"/>
            <a:ext cx="10850562" cy="458459"/>
          </a:xfrm>
          <a:prstGeom prst="rect">
            <a:avLst/>
          </a:prstGeom>
          <a:noFill/>
        </p:spPr>
        <p:txBody>
          <a:bodyPr wrap="square" rtlCol="0">
            <a:spAutoFit/>
          </a:bodyPr>
          <a:lstStyle/>
          <a:p>
            <a:pPr>
              <a:lnSpc>
                <a:spcPct val="150000"/>
              </a:lnSpc>
            </a:pPr>
            <a:r>
              <a:rPr lang="en-US" altLang="zh-CN" dirty="0"/>
              <a:t>DPSAaS</a:t>
            </a:r>
            <a:r>
              <a:rPr lang="zh-CN" altLang="en-US" dirty="0"/>
              <a:t>是一个轻量级中间件，它</a:t>
            </a:r>
            <a:r>
              <a:rPr lang="zh-CN" altLang="en-US" dirty="0">
                <a:solidFill>
                  <a:schemeClr val="accent2"/>
                </a:solidFill>
              </a:rPr>
              <a:t>作为云服务提供差分隐私数据共享和分析功能</a:t>
            </a:r>
            <a:r>
              <a:rPr lang="zh-CN" altLang="en-US" dirty="0"/>
              <a:t>。</a:t>
            </a:r>
            <a:endParaRPr lang="en-US" altLang="zh-CN" dirty="0"/>
          </a:p>
        </p:txBody>
      </p:sp>
      <p:sp>
        <p:nvSpPr>
          <p:cNvPr id="6" name="文本框 5">
            <a:extLst>
              <a:ext uri="{FF2B5EF4-FFF2-40B4-BE49-F238E27FC236}">
                <a16:creationId xmlns:a16="http://schemas.microsoft.com/office/drawing/2014/main" id="{155E3066-B1C8-1BF5-CA44-5C1AA9CC12BA}"/>
              </a:ext>
            </a:extLst>
          </p:cNvPr>
          <p:cNvSpPr txBox="1"/>
          <p:nvPr/>
        </p:nvSpPr>
        <p:spPr>
          <a:xfrm>
            <a:off x="669925" y="1294889"/>
            <a:ext cx="10850561" cy="1131848"/>
          </a:xfrm>
          <a:prstGeom prst="rect">
            <a:avLst/>
          </a:prstGeom>
          <a:noFill/>
        </p:spPr>
        <p:txBody>
          <a:bodyPr wrap="square" rtlCol="0">
            <a:spAutoFit/>
          </a:bodyPr>
          <a:lstStyle/>
          <a:p>
            <a:pPr algn="ctr">
              <a:lnSpc>
                <a:spcPct val="150000"/>
              </a:lnSpc>
            </a:pPr>
            <a:r>
              <a:rPr lang="en-US" altLang="zh-CN" sz="2400" b="1" dirty="0"/>
              <a:t>DPSAaS: </a:t>
            </a:r>
            <a:r>
              <a:rPr lang="en-US" altLang="zh-CN" sz="2400" b="1" dirty="0">
                <a:solidFill>
                  <a:srgbClr val="FF0000"/>
                </a:solidFill>
              </a:rPr>
              <a:t>D</a:t>
            </a:r>
            <a:r>
              <a:rPr lang="en-US" altLang="zh-CN" sz="2400" b="1" dirty="0"/>
              <a:t>ifferentially </a:t>
            </a:r>
            <a:r>
              <a:rPr lang="en-US" altLang="zh-CN" sz="2400" b="1" dirty="0">
                <a:solidFill>
                  <a:srgbClr val="FF0000"/>
                </a:solidFill>
              </a:rPr>
              <a:t>P</a:t>
            </a:r>
            <a:r>
              <a:rPr lang="en-US" altLang="zh-CN" sz="2400" b="1" dirty="0"/>
              <a:t>rivate data-</a:t>
            </a:r>
            <a:r>
              <a:rPr lang="en-US" altLang="zh-CN" sz="2400" b="1" dirty="0">
                <a:solidFill>
                  <a:srgbClr val="FF0000"/>
                </a:solidFill>
              </a:rPr>
              <a:t>S</a:t>
            </a:r>
            <a:r>
              <a:rPr lang="en-US" altLang="zh-CN" sz="2400" b="1" dirty="0"/>
              <a:t>haring-and-</a:t>
            </a:r>
            <a:r>
              <a:rPr lang="en-US" altLang="zh-CN" sz="2400" b="1" dirty="0">
                <a:solidFill>
                  <a:srgbClr val="FF0000"/>
                </a:solidFill>
              </a:rPr>
              <a:t>A</a:t>
            </a:r>
            <a:r>
              <a:rPr lang="en-US" altLang="zh-CN" sz="2400" b="1" dirty="0"/>
              <a:t>nalytics functionality       </a:t>
            </a:r>
            <a:r>
              <a:rPr lang="en-US" altLang="zh-CN" sz="2400" b="1" dirty="0">
                <a:solidFill>
                  <a:srgbClr val="FF0000"/>
                </a:solidFill>
              </a:rPr>
              <a:t>a</a:t>
            </a:r>
            <a:r>
              <a:rPr lang="en-US" altLang="zh-CN" sz="2400" b="1" dirty="0"/>
              <a:t>s cloud </a:t>
            </a:r>
            <a:r>
              <a:rPr lang="en-US" altLang="zh-CN" sz="2400" b="1" dirty="0">
                <a:solidFill>
                  <a:srgbClr val="FF0000"/>
                </a:solidFill>
              </a:rPr>
              <a:t>S</a:t>
            </a:r>
            <a:r>
              <a:rPr lang="en-US" altLang="zh-CN" sz="2400" b="1" dirty="0"/>
              <a:t>ervices.</a:t>
            </a:r>
            <a:endParaRPr lang="zh-CN" altLang="en-US" sz="2400" b="1" dirty="0"/>
          </a:p>
        </p:txBody>
      </p:sp>
      <p:sp>
        <p:nvSpPr>
          <p:cNvPr id="7" name="文本框 6">
            <a:extLst>
              <a:ext uri="{FF2B5EF4-FFF2-40B4-BE49-F238E27FC236}">
                <a16:creationId xmlns:a16="http://schemas.microsoft.com/office/drawing/2014/main" id="{659EBB53-C3CB-6A6B-954F-97415A9C2520}"/>
              </a:ext>
            </a:extLst>
          </p:cNvPr>
          <p:cNvSpPr txBox="1"/>
          <p:nvPr/>
        </p:nvSpPr>
        <p:spPr>
          <a:xfrm>
            <a:off x="669924" y="3337284"/>
            <a:ext cx="6763390" cy="369332"/>
          </a:xfrm>
          <a:prstGeom prst="rect">
            <a:avLst/>
          </a:prstGeom>
          <a:noFill/>
        </p:spPr>
        <p:txBody>
          <a:bodyPr wrap="none" rtlCol="0">
            <a:spAutoFit/>
          </a:bodyPr>
          <a:lstStyle/>
          <a:p>
            <a:r>
              <a:rPr lang="zh-CN" altLang="en-US" dirty="0"/>
              <a:t>愿景：使差分隐私对于</a:t>
            </a:r>
            <a:r>
              <a:rPr lang="zh-CN" altLang="en-US" dirty="0">
                <a:solidFill>
                  <a:schemeClr val="accent2"/>
                </a:solidFill>
              </a:rPr>
              <a:t>“云用户”（</a:t>
            </a:r>
            <a:r>
              <a:rPr lang="en-US" altLang="zh-CN" dirty="0">
                <a:solidFill>
                  <a:schemeClr val="accent2"/>
                </a:solidFill>
              </a:rPr>
              <a:t>Cloud Users</a:t>
            </a:r>
            <a:r>
              <a:rPr lang="zh-CN" altLang="en-US" dirty="0">
                <a:solidFill>
                  <a:schemeClr val="accent2"/>
                </a:solidFill>
              </a:rPr>
              <a:t>）</a:t>
            </a:r>
            <a:r>
              <a:rPr lang="zh-CN" altLang="en-US" dirty="0"/>
              <a:t>来说可访问。</a:t>
            </a:r>
          </a:p>
        </p:txBody>
      </p:sp>
      <p:sp>
        <p:nvSpPr>
          <p:cNvPr id="8" name="矩形: 圆角 7">
            <a:extLst>
              <a:ext uri="{FF2B5EF4-FFF2-40B4-BE49-F238E27FC236}">
                <a16:creationId xmlns:a16="http://schemas.microsoft.com/office/drawing/2014/main" id="{0E2C92B6-E23B-CFBD-50BE-D65D9CD7C486}"/>
              </a:ext>
            </a:extLst>
          </p:cNvPr>
          <p:cNvSpPr/>
          <p:nvPr/>
        </p:nvSpPr>
        <p:spPr>
          <a:xfrm>
            <a:off x="1141466" y="4523434"/>
            <a:ext cx="1607871"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Cloud users</a:t>
            </a:r>
            <a:endParaRPr lang="zh-CN" altLang="en-US" dirty="0"/>
          </a:p>
        </p:txBody>
      </p:sp>
      <p:sp>
        <p:nvSpPr>
          <p:cNvPr id="9" name="矩形: 圆角 8">
            <a:extLst>
              <a:ext uri="{FF2B5EF4-FFF2-40B4-BE49-F238E27FC236}">
                <a16:creationId xmlns:a16="http://schemas.microsoft.com/office/drawing/2014/main" id="{8DF8D6B7-6A3B-CDE1-5071-ADABC9AC02B7}"/>
              </a:ext>
            </a:extLst>
          </p:cNvPr>
          <p:cNvSpPr/>
          <p:nvPr/>
        </p:nvSpPr>
        <p:spPr>
          <a:xfrm>
            <a:off x="3367119" y="4984232"/>
            <a:ext cx="174492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collectors</a:t>
            </a:r>
            <a:endParaRPr lang="zh-CN" altLang="en-US" dirty="0"/>
          </a:p>
        </p:txBody>
      </p:sp>
      <p:sp>
        <p:nvSpPr>
          <p:cNvPr id="10" name="矩形: 圆角 9">
            <a:extLst>
              <a:ext uri="{FF2B5EF4-FFF2-40B4-BE49-F238E27FC236}">
                <a16:creationId xmlns:a16="http://schemas.microsoft.com/office/drawing/2014/main" id="{7E106D7B-42E5-BF32-4209-DB260EF7337C}"/>
              </a:ext>
            </a:extLst>
          </p:cNvPr>
          <p:cNvSpPr/>
          <p:nvPr/>
        </p:nvSpPr>
        <p:spPr>
          <a:xfrm>
            <a:off x="3367118" y="4063876"/>
            <a:ext cx="17449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owners</a:t>
            </a:r>
            <a:endParaRPr lang="zh-CN" altLang="en-US" dirty="0"/>
          </a:p>
        </p:txBody>
      </p:sp>
      <p:cxnSp>
        <p:nvCxnSpPr>
          <p:cNvPr id="12" name="直接箭头连接符 11">
            <a:extLst>
              <a:ext uri="{FF2B5EF4-FFF2-40B4-BE49-F238E27FC236}">
                <a16:creationId xmlns:a16="http://schemas.microsoft.com/office/drawing/2014/main" id="{3CA32355-EDAF-ACA6-6782-10E5E69BD30B}"/>
              </a:ext>
            </a:extLst>
          </p:cNvPr>
          <p:cNvCxnSpPr>
            <a:stCxn id="8" idx="3"/>
            <a:endCxn id="10" idx="1"/>
          </p:cNvCxnSpPr>
          <p:nvPr/>
        </p:nvCxnSpPr>
        <p:spPr>
          <a:xfrm flipV="1">
            <a:off x="2749337" y="4292476"/>
            <a:ext cx="617781" cy="459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0537693-DAC5-FB5D-77E1-AAA12BB490AB}"/>
              </a:ext>
            </a:extLst>
          </p:cNvPr>
          <p:cNvCxnSpPr>
            <a:stCxn id="8" idx="3"/>
            <a:endCxn id="9" idx="1"/>
          </p:cNvCxnSpPr>
          <p:nvPr/>
        </p:nvCxnSpPr>
        <p:spPr>
          <a:xfrm>
            <a:off x="2749337" y="4752034"/>
            <a:ext cx="617782" cy="46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5791E2BA-6B0C-0665-D47E-8CD50CBD787F}"/>
              </a:ext>
            </a:extLst>
          </p:cNvPr>
          <p:cNvSpPr/>
          <p:nvPr/>
        </p:nvSpPr>
        <p:spPr>
          <a:xfrm>
            <a:off x="5799381" y="4063876"/>
            <a:ext cx="1503543"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encoding</a:t>
            </a:r>
            <a:endParaRPr lang="zh-CN" altLang="en-US" dirty="0">
              <a:solidFill>
                <a:schemeClr val="tx1"/>
              </a:solidFill>
            </a:endParaRPr>
          </a:p>
        </p:txBody>
      </p:sp>
      <p:sp>
        <p:nvSpPr>
          <p:cNvPr id="16" name="矩形: 圆角 15">
            <a:extLst>
              <a:ext uri="{FF2B5EF4-FFF2-40B4-BE49-F238E27FC236}">
                <a16:creationId xmlns:a16="http://schemas.microsoft.com/office/drawing/2014/main" id="{E7185C5D-4E2A-B7B3-2900-A12705F9C430}"/>
              </a:ext>
            </a:extLst>
          </p:cNvPr>
          <p:cNvSpPr/>
          <p:nvPr/>
        </p:nvSpPr>
        <p:spPr>
          <a:xfrm>
            <a:off x="5799381" y="4980634"/>
            <a:ext cx="1503543"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analyzing</a:t>
            </a:r>
            <a:endParaRPr lang="zh-CN" altLang="en-US" dirty="0">
              <a:solidFill>
                <a:schemeClr val="tx1"/>
              </a:solidFill>
            </a:endParaRPr>
          </a:p>
        </p:txBody>
      </p:sp>
      <p:cxnSp>
        <p:nvCxnSpPr>
          <p:cNvPr id="18" name="直接箭头连接符 17">
            <a:extLst>
              <a:ext uri="{FF2B5EF4-FFF2-40B4-BE49-F238E27FC236}">
                <a16:creationId xmlns:a16="http://schemas.microsoft.com/office/drawing/2014/main" id="{F07C9998-84A9-0DA2-2A9B-D2A3D2D777C4}"/>
              </a:ext>
            </a:extLst>
          </p:cNvPr>
          <p:cNvCxnSpPr>
            <a:stCxn id="10" idx="3"/>
            <a:endCxn id="15" idx="1"/>
          </p:cNvCxnSpPr>
          <p:nvPr/>
        </p:nvCxnSpPr>
        <p:spPr>
          <a:xfrm>
            <a:off x="5112047" y="4292476"/>
            <a:ext cx="68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1748CDF-4B03-F200-7A14-98DC4E541B1F}"/>
              </a:ext>
            </a:extLst>
          </p:cNvPr>
          <p:cNvCxnSpPr>
            <a:cxnSpLocks/>
            <a:stCxn id="9" idx="3"/>
            <a:endCxn id="16" idx="1"/>
          </p:cNvCxnSpPr>
          <p:nvPr/>
        </p:nvCxnSpPr>
        <p:spPr>
          <a:xfrm flipV="1">
            <a:off x="5112047" y="5209234"/>
            <a:ext cx="687334" cy="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726A980-539F-9533-9159-0808DB2E973D}"/>
              </a:ext>
            </a:extLst>
          </p:cNvPr>
          <p:cNvSpPr txBox="1"/>
          <p:nvPr/>
        </p:nvSpPr>
        <p:spPr>
          <a:xfrm>
            <a:off x="8922042" y="4521076"/>
            <a:ext cx="2031325" cy="369332"/>
          </a:xfrm>
          <a:prstGeom prst="rect">
            <a:avLst/>
          </a:prstGeom>
          <a:noFill/>
          <a:ln>
            <a:solidFill>
              <a:schemeClr val="accent2"/>
            </a:solidFill>
          </a:ln>
        </p:spPr>
        <p:txBody>
          <a:bodyPr wrap="none" rtlCol="0">
            <a:spAutoFit/>
          </a:bodyPr>
          <a:lstStyle/>
          <a:p>
            <a:r>
              <a:rPr lang="zh-CN" altLang="en-US" dirty="0">
                <a:solidFill>
                  <a:schemeClr val="accent2"/>
                </a:solidFill>
              </a:rPr>
              <a:t>算法和结果透明！</a:t>
            </a:r>
          </a:p>
        </p:txBody>
      </p:sp>
    </p:spTree>
    <p:extLst>
      <p:ext uri="{BB962C8B-B14F-4D97-AF65-F5344CB8AC3E}">
        <p14:creationId xmlns:p14="http://schemas.microsoft.com/office/powerpoint/2010/main" val="246910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5" grpId="0" animBg="1"/>
      <p:bldP spid="16"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EA3E3-A531-3713-2D37-9C293B0E16B0}"/>
              </a:ext>
            </a:extLst>
          </p:cNvPr>
          <p:cNvSpPr>
            <a:spLocks noGrp="1"/>
          </p:cNvSpPr>
          <p:nvPr>
            <p:ph type="title"/>
          </p:nvPr>
        </p:nvSpPr>
        <p:spPr/>
        <p:txBody>
          <a:bodyPr/>
          <a:lstStyle/>
          <a:p>
            <a:r>
              <a:rPr lang="zh-CN" altLang="en-US" dirty="0"/>
              <a:t>概述</a:t>
            </a:r>
          </a:p>
        </p:txBody>
      </p:sp>
      <p:sp>
        <p:nvSpPr>
          <p:cNvPr id="3" name="灯片编号占位符 2">
            <a:extLst>
              <a:ext uri="{FF2B5EF4-FFF2-40B4-BE49-F238E27FC236}">
                <a16:creationId xmlns:a16="http://schemas.microsoft.com/office/drawing/2014/main" id="{C9298E42-59D8-D7E8-0B96-7C56637BFA4B}"/>
              </a:ext>
            </a:extLst>
          </p:cNvPr>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4" name="文本框 3">
            <a:extLst>
              <a:ext uri="{FF2B5EF4-FFF2-40B4-BE49-F238E27FC236}">
                <a16:creationId xmlns:a16="http://schemas.microsoft.com/office/drawing/2014/main" id="{F3C0D5DF-6F31-DBA2-0E86-3323FE344960}"/>
              </a:ext>
            </a:extLst>
          </p:cNvPr>
          <p:cNvSpPr txBox="1"/>
          <p:nvPr/>
        </p:nvSpPr>
        <p:spPr>
          <a:xfrm>
            <a:off x="669925" y="3923048"/>
            <a:ext cx="10850562" cy="873957"/>
          </a:xfrm>
          <a:prstGeom prst="rect">
            <a:avLst/>
          </a:prstGeom>
          <a:noFill/>
        </p:spPr>
        <p:txBody>
          <a:bodyPr wrap="square" rtlCol="0">
            <a:spAutoFit/>
          </a:bodyPr>
          <a:lstStyle/>
          <a:p>
            <a:pPr>
              <a:lnSpc>
                <a:spcPct val="150000"/>
              </a:lnSpc>
            </a:pPr>
            <a:r>
              <a:rPr lang="zh-CN" altLang="en-US" dirty="0"/>
              <a:t>在本次介绍中，重点讨论了</a:t>
            </a:r>
            <a:r>
              <a:rPr lang="zh-CN" altLang="en-US" dirty="0">
                <a:solidFill>
                  <a:schemeClr val="accent2"/>
                </a:solidFill>
              </a:rPr>
              <a:t>本地差异隐私（</a:t>
            </a:r>
            <a:r>
              <a:rPr lang="en-US" altLang="zh-CN" dirty="0">
                <a:solidFill>
                  <a:schemeClr val="accent2"/>
                </a:solidFill>
              </a:rPr>
              <a:t>LDP</a:t>
            </a:r>
            <a:r>
              <a:rPr lang="zh-CN" altLang="en-US" dirty="0">
                <a:solidFill>
                  <a:schemeClr val="accent2"/>
                </a:solidFill>
              </a:rPr>
              <a:t>）</a:t>
            </a:r>
            <a:r>
              <a:rPr lang="zh-CN" altLang="en-US" dirty="0"/>
              <a:t>下的</a:t>
            </a:r>
            <a:r>
              <a:rPr lang="zh-CN" altLang="en-US" dirty="0">
                <a:solidFill>
                  <a:schemeClr val="accent2"/>
                </a:solidFill>
              </a:rPr>
              <a:t>多维分析（</a:t>
            </a:r>
            <a:r>
              <a:rPr lang="en-US" altLang="zh-CN" dirty="0">
                <a:solidFill>
                  <a:schemeClr val="accent2"/>
                </a:solidFill>
              </a:rPr>
              <a:t>MDA</a:t>
            </a:r>
            <a:r>
              <a:rPr lang="zh-CN" altLang="en-US" dirty="0">
                <a:solidFill>
                  <a:schemeClr val="accent2"/>
                </a:solidFill>
              </a:rPr>
              <a:t>）查询</a:t>
            </a:r>
            <a:r>
              <a:rPr lang="zh-CN" altLang="en-US" dirty="0"/>
              <a:t>。</a:t>
            </a:r>
            <a:endParaRPr lang="en-US" altLang="zh-CN" dirty="0"/>
          </a:p>
          <a:p>
            <a:pPr>
              <a:lnSpc>
                <a:spcPct val="150000"/>
              </a:lnSpc>
            </a:pPr>
            <a:r>
              <a:rPr lang="zh-CN" altLang="en-US" dirty="0"/>
              <a:t>针对事实表的</a:t>
            </a:r>
            <a:r>
              <a:rPr lang="en-US" altLang="zh-CN" dirty="0"/>
              <a:t>MDA</a:t>
            </a:r>
            <a:r>
              <a:rPr lang="zh-CN" altLang="en-US" dirty="0"/>
              <a:t>查询具有基于（分类或顺序）维度的谓词，并聚合一个或多个度量。</a:t>
            </a:r>
            <a:endParaRPr lang="en-US" altLang="zh-CN" dirty="0"/>
          </a:p>
        </p:txBody>
      </p:sp>
      <p:sp>
        <p:nvSpPr>
          <p:cNvPr id="6" name="文本框 5">
            <a:extLst>
              <a:ext uri="{FF2B5EF4-FFF2-40B4-BE49-F238E27FC236}">
                <a16:creationId xmlns:a16="http://schemas.microsoft.com/office/drawing/2014/main" id="{98FA7C77-8D30-74C4-3903-7856BE2A0DD6}"/>
              </a:ext>
            </a:extLst>
          </p:cNvPr>
          <p:cNvSpPr txBox="1"/>
          <p:nvPr/>
        </p:nvSpPr>
        <p:spPr>
          <a:xfrm>
            <a:off x="669925" y="4820089"/>
            <a:ext cx="10850561" cy="1289456"/>
          </a:xfrm>
          <a:prstGeom prst="rect">
            <a:avLst/>
          </a:prstGeom>
          <a:noFill/>
        </p:spPr>
        <p:txBody>
          <a:bodyPr wrap="square" rtlCol="0">
            <a:spAutoFit/>
          </a:bodyPr>
          <a:lstStyle/>
          <a:p>
            <a:pPr>
              <a:lnSpc>
                <a:spcPct val="150000"/>
              </a:lnSpc>
            </a:pPr>
            <a:r>
              <a:rPr lang="zh-CN" altLang="en-US" dirty="0"/>
              <a:t>在没有可信代理的情况下，敏感维度和度量在发送到数据采集器之前，</a:t>
            </a:r>
            <a:endParaRPr lang="en-US" altLang="zh-CN" dirty="0"/>
          </a:p>
          <a:p>
            <a:pPr>
              <a:lnSpc>
                <a:spcPct val="150000"/>
              </a:lnSpc>
            </a:pPr>
            <a:r>
              <a:rPr lang="zh-CN" altLang="en-US" dirty="0"/>
              <a:t>数据拥有者使用提供的</a:t>
            </a:r>
            <a:r>
              <a:rPr lang="en-US" altLang="zh-CN" dirty="0">
                <a:solidFill>
                  <a:schemeClr val="accent2"/>
                </a:solidFill>
              </a:rPr>
              <a:t>LDP</a:t>
            </a:r>
            <a:r>
              <a:rPr lang="zh-CN" altLang="en-US" dirty="0">
                <a:solidFill>
                  <a:schemeClr val="accent2"/>
                </a:solidFill>
              </a:rPr>
              <a:t>数据共享服务</a:t>
            </a:r>
            <a:r>
              <a:rPr lang="zh-CN" altLang="en-US" dirty="0"/>
              <a:t>以隐私保留的方式在本地进行编码。</a:t>
            </a:r>
            <a:endParaRPr lang="en-US" altLang="zh-CN" dirty="0"/>
          </a:p>
          <a:p>
            <a:pPr>
              <a:lnSpc>
                <a:spcPct val="150000"/>
              </a:lnSpc>
            </a:pPr>
            <a:r>
              <a:rPr lang="zh-CN" altLang="en-US" dirty="0"/>
              <a:t>数据收集者使用提供的</a:t>
            </a:r>
            <a:r>
              <a:rPr lang="en-US" altLang="zh-CN" dirty="0">
                <a:solidFill>
                  <a:schemeClr val="accent2"/>
                </a:solidFill>
              </a:rPr>
              <a:t>LDP</a:t>
            </a:r>
            <a:r>
              <a:rPr lang="zh-CN" altLang="en-US" dirty="0">
                <a:solidFill>
                  <a:schemeClr val="accent2"/>
                </a:solidFill>
              </a:rPr>
              <a:t>数据分析服务</a:t>
            </a:r>
            <a:r>
              <a:rPr lang="zh-CN" altLang="en-US" dirty="0"/>
              <a:t>从编码数据中估计</a:t>
            </a:r>
            <a:r>
              <a:rPr lang="en-US" altLang="zh-CN" dirty="0"/>
              <a:t>MDA</a:t>
            </a:r>
            <a:r>
              <a:rPr lang="zh-CN" altLang="en-US" dirty="0"/>
              <a:t>查询的答案。</a:t>
            </a:r>
            <a:endParaRPr lang="en-US" altLang="zh-CN" dirty="0"/>
          </a:p>
        </p:txBody>
      </p:sp>
      <p:sp>
        <p:nvSpPr>
          <p:cNvPr id="7" name="文本框 6">
            <a:extLst>
              <a:ext uri="{FF2B5EF4-FFF2-40B4-BE49-F238E27FC236}">
                <a16:creationId xmlns:a16="http://schemas.microsoft.com/office/drawing/2014/main" id="{C55BE890-7AB9-DE71-0256-6A77182069CB}"/>
              </a:ext>
            </a:extLst>
          </p:cNvPr>
          <p:cNvSpPr txBox="1"/>
          <p:nvPr/>
        </p:nvSpPr>
        <p:spPr>
          <a:xfrm>
            <a:off x="2939528" y="5280151"/>
            <a:ext cx="45719" cy="369332"/>
          </a:xfrm>
          <a:prstGeom prst="rect">
            <a:avLst/>
          </a:prstGeom>
          <a:noFill/>
        </p:spPr>
        <p:txBody>
          <a:bodyPr wrap="square" rtlCol="0">
            <a:spAutoFit/>
          </a:bodyPr>
          <a:lstStyle/>
          <a:p>
            <a:endParaRPr lang="zh-CN" altLang="en-US" dirty="0"/>
          </a:p>
        </p:txBody>
      </p:sp>
      <p:pic>
        <p:nvPicPr>
          <p:cNvPr id="10" name="图片 9">
            <a:extLst>
              <a:ext uri="{FF2B5EF4-FFF2-40B4-BE49-F238E27FC236}">
                <a16:creationId xmlns:a16="http://schemas.microsoft.com/office/drawing/2014/main" id="{73341178-6E04-7C41-4F82-84B791F31023}"/>
              </a:ext>
            </a:extLst>
          </p:cNvPr>
          <p:cNvPicPr>
            <a:picLocks noChangeAspect="1"/>
          </p:cNvPicPr>
          <p:nvPr/>
        </p:nvPicPr>
        <p:blipFill>
          <a:blip r:embed="rId2"/>
          <a:stretch>
            <a:fillRect/>
          </a:stretch>
        </p:blipFill>
        <p:spPr>
          <a:xfrm>
            <a:off x="1228614" y="1258989"/>
            <a:ext cx="9347497" cy="2416819"/>
          </a:xfrm>
          <a:prstGeom prst="rect">
            <a:avLst/>
          </a:prstGeom>
        </p:spPr>
      </p:pic>
    </p:spTree>
    <p:extLst>
      <p:ext uri="{BB962C8B-B14F-4D97-AF65-F5344CB8AC3E}">
        <p14:creationId xmlns:p14="http://schemas.microsoft.com/office/powerpoint/2010/main" val="144740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E69A6-C686-F5E9-02B4-DBB4FC278A36}"/>
              </a:ext>
            </a:extLst>
          </p:cNvPr>
          <p:cNvSpPr>
            <a:spLocks noGrp="1"/>
          </p:cNvSpPr>
          <p:nvPr>
            <p:ph type="title"/>
          </p:nvPr>
        </p:nvSpPr>
        <p:spPr/>
        <p:txBody>
          <a:bodyPr/>
          <a:lstStyle/>
          <a:p>
            <a:r>
              <a:rPr lang="zh-CN" altLang="en-US" dirty="0"/>
              <a:t>数据模型和多维分析查询</a:t>
            </a:r>
          </a:p>
        </p:txBody>
      </p:sp>
      <p:sp>
        <p:nvSpPr>
          <p:cNvPr id="3" name="灯片编号占位符 2">
            <a:extLst>
              <a:ext uri="{FF2B5EF4-FFF2-40B4-BE49-F238E27FC236}">
                <a16:creationId xmlns:a16="http://schemas.microsoft.com/office/drawing/2014/main" id="{FE3ED07E-71C4-B1A7-9A93-61EE6486C780}"/>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4" name="文本框 3">
            <a:extLst>
              <a:ext uri="{FF2B5EF4-FFF2-40B4-BE49-F238E27FC236}">
                <a16:creationId xmlns:a16="http://schemas.microsoft.com/office/drawing/2014/main" id="{B4B3E91A-9AB2-E258-2CD3-F119AA224FA0}"/>
              </a:ext>
            </a:extLst>
          </p:cNvPr>
          <p:cNvSpPr txBox="1"/>
          <p:nvPr/>
        </p:nvSpPr>
        <p:spPr>
          <a:xfrm>
            <a:off x="669925" y="2651833"/>
            <a:ext cx="10850562" cy="3366947"/>
          </a:xfrm>
          <a:prstGeom prst="rect">
            <a:avLst/>
          </a:prstGeom>
          <a:noFill/>
        </p:spPr>
        <p:txBody>
          <a:bodyPr wrap="square" rtlCol="0">
            <a:spAutoFit/>
          </a:bodyPr>
          <a:lstStyle/>
          <a:p>
            <a:pPr>
              <a:lnSpc>
                <a:spcPct val="150000"/>
              </a:lnSpc>
            </a:pPr>
            <a:r>
              <a:rPr lang="zh-CN" altLang="en-US" b="1" dirty="0"/>
              <a:t>数据模型：</a:t>
            </a:r>
            <a:endParaRPr lang="en-US" altLang="zh-CN" b="1" dirty="0"/>
          </a:p>
          <a:p>
            <a:pPr>
              <a:lnSpc>
                <a:spcPct val="150000"/>
              </a:lnSpc>
            </a:pPr>
            <a:r>
              <a:rPr lang="zh-CN" altLang="en-US" dirty="0"/>
              <a:t>一组数据拥有者，每个数据拥有者都持有一个或多个具有相同</a:t>
            </a:r>
            <a:r>
              <a:rPr lang="zh-CN" altLang="en-US" dirty="0">
                <a:solidFill>
                  <a:schemeClr val="accent2"/>
                </a:solidFill>
              </a:rPr>
              <a:t>属性</a:t>
            </a:r>
            <a:r>
              <a:rPr lang="en-US" altLang="zh-CN" dirty="0">
                <a:solidFill>
                  <a:schemeClr val="accent2"/>
                </a:solidFill>
              </a:rPr>
              <a:t>D</a:t>
            </a:r>
            <a:r>
              <a:rPr lang="zh-CN" altLang="en-US" dirty="0"/>
              <a:t>的元组</a:t>
            </a:r>
            <a:r>
              <a:rPr lang="en-US" altLang="zh-CN" dirty="0"/>
              <a:t>t</a:t>
            </a:r>
            <a:r>
              <a:rPr lang="zh-CN" altLang="en-US" dirty="0"/>
              <a:t>（</a:t>
            </a:r>
            <a:r>
              <a:rPr lang="en-US" altLang="zh-CN" dirty="0"/>
              <a:t>tuple</a:t>
            </a:r>
            <a:r>
              <a:rPr lang="zh-CN" altLang="en-US" dirty="0"/>
              <a:t>）。</a:t>
            </a:r>
            <a:endParaRPr lang="en-US" altLang="zh-CN" dirty="0"/>
          </a:p>
          <a:p>
            <a:pPr>
              <a:lnSpc>
                <a:spcPct val="150000"/>
              </a:lnSpc>
            </a:pPr>
            <a:endParaRPr lang="en-US" altLang="zh-CN" dirty="0"/>
          </a:p>
          <a:p>
            <a:pPr>
              <a:lnSpc>
                <a:spcPct val="150000"/>
              </a:lnSpc>
            </a:pPr>
            <a:r>
              <a:rPr lang="zh-CN" altLang="en-US" dirty="0"/>
              <a:t>属性（</a:t>
            </a:r>
            <a:r>
              <a:rPr lang="en-US" altLang="zh-CN" dirty="0"/>
              <a:t>attributes</a:t>
            </a:r>
            <a:r>
              <a:rPr lang="zh-CN" altLang="en-US" dirty="0"/>
              <a:t>）在</a:t>
            </a:r>
            <a:r>
              <a:rPr lang="zh-CN" altLang="en-US" dirty="0">
                <a:solidFill>
                  <a:schemeClr val="accent2"/>
                </a:solidFill>
              </a:rPr>
              <a:t>谓词</a:t>
            </a:r>
            <a:r>
              <a:rPr lang="en-US" altLang="zh-CN" dirty="0">
                <a:solidFill>
                  <a:schemeClr val="accent2"/>
                </a:solidFill>
              </a:rPr>
              <a:t>C</a:t>
            </a:r>
            <a:r>
              <a:rPr lang="zh-CN" altLang="en-US" dirty="0"/>
              <a:t>（</a:t>
            </a:r>
            <a:r>
              <a:rPr lang="en-US" altLang="zh-CN" dirty="0"/>
              <a:t>predicates</a:t>
            </a:r>
            <a:r>
              <a:rPr lang="zh-CN" altLang="en-US" dirty="0"/>
              <a:t>）中出现时称为维度（</a:t>
            </a:r>
            <a:r>
              <a:rPr lang="en-US" altLang="zh-CN" dirty="0"/>
              <a:t>dimensions</a:t>
            </a:r>
            <a:r>
              <a:rPr lang="zh-CN" altLang="en-US" dirty="0"/>
              <a:t>）；</a:t>
            </a:r>
            <a:endParaRPr lang="en-US" altLang="zh-CN" dirty="0"/>
          </a:p>
          <a:p>
            <a:pPr>
              <a:lnSpc>
                <a:spcPct val="150000"/>
              </a:lnSpc>
            </a:pPr>
            <a:r>
              <a:rPr lang="en-US" altLang="zh-CN" dirty="0"/>
              <a:t>                             </a:t>
            </a:r>
            <a:r>
              <a:rPr lang="zh-CN" altLang="en-US" dirty="0"/>
              <a:t>在</a:t>
            </a:r>
            <a:r>
              <a:rPr lang="zh-CN" altLang="en-US" dirty="0">
                <a:solidFill>
                  <a:schemeClr val="accent2"/>
                </a:solidFill>
              </a:rPr>
              <a:t>聚合</a:t>
            </a:r>
            <a:r>
              <a:rPr lang="en-US" altLang="zh-CN" dirty="0">
                <a:solidFill>
                  <a:schemeClr val="accent2"/>
                </a:solidFill>
              </a:rPr>
              <a:t>F</a:t>
            </a:r>
            <a:r>
              <a:rPr lang="zh-CN" altLang="en-US" dirty="0"/>
              <a:t>（</a:t>
            </a:r>
            <a:r>
              <a:rPr lang="en-US" altLang="zh-CN" dirty="0"/>
              <a:t>aggregation</a:t>
            </a:r>
            <a:r>
              <a:rPr lang="zh-CN" altLang="en-US" dirty="0"/>
              <a:t>）中以回答问题时称为</a:t>
            </a:r>
            <a:r>
              <a:rPr lang="zh-CN" altLang="en-US" dirty="0">
                <a:solidFill>
                  <a:schemeClr val="accent2"/>
                </a:solidFill>
              </a:rPr>
              <a:t>度量</a:t>
            </a:r>
            <a:r>
              <a:rPr lang="en-US" altLang="zh-CN" dirty="0">
                <a:solidFill>
                  <a:schemeClr val="accent2"/>
                </a:solidFill>
              </a:rPr>
              <a:t>M</a:t>
            </a:r>
            <a:r>
              <a:rPr lang="zh-CN" altLang="en-US" dirty="0"/>
              <a:t>（</a:t>
            </a:r>
            <a:r>
              <a:rPr lang="en-US" altLang="zh-CN" dirty="0"/>
              <a:t>measures</a:t>
            </a:r>
            <a:r>
              <a:rPr lang="zh-CN" altLang="en-US" dirty="0"/>
              <a:t>）。</a:t>
            </a:r>
            <a:endParaRPr lang="en-US" altLang="zh-CN" dirty="0"/>
          </a:p>
          <a:p>
            <a:pPr>
              <a:lnSpc>
                <a:spcPct val="150000"/>
              </a:lnSpc>
            </a:pPr>
            <a:r>
              <a:rPr lang="en-US" altLang="zh-CN" dirty="0"/>
              <a:t>t[D]</a:t>
            </a:r>
            <a:r>
              <a:rPr lang="zh-CN" altLang="en-US" dirty="0"/>
              <a:t>或</a:t>
            </a:r>
            <a:r>
              <a:rPr lang="en-US" altLang="zh-CN" dirty="0"/>
              <a:t>t[M]</a:t>
            </a:r>
            <a:r>
              <a:rPr lang="zh-CN" altLang="en-US" dirty="0"/>
              <a:t>表示元组</a:t>
            </a:r>
            <a:r>
              <a:rPr lang="en-US" altLang="zh-CN" dirty="0"/>
              <a:t>t</a:t>
            </a:r>
            <a:r>
              <a:rPr lang="zh-CN" altLang="en-US" dirty="0"/>
              <a:t>中的属性值。</a:t>
            </a:r>
            <a:endParaRPr lang="en-US" altLang="zh-CN" dirty="0"/>
          </a:p>
          <a:p>
            <a:pPr>
              <a:lnSpc>
                <a:spcPct val="150000"/>
              </a:lnSpc>
            </a:pPr>
            <a:r>
              <a:rPr lang="zh-CN" altLang="en-US" dirty="0"/>
              <a:t>数据收集者可以收集来自所有数据拥有者的所有元组，并形成</a:t>
            </a:r>
            <a:r>
              <a:rPr lang="zh-CN" altLang="en-US" dirty="0">
                <a:solidFill>
                  <a:schemeClr val="accent2"/>
                </a:solidFill>
              </a:rPr>
              <a:t>事实表</a:t>
            </a:r>
            <a:r>
              <a:rPr lang="en-US" altLang="zh-CN" dirty="0">
                <a:solidFill>
                  <a:schemeClr val="accent2"/>
                </a:solidFill>
              </a:rPr>
              <a:t>T</a:t>
            </a:r>
            <a:r>
              <a:rPr lang="zh-CN" altLang="en-US" dirty="0"/>
              <a:t>。数据收集者希望针对表</a:t>
            </a:r>
            <a:r>
              <a:rPr lang="en-US" altLang="zh-CN" dirty="0"/>
              <a:t>T</a:t>
            </a:r>
            <a:r>
              <a:rPr lang="zh-CN" altLang="en-US" dirty="0"/>
              <a:t>提出分析性问题。</a:t>
            </a:r>
          </a:p>
        </p:txBody>
      </p:sp>
      <p:sp>
        <p:nvSpPr>
          <p:cNvPr id="5" name="文本框 4">
            <a:extLst>
              <a:ext uri="{FF2B5EF4-FFF2-40B4-BE49-F238E27FC236}">
                <a16:creationId xmlns:a16="http://schemas.microsoft.com/office/drawing/2014/main" id="{C9DF2C57-7887-F9DE-975F-155B19DFAD9F}"/>
              </a:ext>
            </a:extLst>
          </p:cNvPr>
          <p:cNvSpPr txBox="1"/>
          <p:nvPr/>
        </p:nvSpPr>
        <p:spPr>
          <a:xfrm>
            <a:off x="669925" y="1429639"/>
            <a:ext cx="10850562" cy="369332"/>
          </a:xfrm>
          <a:prstGeom prst="rect">
            <a:avLst/>
          </a:prstGeom>
          <a:noFill/>
        </p:spPr>
        <p:txBody>
          <a:bodyPr wrap="square" rtlCol="0">
            <a:spAutoFit/>
          </a:bodyPr>
          <a:lstStyle/>
          <a:p>
            <a:r>
              <a:rPr lang="zh-CN" altLang="en-US" b="1" dirty="0"/>
              <a:t>多维分析查询 </a:t>
            </a:r>
            <a:r>
              <a:rPr lang="en-US" altLang="zh-CN" b="1" dirty="0"/>
              <a:t>Multi-Dimensional Analytical</a:t>
            </a:r>
            <a:r>
              <a:rPr lang="zh-CN" altLang="en-US" b="1" dirty="0"/>
              <a:t>（</a:t>
            </a:r>
            <a:r>
              <a:rPr lang="en-US" altLang="zh-CN" b="1" dirty="0">
                <a:solidFill>
                  <a:schemeClr val="accent2"/>
                </a:solidFill>
              </a:rPr>
              <a:t>MDA</a:t>
            </a:r>
            <a:r>
              <a:rPr lang="zh-CN" altLang="en-US" b="1" dirty="0"/>
              <a:t>）</a:t>
            </a:r>
            <a:r>
              <a:rPr lang="en-US" altLang="zh-CN" b="1" dirty="0"/>
              <a:t> Queries</a:t>
            </a:r>
            <a:endParaRPr lang="zh-CN" altLang="en-US" b="1" dirty="0"/>
          </a:p>
        </p:txBody>
      </p:sp>
      <p:pic>
        <p:nvPicPr>
          <p:cNvPr id="7" name="图片 6">
            <a:extLst>
              <a:ext uri="{FF2B5EF4-FFF2-40B4-BE49-F238E27FC236}">
                <a16:creationId xmlns:a16="http://schemas.microsoft.com/office/drawing/2014/main" id="{192E5A35-D00C-36A4-EF07-A5A8DBDFABCD}"/>
              </a:ext>
            </a:extLst>
          </p:cNvPr>
          <p:cNvPicPr>
            <a:picLocks noChangeAspect="1"/>
          </p:cNvPicPr>
          <p:nvPr/>
        </p:nvPicPr>
        <p:blipFill>
          <a:blip r:embed="rId2"/>
          <a:stretch>
            <a:fillRect/>
          </a:stretch>
        </p:blipFill>
        <p:spPr>
          <a:xfrm>
            <a:off x="3621554" y="1881562"/>
            <a:ext cx="4595372" cy="601004"/>
          </a:xfrm>
          <a:prstGeom prst="rect">
            <a:avLst/>
          </a:prstGeom>
        </p:spPr>
      </p:pic>
      <p:pic>
        <p:nvPicPr>
          <p:cNvPr id="9" name="图片 8">
            <a:extLst>
              <a:ext uri="{FF2B5EF4-FFF2-40B4-BE49-F238E27FC236}">
                <a16:creationId xmlns:a16="http://schemas.microsoft.com/office/drawing/2014/main" id="{AE893A52-12FF-E7D3-DDF6-08E3B6876E9B}"/>
              </a:ext>
            </a:extLst>
          </p:cNvPr>
          <p:cNvPicPr>
            <a:picLocks noChangeAspect="1"/>
          </p:cNvPicPr>
          <p:nvPr/>
        </p:nvPicPr>
        <p:blipFill rotWithShape="1">
          <a:blip r:embed="rId3"/>
          <a:srcRect l="-1" r="469"/>
          <a:stretch/>
        </p:blipFill>
        <p:spPr>
          <a:xfrm>
            <a:off x="7426465" y="1257315"/>
            <a:ext cx="4394725" cy="601004"/>
          </a:xfrm>
          <a:prstGeom prst="rect">
            <a:avLst/>
          </a:prstGeom>
        </p:spPr>
      </p:pic>
      <p:graphicFrame>
        <p:nvGraphicFramePr>
          <p:cNvPr id="10" name="表格 10">
            <a:extLst>
              <a:ext uri="{FF2B5EF4-FFF2-40B4-BE49-F238E27FC236}">
                <a16:creationId xmlns:a16="http://schemas.microsoft.com/office/drawing/2014/main" id="{46BBF353-99FB-36F2-8574-489AFEA0F1A4}"/>
              </a:ext>
            </a:extLst>
          </p:cNvPr>
          <p:cNvGraphicFramePr>
            <a:graphicFrameLocks noGrp="1"/>
          </p:cNvGraphicFramePr>
          <p:nvPr>
            <p:extLst>
              <p:ext uri="{D42A27DB-BD31-4B8C-83A1-F6EECF244321}">
                <p14:modId xmlns:p14="http://schemas.microsoft.com/office/powerpoint/2010/main" val="3549499433"/>
              </p:ext>
            </p:extLst>
          </p:nvPr>
        </p:nvGraphicFramePr>
        <p:xfrm>
          <a:off x="1667597" y="3536047"/>
          <a:ext cx="8128002" cy="3657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558990763"/>
                    </a:ext>
                  </a:extLst>
                </a:gridCol>
                <a:gridCol w="1354667">
                  <a:extLst>
                    <a:ext uri="{9D8B030D-6E8A-4147-A177-3AD203B41FA5}">
                      <a16:colId xmlns:a16="http://schemas.microsoft.com/office/drawing/2014/main" val="4099487636"/>
                    </a:ext>
                  </a:extLst>
                </a:gridCol>
                <a:gridCol w="1354667">
                  <a:extLst>
                    <a:ext uri="{9D8B030D-6E8A-4147-A177-3AD203B41FA5}">
                      <a16:colId xmlns:a16="http://schemas.microsoft.com/office/drawing/2014/main" val="1918479369"/>
                    </a:ext>
                  </a:extLst>
                </a:gridCol>
                <a:gridCol w="1354667">
                  <a:extLst>
                    <a:ext uri="{9D8B030D-6E8A-4147-A177-3AD203B41FA5}">
                      <a16:colId xmlns:a16="http://schemas.microsoft.com/office/drawing/2014/main" val="3128402210"/>
                    </a:ext>
                  </a:extLst>
                </a:gridCol>
                <a:gridCol w="1474728">
                  <a:extLst>
                    <a:ext uri="{9D8B030D-6E8A-4147-A177-3AD203B41FA5}">
                      <a16:colId xmlns:a16="http://schemas.microsoft.com/office/drawing/2014/main" val="4016094325"/>
                    </a:ext>
                  </a:extLst>
                </a:gridCol>
                <a:gridCol w="1234606">
                  <a:extLst>
                    <a:ext uri="{9D8B030D-6E8A-4147-A177-3AD203B41FA5}">
                      <a16:colId xmlns:a16="http://schemas.microsoft.com/office/drawing/2014/main" val="54293282"/>
                    </a:ext>
                  </a:extLst>
                </a:gridCol>
              </a:tblGrid>
              <a:tr h="136843">
                <a:tc>
                  <a:txBody>
                    <a:bodyPr/>
                    <a:lstStyle/>
                    <a:p>
                      <a:pPr algn="ctr"/>
                      <a:r>
                        <a:rPr lang="en-US" altLang="zh-CN" dirty="0"/>
                        <a:t>Age</a:t>
                      </a:r>
                      <a:endParaRPr lang="zh-CN" altLang="en-US" dirty="0"/>
                    </a:p>
                  </a:txBody>
                  <a:tcPr>
                    <a:solidFill>
                      <a:schemeClr val="accent2"/>
                    </a:solidFill>
                  </a:tcPr>
                </a:tc>
                <a:tc>
                  <a:txBody>
                    <a:bodyPr/>
                    <a:lstStyle/>
                    <a:p>
                      <a:pPr algn="ctr"/>
                      <a:r>
                        <a:rPr lang="en-US" altLang="zh-CN" dirty="0"/>
                        <a:t>Salary</a:t>
                      </a:r>
                      <a:endParaRPr lang="zh-CN" altLang="en-US" dirty="0"/>
                    </a:p>
                  </a:txBody>
                  <a:tcPr>
                    <a:solidFill>
                      <a:schemeClr val="accent2"/>
                    </a:solidFill>
                  </a:tcPr>
                </a:tc>
                <a:tc>
                  <a:txBody>
                    <a:bodyPr/>
                    <a:lstStyle/>
                    <a:p>
                      <a:pPr algn="ctr"/>
                      <a:r>
                        <a:rPr lang="en-US" altLang="zh-CN" dirty="0"/>
                        <a:t>State</a:t>
                      </a:r>
                      <a:endParaRPr lang="zh-CN" altLang="en-US" dirty="0"/>
                    </a:p>
                  </a:txBody>
                  <a:tcPr>
                    <a:solidFill>
                      <a:schemeClr val="accent2"/>
                    </a:solidFill>
                  </a:tcPr>
                </a:tc>
                <a:tc>
                  <a:txBody>
                    <a:bodyPr/>
                    <a:lstStyle/>
                    <a:p>
                      <a:pPr algn="ctr"/>
                      <a:r>
                        <a:rPr lang="en-US" altLang="zh-CN" dirty="0"/>
                        <a:t>OS</a:t>
                      </a:r>
                      <a:endParaRPr lang="zh-CN" altLang="en-US" dirty="0"/>
                    </a:p>
                  </a:txBody>
                  <a:tcPr/>
                </a:tc>
                <a:tc>
                  <a:txBody>
                    <a:bodyPr/>
                    <a:lstStyle/>
                    <a:p>
                      <a:pPr algn="ctr"/>
                      <a:r>
                        <a:rPr lang="en-US" altLang="zh-CN" dirty="0" err="1"/>
                        <a:t>ActiveTime</a:t>
                      </a:r>
                      <a:endParaRPr lang="zh-CN" altLang="en-US" dirty="0"/>
                    </a:p>
                  </a:txBody>
                  <a:tcPr/>
                </a:tc>
                <a:tc>
                  <a:txBody>
                    <a:bodyPr/>
                    <a:lstStyle/>
                    <a:p>
                      <a:pPr algn="ctr"/>
                      <a:r>
                        <a:rPr lang="en-US" altLang="zh-CN" dirty="0"/>
                        <a:t>Purchase</a:t>
                      </a:r>
                      <a:endParaRPr lang="zh-CN" altLang="en-US" dirty="0"/>
                    </a:p>
                  </a:txBody>
                  <a:tcPr/>
                </a:tc>
                <a:extLst>
                  <a:ext uri="{0D108BD9-81ED-4DB2-BD59-A6C34878D82A}">
                    <a16:rowId xmlns:a16="http://schemas.microsoft.com/office/drawing/2014/main" val="3599152370"/>
                  </a:ext>
                </a:extLst>
              </a:tr>
            </a:tbl>
          </a:graphicData>
        </a:graphic>
      </p:graphicFrame>
    </p:spTree>
    <p:extLst>
      <p:ext uri="{BB962C8B-B14F-4D97-AF65-F5344CB8AC3E}">
        <p14:creationId xmlns:p14="http://schemas.microsoft.com/office/powerpoint/2010/main" val="207066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F7F0-EA7D-E3A2-B1FE-78EAB2A1619E}"/>
              </a:ext>
            </a:extLst>
          </p:cNvPr>
          <p:cNvSpPr>
            <a:spLocks noGrp="1"/>
          </p:cNvSpPr>
          <p:nvPr>
            <p:ph type="title"/>
          </p:nvPr>
        </p:nvSpPr>
        <p:spPr/>
        <p:txBody>
          <a:bodyPr/>
          <a:lstStyle/>
          <a:p>
            <a:r>
              <a:rPr lang="zh-CN" altLang="en-US" dirty="0"/>
              <a:t>多维分析查询</a:t>
            </a:r>
          </a:p>
        </p:txBody>
      </p:sp>
      <p:sp>
        <p:nvSpPr>
          <p:cNvPr id="3" name="灯片编号占位符 2">
            <a:extLst>
              <a:ext uri="{FF2B5EF4-FFF2-40B4-BE49-F238E27FC236}">
                <a16:creationId xmlns:a16="http://schemas.microsoft.com/office/drawing/2014/main" id="{239F1627-E8C2-6842-090C-A51FB75CE841}"/>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pic>
        <p:nvPicPr>
          <p:cNvPr id="4" name="图片 3">
            <a:extLst>
              <a:ext uri="{FF2B5EF4-FFF2-40B4-BE49-F238E27FC236}">
                <a16:creationId xmlns:a16="http://schemas.microsoft.com/office/drawing/2014/main" id="{39736B96-96B4-7DC2-BD7B-4EF31D65E573}"/>
              </a:ext>
            </a:extLst>
          </p:cNvPr>
          <p:cNvPicPr>
            <a:picLocks noChangeAspect="1"/>
          </p:cNvPicPr>
          <p:nvPr/>
        </p:nvPicPr>
        <p:blipFill>
          <a:blip r:embed="rId2"/>
          <a:stretch>
            <a:fillRect/>
          </a:stretch>
        </p:blipFill>
        <p:spPr>
          <a:xfrm>
            <a:off x="3284249" y="1391352"/>
            <a:ext cx="4595372" cy="601004"/>
          </a:xfrm>
          <a:prstGeom prst="rect">
            <a:avLst/>
          </a:prstGeom>
        </p:spPr>
      </p:pic>
      <p:sp>
        <p:nvSpPr>
          <p:cNvPr id="5" name="文本框 4">
            <a:extLst>
              <a:ext uri="{FF2B5EF4-FFF2-40B4-BE49-F238E27FC236}">
                <a16:creationId xmlns:a16="http://schemas.microsoft.com/office/drawing/2014/main" id="{AC92E2C1-E957-AA73-196A-7A4CF4D4B6B2}"/>
              </a:ext>
            </a:extLst>
          </p:cNvPr>
          <p:cNvSpPr txBox="1"/>
          <p:nvPr/>
        </p:nvSpPr>
        <p:spPr>
          <a:xfrm>
            <a:off x="669925" y="2350437"/>
            <a:ext cx="10850562" cy="369332"/>
          </a:xfrm>
          <a:prstGeom prst="rect">
            <a:avLst/>
          </a:prstGeom>
          <a:noFill/>
        </p:spPr>
        <p:txBody>
          <a:bodyPr wrap="square" rtlCol="0">
            <a:spAutoFit/>
          </a:bodyPr>
          <a:lstStyle/>
          <a:p>
            <a:r>
              <a:rPr lang="zh-CN" altLang="en-US" dirty="0"/>
              <a:t>聚合</a:t>
            </a:r>
            <a:r>
              <a:rPr lang="en-US" altLang="zh-CN" dirty="0"/>
              <a:t>(aggregation)F</a:t>
            </a:r>
            <a:r>
              <a:rPr lang="zh-CN" altLang="en-US" dirty="0"/>
              <a:t>：</a:t>
            </a:r>
            <a:r>
              <a:rPr lang="en-US" altLang="zh-CN" dirty="0"/>
              <a:t>COUNT(*)</a:t>
            </a:r>
            <a:r>
              <a:rPr lang="zh-CN" altLang="en-US" dirty="0"/>
              <a:t>，</a:t>
            </a:r>
            <a:r>
              <a:rPr lang="en-US" altLang="zh-CN" dirty="0"/>
              <a:t>SUM(M) </a:t>
            </a:r>
            <a:r>
              <a:rPr lang="zh-CN" altLang="en-US" dirty="0"/>
              <a:t>，</a:t>
            </a:r>
            <a:r>
              <a:rPr lang="en-US" altLang="zh-CN" dirty="0"/>
              <a:t>AVG(M).</a:t>
            </a:r>
            <a:endParaRPr lang="zh-CN" altLang="en-US" dirty="0"/>
          </a:p>
        </p:txBody>
      </p:sp>
      <p:sp>
        <p:nvSpPr>
          <p:cNvPr id="6" name="文本框 5">
            <a:extLst>
              <a:ext uri="{FF2B5EF4-FFF2-40B4-BE49-F238E27FC236}">
                <a16:creationId xmlns:a16="http://schemas.microsoft.com/office/drawing/2014/main" id="{F3721E1E-C788-E214-1AC7-9497E5365899}"/>
              </a:ext>
            </a:extLst>
          </p:cNvPr>
          <p:cNvSpPr txBox="1"/>
          <p:nvPr/>
        </p:nvSpPr>
        <p:spPr>
          <a:xfrm>
            <a:off x="669925" y="2956013"/>
            <a:ext cx="10850562" cy="369332"/>
          </a:xfrm>
          <a:prstGeom prst="rect">
            <a:avLst/>
          </a:prstGeom>
          <a:noFill/>
        </p:spPr>
        <p:txBody>
          <a:bodyPr wrap="square" rtlCol="0">
            <a:spAutoFit/>
          </a:bodyPr>
          <a:lstStyle/>
          <a:p>
            <a:r>
              <a:rPr lang="zh-CN" altLang="en-US" dirty="0"/>
              <a:t>谓词</a:t>
            </a:r>
            <a:r>
              <a:rPr lang="en-US" altLang="zh-CN" dirty="0"/>
              <a:t>(predicate)C</a:t>
            </a:r>
            <a:r>
              <a:rPr lang="zh-CN" altLang="en-US" dirty="0"/>
              <a:t>：包括两种约束。</a:t>
            </a:r>
            <a:r>
              <a:rPr lang="zh-CN" altLang="en-US" dirty="0">
                <a:solidFill>
                  <a:schemeClr val="accent2"/>
                </a:solidFill>
              </a:rPr>
              <a:t>点约束</a:t>
            </a:r>
            <a:r>
              <a:rPr lang="zh-CN" altLang="en-US" dirty="0"/>
              <a:t>和</a:t>
            </a:r>
            <a:r>
              <a:rPr lang="zh-CN" altLang="en-US" dirty="0">
                <a:solidFill>
                  <a:schemeClr val="accent2"/>
                </a:solidFill>
              </a:rPr>
              <a:t>范围约束</a:t>
            </a:r>
            <a:r>
              <a:rPr lang="zh-CN" altLang="en-US" dirty="0"/>
              <a:t>。</a:t>
            </a:r>
          </a:p>
        </p:txBody>
      </p:sp>
      <p:sp>
        <p:nvSpPr>
          <p:cNvPr id="7" name="左大括号 6">
            <a:extLst>
              <a:ext uri="{FF2B5EF4-FFF2-40B4-BE49-F238E27FC236}">
                <a16:creationId xmlns:a16="http://schemas.microsoft.com/office/drawing/2014/main" id="{C6D0149B-2245-2D87-CBE2-E13CAB6CC79D}"/>
              </a:ext>
            </a:extLst>
          </p:cNvPr>
          <p:cNvSpPr/>
          <p:nvPr/>
        </p:nvSpPr>
        <p:spPr>
          <a:xfrm>
            <a:off x="1577187" y="3717747"/>
            <a:ext cx="711484" cy="141271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6545742-7D21-1F5B-69D3-08966EA18F54}"/>
              </a:ext>
            </a:extLst>
          </p:cNvPr>
          <p:cNvSpPr txBox="1"/>
          <p:nvPr/>
        </p:nvSpPr>
        <p:spPr>
          <a:xfrm>
            <a:off x="2332026" y="3561589"/>
            <a:ext cx="7507183" cy="369332"/>
          </a:xfrm>
          <a:prstGeom prst="rect">
            <a:avLst/>
          </a:prstGeom>
          <a:noFill/>
        </p:spPr>
        <p:txBody>
          <a:bodyPr wrap="none" rtlCol="0">
            <a:spAutoFit/>
          </a:bodyPr>
          <a:lstStyle/>
          <a:p>
            <a:r>
              <a:rPr lang="zh-CN" altLang="en-US" dirty="0"/>
              <a:t>点约束（</a:t>
            </a:r>
            <a:r>
              <a:rPr lang="en-US" altLang="zh-CN" dirty="0"/>
              <a:t>point constraints</a:t>
            </a:r>
            <a:r>
              <a:rPr lang="zh-CN" altLang="en-US" dirty="0"/>
              <a:t>）</a:t>
            </a:r>
            <a:r>
              <a:rPr lang="en-US" altLang="zh-CN" dirty="0"/>
              <a:t>:</a:t>
            </a:r>
            <a:r>
              <a:rPr lang="zh-CN" altLang="en-US" dirty="0"/>
              <a:t>针对类别维度（</a:t>
            </a:r>
            <a:r>
              <a:rPr lang="en-US" altLang="zh-CN" dirty="0"/>
              <a:t>categorical dimensions</a:t>
            </a:r>
            <a:r>
              <a:rPr lang="zh-CN" altLang="en-US" dirty="0"/>
              <a:t>）。</a:t>
            </a:r>
          </a:p>
        </p:txBody>
      </p:sp>
      <p:sp>
        <p:nvSpPr>
          <p:cNvPr id="11" name="文本框 10">
            <a:extLst>
              <a:ext uri="{FF2B5EF4-FFF2-40B4-BE49-F238E27FC236}">
                <a16:creationId xmlns:a16="http://schemas.microsoft.com/office/drawing/2014/main" id="{238C38BE-24AA-0D4F-0853-22B5273721EC}"/>
              </a:ext>
            </a:extLst>
          </p:cNvPr>
          <p:cNvSpPr txBox="1"/>
          <p:nvPr/>
        </p:nvSpPr>
        <p:spPr>
          <a:xfrm>
            <a:off x="2332026" y="4902715"/>
            <a:ext cx="7571303" cy="369332"/>
          </a:xfrm>
          <a:prstGeom prst="rect">
            <a:avLst/>
          </a:prstGeom>
          <a:noFill/>
        </p:spPr>
        <p:txBody>
          <a:bodyPr wrap="none" rtlCol="0">
            <a:spAutoFit/>
          </a:bodyPr>
          <a:lstStyle/>
          <a:p>
            <a:r>
              <a:rPr lang="zh-CN" altLang="en-US" dirty="0"/>
              <a:t>范围约束（</a:t>
            </a:r>
            <a:r>
              <a:rPr lang="en-US" altLang="zh-CN" dirty="0"/>
              <a:t>range constraints</a:t>
            </a:r>
            <a:r>
              <a:rPr lang="zh-CN" altLang="en-US" dirty="0"/>
              <a:t>）：针对顺序维度（</a:t>
            </a:r>
            <a:r>
              <a:rPr lang="en-US" altLang="zh-CN" dirty="0"/>
              <a:t>ordinal dimensions</a:t>
            </a:r>
            <a:r>
              <a:rPr lang="zh-CN" altLang="en-US" dirty="0"/>
              <a:t>）。</a:t>
            </a:r>
          </a:p>
        </p:txBody>
      </p:sp>
      <p:sp>
        <p:nvSpPr>
          <p:cNvPr id="12" name="矩形 11">
            <a:extLst>
              <a:ext uri="{FF2B5EF4-FFF2-40B4-BE49-F238E27FC236}">
                <a16:creationId xmlns:a16="http://schemas.microsoft.com/office/drawing/2014/main" id="{005C5763-4127-372A-D328-40F91A4BE4B3}"/>
              </a:ext>
            </a:extLst>
          </p:cNvPr>
          <p:cNvSpPr/>
          <p:nvPr/>
        </p:nvSpPr>
        <p:spPr>
          <a:xfrm>
            <a:off x="3682148" y="4185374"/>
            <a:ext cx="3958308" cy="503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“Di=Vi”.    E.g. OS=“Windows”</a:t>
            </a:r>
            <a:endParaRPr lang="zh-CN" altLang="en-US" dirty="0"/>
          </a:p>
        </p:txBody>
      </p:sp>
      <p:sp>
        <p:nvSpPr>
          <p:cNvPr id="13" name="矩形 12">
            <a:extLst>
              <a:ext uri="{FF2B5EF4-FFF2-40B4-BE49-F238E27FC236}">
                <a16:creationId xmlns:a16="http://schemas.microsoft.com/office/drawing/2014/main" id="{38461F9B-B9E5-85B8-1A4C-CD650685F153}"/>
              </a:ext>
            </a:extLst>
          </p:cNvPr>
          <p:cNvSpPr/>
          <p:nvPr/>
        </p:nvSpPr>
        <p:spPr>
          <a:xfrm>
            <a:off x="3682148" y="5408781"/>
            <a:ext cx="3958308" cy="503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a:t>
            </a:r>
            <a:r>
              <a:rPr lang="el-GR" altLang="zh-CN" dirty="0"/>
              <a:t>ϵ</a:t>
            </a:r>
            <a:r>
              <a:rPr lang="en-US" altLang="zh-CN" dirty="0"/>
              <a:t>[</a:t>
            </a:r>
            <a:r>
              <a:rPr lang="en-US" altLang="zh-CN" dirty="0" err="1"/>
              <a:t>li,ri</a:t>
            </a:r>
            <a:r>
              <a:rPr lang="en-US" altLang="zh-CN" dirty="0"/>
              <a:t>]”.    E.g. Age</a:t>
            </a:r>
            <a:r>
              <a:rPr lang="el-GR" altLang="zh-CN" dirty="0"/>
              <a:t>ϵ</a:t>
            </a:r>
            <a:r>
              <a:rPr lang="en-US" altLang="zh-CN" dirty="0"/>
              <a:t>[30,40]</a:t>
            </a:r>
            <a:endParaRPr lang="zh-CN" altLang="en-US" dirty="0"/>
          </a:p>
        </p:txBody>
      </p:sp>
    </p:spTree>
    <p:extLst>
      <p:ext uri="{BB962C8B-B14F-4D97-AF65-F5344CB8AC3E}">
        <p14:creationId xmlns:p14="http://schemas.microsoft.com/office/powerpoint/2010/main" val="393609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1" grpId="0"/>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E5BBF-5AF0-F391-B987-8DF14195765D}"/>
              </a:ext>
            </a:extLst>
          </p:cNvPr>
          <p:cNvSpPr>
            <a:spLocks noGrp="1"/>
          </p:cNvSpPr>
          <p:nvPr>
            <p:ph type="title"/>
          </p:nvPr>
        </p:nvSpPr>
        <p:spPr/>
        <p:txBody>
          <a:bodyPr/>
          <a:lstStyle/>
          <a:p>
            <a:r>
              <a:rPr lang="zh-CN" altLang="en-US" dirty="0"/>
              <a:t>任务和算法框架</a:t>
            </a:r>
          </a:p>
        </p:txBody>
      </p:sp>
      <p:sp>
        <p:nvSpPr>
          <p:cNvPr id="3" name="灯片编号占位符 2">
            <a:extLst>
              <a:ext uri="{FF2B5EF4-FFF2-40B4-BE49-F238E27FC236}">
                <a16:creationId xmlns:a16="http://schemas.microsoft.com/office/drawing/2014/main" id="{B2A55A03-313B-B14F-35D3-7F1FA0600405}"/>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sp>
        <p:nvSpPr>
          <p:cNvPr id="4" name="文本框 3">
            <a:extLst>
              <a:ext uri="{FF2B5EF4-FFF2-40B4-BE49-F238E27FC236}">
                <a16:creationId xmlns:a16="http://schemas.microsoft.com/office/drawing/2014/main" id="{A0CC5297-C05C-C249-8CCA-BBF3C0A877AD}"/>
              </a:ext>
            </a:extLst>
          </p:cNvPr>
          <p:cNvSpPr txBox="1"/>
          <p:nvPr/>
        </p:nvSpPr>
        <p:spPr>
          <a:xfrm>
            <a:off x="669925" y="1356258"/>
            <a:ext cx="10850562" cy="369332"/>
          </a:xfrm>
          <a:prstGeom prst="rect">
            <a:avLst/>
          </a:prstGeom>
          <a:noFill/>
        </p:spPr>
        <p:txBody>
          <a:bodyPr wrap="square" rtlCol="0">
            <a:spAutoFit/>
          </a:bodyPr>
          <a:lstStyle/>
          <a:p>
            <a:r>
              <a:rPr lang="zh-CN" altLang="en-US" b="1" dirty="0"/>
              <a:t>任务：</a:t>
            </a:r>
            <a:r>
              <a:rPr lang="zh-CN" altLang="en-US" dirty="0"/>
              <a:t>演示了在</a:t>
            </a:r>
            <a:r>
              <a:rPr lang="en-US" altLang="zh-CN" dirty="0"/>
              <a:t>DPSAaS</a:t>
            </a:r>
            <a:r>
              <a:rPr lang="zh-CN" altLang="en-US" dirty="0"/>
              <a:t>中的本地化差分隐私下回答</a:t>
            </a:r>
            <a:r>
              <a:rPr lang="en-US" altLang="zh-CN" dirty="0"/>
              <a:t>MDA</a:t>
            </a:r>
            <a:r>
              <a:rPr lang="zh-CN" altLang="en-US" dirty="0"/>
              <a:t>查询。</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A98F494-4F7B-EE7F-9D13-C00BF5953E61}"/>
                  </a:ext>
                </a:extLst>
              </p:cNvPr>
              <p:cNvSpPr txBox="1"/>
              <p:nvPr/>
            </p:nvSpPr>
            <p:spPr>
              <a:xfrm>
                <a:off x="669925" y="1868482"/>
                <a:ext cx="4060727" cy="369332"/>
              </a:xfrm>
              <a:prstGeom prst="rect">
                <a:avLst/>
              </a:prstGeom>
              <a:noFill/>
            </p:spPr>
            <p:txBody>
              <a:bodyPr wrap="none" rtlCol="0">
                <a:spAutoFit/>
              </a:bodyPr>
              <a:lstStyle/>
              <a:p>
                <a:r>
                  <a:rPr lang="zh-CN" altLang="en-US" b="1" dirty="0"/>
                  <a:t>算法框架：</a:t>
                </a:r>
                <a:r>
                  <a:rPr lang="zh-CN" altLang="en-US" dirty="0"/>
                  <a:t>两个组件（服务）：</a:t>
                </a:r>
                <a:r>
                  <a:rPr lang="en-US" altLang="zh-CN" dirty="0"/>
                  <a:t>A </a:t>
                </a:r>
                <a:r>
                  <a:rPr lang="zh-CN" altLang="en-US" dirty="0"/>
                  <a:t>和 </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P</m:t>
                        </m:r>
                      </m:e>
                    </m:acc>
                  </m:oMath>
                </a14:m>
                <a:endParaRPr lang="zh-CN" altLang="en-US" dirty="0"/>
              </a:p>
            </p:txBody>
          </p:sp>
        </mc:Choice>
        <mc:Fallback xmlns="">
          <p:sp>
            <p:nvSpPr>
              <p:cNvPr id="5" name="文本框 4">
                <a:extLst>
                  <a:ext uri="{FF2B5EF4-FFF2-40B4-BE49-F238E27FC236}">
                    <a16:creationId xmlns:a16="http://schemas.microsoft.com/office/drawing/2014/main" id="{BA98F494-4F7B-EE7F-9D13-C00BF5953E61}"/>
                  </a:ext>
                </a:extLst>
              </p:cNvPr>
              <p:cNvSpPr txBox="1">
                <a:spLocks noRot="1" noChangeAspect="1" noMove="1" noResize="1" noEditPoints="1" noAdjustHandles="1" noChangeArrowheads="1" noChangeShapeType="1" noTextEdit="1"/>
              </p:cNvSpPr>
              <p:nvPr/>
            </p:nvSpPr>
            <p:spPr>
              <a:xfrm>
                <a:off x="669925" y="1868482"/>
                <a:ext cx="4060727" cy="369332"/>
              </a:xfrm>
              <a:prstGeom prst="rect">
                <a:avLst/>
              </a:prstGeom>
              <a:blipFill>
                <a:blip r:embed="rId2"/>
                <a:stretch>
                  <a:fillRect l="-1351" t="-10000" r="-705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073908A-F52F-1BF8-5DD6-FBCE7FCF679D}"/>
                  </a:ext>
                </a:extLst>
              </p:cNvPr>
              <p:cNvSpPr/>
              <p:nvPr/>
            </p:nvSpPr>
            <p:spPr>
              <a:xfrm>
                <a:off x="1423761" y="2664538"/>
                <a:ext cx="3688286" cy="563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LDP data </a:t>
                </a:r>
                <a:r>
                  <a:rPr lang="en-US" altLang="zh-CN" dirty="0">
                    <a:solidFill>
                      <a:schemeClr val="bg1"/>
                    </a:solidFill>
                  </a:rPr>
                  <a:t>sharing</a:t>
                </a:r>
                <a:r>
                  <a:rPr lang="en-US" altLang="zh-CN" dirty="0"/>
                  <a:t> service </a:t>
                </a:r>
                <a14:m>
                  <m:oMath xmlns:m="http://schemas.openxmlformats.org/officeDocument/2006/math">
                    <m:r>
                      <a:rPr lang="en-US" altLang="zh-CN" i="1" dirty="0" smtClean="0">
                        <a:latin typeface="Cambria Math" panose="02040503050406030204" pitchFamily="18" charset="0"/>
                      </a:rPr>
                      <m:t>𝐴</m:t>
                    </m:r>
                  </m:oMath>
                </a14:m>
                <a:r>
                  <a:rPr lang="zh-CN" altLang="en-US" dirty="0"/>
                  <a:t> </a:t>
                </a:r>
                <a:r>
                  <a:rPr lang="en-US" altLang="zh-CN" dirty="0"/>
                  <a:t>(owner)</a:t>
                </a:r>
                <a:endParaRPr lang="zh-CN" altLang="en-US" dirty="0"/>
              </a:p>
            </p:txBody>
          </p:sp>
        </mc:Choice>
        <mc:Fallback xmlns="">
          <p:sp>
            <p:nvSpPr>
              <p:cNvPr id="6" name="矩形 5">
                <a:extLst>
                  <a:ext uri="{FF2B5EF4-FFF2-40B4-BE49-F238E27FC236}">
                    <a16:creationId xmlns:a16="http://schemas.microsoft.com/office/drawing/2014/main" id="{0073908A-F52F-1BF8-5DD6-FBCE7FCF679D}"/>
                  </a:ext>
                </a:extLst>
              </p:cNvPr>
              <p:cNvSpPr>
                <a:spLocks noRot="1" noChangeAspect="1" noMove="1" noResize="1" noEditPoints="1" noAdjustHandles="1" noChangeArrowheads="1" noChangeShapeType="1" noTextEdit="1"/>
              </p:cNvSpPr>
              <p:nvPr/>
            </p:nvSpPr>
            <p:spPr>
              <a:xfrm>
                <a:off x="1423761" y="2664538"/>
                <a:ext cx="3688286" cy="563062"/>
              </a:xfrm>
              <a:prstGeom prst="rect">
                <a:avLst/>
              </a:prstGeom>
              <a:blipFill>
                <a:blip r:embed="rId3"/>
                <a:stretch>
                  <a:fillRect t="-11702" b="-234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604FD5B-045E-7C1B-0887-5B01E7B3C8B0}"/>
                  </a:ext>
                </a:extLst>
              </p:cNvPr>
              <p:cNvSpPr/>
              <p:nvPr/>
            </p:nvSpPr>
            <p:spPr>
              <a:xfrm>
                <a:off x="7272240" y="2664538"/>
                <a:ext cx="3688286" cy="563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LDP data </a:t>
                </a:r>
                <a:r>
                  <a:rPr lang="en-US" altLang="zh-CN" dirty="0">
                    <a:solidFill>
                      <a:schemeClr val="bg1"/>
                    </a:solidFill>
                  </a:rPr>
                  <a:t>analytics</a:t>
                </a:r>
                <a:r>
                  <a:rPr lang="en-US" altLang="zh-CN" dirty="0"/>
                  <a:t> service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𝑃</m:t>
                        </m:r>
                      </m:e>
                    </m:acc>
                  </m:oMath>
                </a14:m>
                <a:r>
                  <a:rPr lang="zh-CN" altLang="en-US" dirty="0"/>
                  <a:t> </a:t>
                </a:r>
                <a:r>
                  <a:rPr lang="en-US" altLang="zh-CN" dirty="0"/>
                  <a:t>(collector)</a:t>
                </a:r>
                <a:endParaRPr lang="zh-CN" altLang="en-US" dirty="0"/>
              </a:p>
            </p:txBody>
          </p:sp>
        </mc:Choice>
        <mc:Fallback xmlns="">
          <p:sp>
            <p:nvSpPr>
              <p:cNvPr id="7" name="矩形 6">
                <a:extLst>
                  <a:ext uri="{FF2B5EF4-FFF2-40B4-BE49-F238E27FC236}">
                    <a16:creationId xmlns:a16="http://schemas.microsoft.com/office/drawing/2014/main" id="{A604FD5B-045E-7C1B-0887-5B01E7B3C8B0}"/>
                  </a:ext>
                </a:extLst>
              </p:cNvPr>
              <p:cNvSpPr>
                <a:spLocks noRot="1" noChangeAspect="1" noMove="1" noResize="1" noEditPoints="1" noAdjustHandles="1" noChangeArrowheads="1" noChangeShapeType="1" noTextEdit="1"/>
              </p:cNvSpPr>
              <p:nvPr/>
            </p:nvSpPr>
            <p:spPr>
              <a:xfrm>
                <a:off x="7272240" y="2664538"/>
                <a:ext cx="3688286" cy="563062"/>
              </a:xfrm>
              <a:prstGeom prst="rect">
                <a:avLst/>
              </a:prstGeom>
              <a:blipFill>
                <a:blip r:embed="rId4"/>
                <a:stretch>
                  <a:fillRect t="-11702" b="-2340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265B93A6-C9DC-7D28-7F44-20EE2E01C459}"/>
              </a:ext>
            </a:extLst>
          </p:cNvPr>
          <p:cNvSpPr txBox="1"/>
          <p:nvPr/>
        </p:nvSpPr>
        <p:spPr>
          <a:xfrm>
            <a:off x="669925" y="3851615"/>
            <a:ext cx="2095445" cy="646331"/>
          </a:xfrm>
          <a:prstGeom prst="rect">
            <a:avLst/>
          </a:prstGeom>
          <a:noFill/>
        </p:spPr>
        <p:txBody>
          <a:bodyPr wrap="none" rtlCol="0">
            <a:spAutoFit/>
          </a:bodyPr>
          <a:lstStyle/>
          <a:p>
            <a:pPr algn="ctr"/>
            <a:r>
              <a:rPr lang="zh-CN" altLang="en-US" dirty="0"/>
              <a:t>元组</a:t>
            </a:r>
            <a:r>
              <a:rPr lang="en-US" altLang="zh-CN" dirty="0"/>
              <a:t>t </a:t>
            </a:r>
          </a:p>
          <a:p>
            <a:pPr algn="ctr"/>
            <a:r>
              <a:rPr lang="en-US" altLang="zh-CN" dirty="0"/>
              <a:t>(the original tuple) </a:t>
            </a:r>
            <a:endParaRPr lang="zh-CN" altLang="en-US" dirty="0"/>
          </a:p>
        </p:txBody>
      </p:sp>
      <p:sp>
        <p:nvSpPr>
          <p:cNvPr id="9" name="文本框 8">
            <a:extLst>
              <a:ext uri="{FF2B5EF4-FFF2-40B4-BE49-F238E27FC236}">
                <a16:creationId xmlns:a16="http://schemas.microsoft.com/office/drawing/2014/main" id="{36AC1DCB-7FE5-27C5-A91B-AAD978CD7E71}"/>
              </a:ext>
            </a:extLst>
          </p:cNvPr>
          <p:cNvSpPr txBox="1"/>
          <p:nvPr/>
        </p:nvSpPr>
        <p:spPr>
          <a:xfrm>
            <a:off x="3647739" y="3851614"/>
            <a:ext cx="2681183" cy="646331"/>
          </a:xfrm>
          <a:prstGeom prst="rect">
            <a:avLst/>
          </a:prstGeom>
          <a:noFill/>
        </p:spPr>
        <p:txBody>
          <a:bodyPr wrap="none" rtlCol="0">
            <a:spAutoFit/>
          </a:bodyPr>
          <a:lstStyle/>
          <a:p>
            <a:pPr algn="ctr"/>
            <a:r>
              <a:rPr lang="en-US" altLang="zh-CN" dirty="0"/>
              <a:t>A(t)  </a:t>
            </a:r>
          </a:p>
          <a:p>
            <a:pPr algn="ctr"/>
            <a:r>
              <a:rPr lang="en-US" altLang="zh-CN" dirty="0"/>
              <a:t>(the LDP encoded tuple)</a:t>
            </a:r>
            <a:endParaRPr lang="zh-CN" altLang="en-US" dirty="0"/>
          </a:p>
        </p:txBody>
      </p:sp>
      <p:cxnSp>
        <p:nvCxnSpPr>
          <p:cNvPr id="11" name="直接箭头连接符 10">
            <a:extLst>
              <a:ext uri="{FF2B5EF4-FFF2-40B4-BE49-F238E27FC236}">
                <a16:creationId xmlns:a16="http://schemas.microsoft.com/office/drawing/2014/main" id="{D07DB800-9E42-D1EC-2FC5-8FE1F24188B9}"/>
              </a:ext>
            </a:extLst>
          </p:cNvPr>
          <p:cNvCxnSpPr>
            <a:stCxn id="8" idx="3"/>
            <a:endCxn id="9" idx="1"/>
          </p:cNvCxnSpPr>
          <p:nvPr/>
        </p:nvCxnSpPr>
        <p:spPr>
          <a:xfrm flipV="1">
            <a:off x="2765370" y="4174780"/>
            <a:ext cx="8823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5B5AF41-6CEA-DF1D-8890-FF4349304E12}"/>
              </a:ext>
            </a:extLst>
          </p:cNvPr>
          <p:cNvSpPr txBox="1"/>
          <p:nvPr/>
        </p:nvSpPr>
        <p:spPr>
          <a:xfrm>
            <a:off x="2569200" y="3755791"/>
            <a:ext cx="1274708" cy="369332"/>
          </a:xfrm>
          <a:prstGeom prst="rect">
            <a:avLst/>
          </a:prstGeom>
          <a:noFill/>
        </p:spPr>
        <p:txBody>
          <a:bodyPr wrap="none" rtlCol="0">
            <a:spAutoFit/>
          </a:bodyPr>
          <a:lstStyle/>
          <a:p>
            <a:r>
              <a:rPr lang="el-GR" altLang="zh-CN" dirty="0"/>
              <a:t>ϵ</a:t>
            </a:r>
            <a:r>
              <a:rPr lang="en-US" altLang="zh-CN" dirty="0"/>
              <a:t>-LDP</a:t>
            </a:r>
            <a:r>
              <a:rPr lang="zh-CN" altLang="en-US" dirty="0"/>
              <a:t>算法</a:t>
            </a:r>
          </a:p>
        </p:txBody>
      </p:sp>
      <p:sp>
        <p:nvSpPr>
          <p:cNvPr id="15" name="文本框 14">
            <a:extLst>
              <a:ext uri="{FF2B5EF4-FFF2-40B4-BE49-F238E27FC236}">
                <a16:creationId xmlns:a16="http://schemas.microsoft.com/office/drawing/2014/main" id="{30663FD9-9FD8-A724-D896-89ACFF979DC7}"/>
              </a:ext>
            </a:extLst>
          </p:cNvPr>
          <p:cNvSpPr txBox="1"/>
          <p:nvPr/>
        </p:nvSpPr>
        <p:spPr>
          <a:xfrm>
            <a:off x="669925" y="4656735"/>
            <a:ext cx="5658997" cy="873957"/>
          </a:xfrm>
          <a:prstGeom prst="rect">
            <a:avLst/>
          </a:prstGeom>
          <a:noFill/>
        </p:spPr>
        <p:txBody>
          <a:bodyPr wrap="square" rtlCol="0">
            <a:spAutoFit/>
          </a:bodyPr>
          <a:lstStyle/>
          <a:p>
            <a:pPr>
              <a:lnSpc>
                <a:spcPct val="150000"/>
              </a:lnSpc>
            </a:pPr>
            <a:r>
              <a:rPr lang="zh-CN" altLang="en-US" dirty="0"/>
              <a:t>每个数据拥有者将</a:t>
            </a:r>
            <a:r>
              <a:rPr lang="en-US" altLang="zh-CN" dirty="0"/>
              <a:t>A(t)</a:t>
            </a:r>
            <a:r>
              <a:rPr lang="zh-CN" altLang="en-US" dirty="0"/>
              <a:t>发送给收集者。</a:t>
            </a:r>
            <a:endParaRPr lang="en-US" altLang="zh-CN" dirty="0"/>
          </a:p>
          <a:p>
            <a:pPr>
              <a:lnSpc>
                <a:spcPct val="150000"/>
              </a:lnSpc>
            </a:pPr>
            <a:r>
              <a:rPr lang="zh-CN" altLang="en-US" dirty="0"/>
              <a:t>各个元组对算法</a:t>
            </a:r>
            <a:r>
              <a:rPr lang="en-US" altLang="zh-CN" dirty="0"/>
              <a:t>A</a:t>
            </a:r>
            <a:r>
              <a:rPr lang="zh-CN" altLang="en-US" dirty="0"/>
              <a:t>的执行是相互独立的。</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DCAE890-73D7-9A9E-6D1F-23698F0089FF}"/>
                  </a:ext>
                </a:extLst>
              </p:cNvPr>
              <p:cNvSpPr txBox="1"/>
              <p:nvPr/>
            </p:nvSpPr>
            <p:spPr>
              <a:xfrm>
                <a:off x="7001301" y="3666948"/>
                <a:ext cx="4826962" cy="2586798"/>
              </a:xfrm>
              <a:prstGeom prst="rect">
                <a:avLst/>
              </a:prstGeom>
              <a:noFill/>
            </p:spPr>
            <p:txBody>
              <a:bodyPr wrap="none" rtlCol="0">
                <a:spAutoFit/>
              </a:bodyPr>
              <a:lstStyle/>
              <a:p>
                <a:pPr>
                  <a:lnSpc>
                    <a:spcPct val="150000"/>
                  </a:lnSpc>
                </a:pPr>
                <a:r>
                  <a:rPr lang="zh-CN" altLang="en-US" dirty="0"/>
                  <a:t>拥有者生成了包含</a:t>
                </a:r>
                <a:r>
                  <a:rPr lang="en-US" altLang="zh-CN" dirty="0"/>
                  <a:t>n</a:t>
                </a:r>
                <a:r>
                  <a:rPr lang="zh-CN" altLang="en-US" dirty="0"/>
                  <a:t>个元组</a:t>
                </a:r>
                <a:r>
                  <a:rPr lang="en-US" altLang="zh-CN" dirty="0"/>
                  <a:t>t</a:t>
                </a:r>
                <a:r>
                  <a:rPr lang="zh-CN" altLang="en-US" dirty="0"/>
                  <a:t>的事实表</a:t>
                </a:r>
                <a:r>
                  <a:rPr lang="en-US" altLang="zh-CN" dirty="0"/>
                  <a:t>T</a:t>
                </a:r>
                <a:r>
                  <a:rPr lang="zh-CN" altLang="en-US" dirty="0"/>
                  <a:t>；</a:t>
                </a:r>
                <a:endParaRPr lang="en-US" altLang="zh-CN" dirty="0"/>
              </a:p>
              <a:p>
                <a:pPr>
                  <a:lnSpc>
                    <a:spcPct val="150000"/>
                  </a:lnSpc>
                </a:pPr>
                <a:r>
                  <a:rPr lang="zh-CN" altLang="en-US" dirty="0"/>
                  <a:t>收集者收集到包含</a:t>
                </a:r>
                <a:r>
                  <a:rPr lang="en-US" altLang="zh-CN" dirty="0"/>
                  <a:t>n</a:t>
                </a:r>
                <a:r>
                  <a:rPr lang="zh-CN" altLang="en-US" dirty="0"/>
                  <a:t>个元组</a:t>
                </a:r>
                <a:r>
                  <a:rPr lang="en-US" altLang="zh-CN" dirty="0"/>
                  <a:t>A(t)</a:t>
                </a:r>
                <a:r>
                  <a:rPr lang="zh-CN" altLang="en-US" dirty="0"/>
                  <a:t>的事实表</a:t>
                </a:r>
                <a:r>
                  <a:rPr lang="en-US" altLang="zh-CN" dirty="0"/>
                  <a:t>A(T)</a:t>
                </a:r>
                <a:r>
                  <a:rPr lang="zh-CN" altLang="en-US" dirty="0"/>
                  <a:t>。</a:t>
                </a:r>
                <a:endParaRPr lang="en-US" altLang="zh-CN" dirty="0"/>
              </a:p>
              <a:p>
                <a:pPr>
                  <a:lnSpc>
                    <a:spcPct val="150000"/>
                  </a:lnSpc>
                </a:pPr>
                <a:r>
                  <a:rPr lang="zh-CN" altLang="en-US" dirty="0"/>
                  <a:t>对于一个</a:t>
                </a:r>
                <a:r>
                  <a:rPr lang="en-US" altLang="zh-CN" dirty="0"/>
                  <a:t>MDA</a:t>
                </a:r>
                <a:r>
                  <a:rPr lang="zh-CN" altLang="en-US" dirty="0"/>
                  <a:t>查询</a:t>
                </a:r>
                <a:r>
                  <a:rPr lang="en-US" altLang="zh-CN" dirty="0"/>
                  <a:t>q,</a:t>
                </a:r>
              </a:p>
              <a:p>
                <a:pPr>
                  <a:lnSpc>
                    <a:spcPct val="150000"/>
                  </a:lnSpc>
                </a:pPr>
                <a:r>
                  <a:rPr lang="zh-CN" altLang="en-US" dirty="0"/>
                  <a:t>可以利用估计算法</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𝑃</m:t>
                        </m:r>
                      </m:e>
                    </m:acc>
                  </m:oMath>
                </a14:m>
                <a:r>
                  <a:rPr lang="zh-CN" altLang="en-US" dirty="0"/>
                  <a:t>通过</a:t>
                </a:r>
                <a:r>
                  <a:rPr lang="en-US" altLang="zh-CN" dirty="0"/>
                  <a:t>A(T)</a:t>
                </a:r>
                <a:r>
                  <a:rPr lang="zh-CN" altLang="en-US" dirty="0"/>
                  <a:t>近似得到回答。</a:t>
                </a:r>
                <a:endParaRPr lang="en-US" altLang="zh-CN" dirty="0"/>
              </a:p>
              <a:p>
                <a:pPr algn="ctr">
                  <a:lnSpc>
                    <a:spcPct val="150000"/>
                  </a:lnSpc>
                </a:pP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en-US" altLang="zh-CN" dirty="0"/>
                  <a:t>—</a:t>
                </a:r>
                <a:r>
                  <a:rPr lang="zh-CN" altLang="en-US" dirty="0"/>
                  <a:t>估计</a:t>
                </a:r>
                <a:endParaRPr lang="en-US" altLang="zh-CN" dirty="0"/>
              </a:p>
              <a:p>
                <a:pPr algn="ctr">
                  <a:lnSpc>
                    <a:spcPct val="150000"/>
                  </a:lnSpc>
                </a:pPr>
                <a14:m>
                  <m:oMath xmlns:m="http://schemas.openxmlformats.org/officeDocument/2006/math">
                    <m:r>
                      <m:rPr>
                        <m:sty m:val="p"/>
                      </m:rPr>
                      <a:rPr lang="en-US" altLang="zh-CN" i="1" dirty="0">
                        <a:latin typeface="Cambria Math" panose="02040503050406030204" pitchFamily="18" charset="0"/>
                      </a:rPr>
                      <m:t>P</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𝑇</m:t>
                        </m:r>
                      </m:e>
                    </m:d>
                  </m:oMath>
                </a14:m>
                <a:r>
                  <a:rPr lang="en-US" altLang="zh-CN" dirty="0"/>
                  <a:t>——</a:t>
                </a:r>
                <a:r>
                  <a:rPr lang="zh-CN" altLang="en-US" dirty="0"/>
                  <a:t>真实</a:t>
                </a:r>
              </a:p>
            </p:txBody>
          </p:sp>
        </mc:Choice>
        <mc:Fallback xmlns="">
          <p:sp>
            <p:nvSpPr>
              <p:cNvPr id="16" name="文本框 15">
                <a:extLst>
                  <a:ext uri="{FF2B5EF4-FFF2-40B4-BE49-F238E27FC236}">
                    <a16:creationId xmlns:a16="http://schemas.microsoft.com/office/drawing/2014/main" id="{EDCAE890-73D7-9A9E-6D1F-23698F0089FF}"/>
                  </a:ext>
                </a:extLst>
              </p:cNvPr>
              <p:cNvSpPr txBox="1">
                <a:spLocks noRot="1" noChangeAspect="1" noMove="1" noResize="1" noEditPoints="1" noAdjustHandles="1" noChangeArrowheads="1" noChangeShapeType="1" noTextEdit="1"/>
              </p:cNvSpPr>
              <p:nvPr/>
            </p:nvSpPr>
            <p:spPr>
              <a:xfrm>
                <a:off x="7001301" y="3666948"/>
                <a:ext cx="4826962" cy="2586798"/>
              </a:xfrm>
              <a:prstGeom prst="rect">
                <a:avLst/>
              </a:prstGeom>
              <a:blipFill>
                <a:blip r:embed="rId5"/>
                <a:stretch>
                  <a:fillRect l="-1138" r="-506" b="-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514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ABF29-2302-6B68-70F6-EDBF44CB58CD}"/>
              </a:ext>
            </a:extLst>
          </p:cNvPr>
          <p:cNvSpPr>
            <a:spLocks noGrp="1"/>
          </p:cNvSpPr>
          <p:nvPr>
            <p:ph type="title"/>
          </p:nvPr>
        </p:nvSpPr>
        <p:spPr/>
        <p:txBody>
          <a:bodyPr/>
          <a:lstStyle/>
          <a:p>
            <a:r>
              <a:rPr lang="en-US" altLang="zh-CN" dirty="0"/>
              <a:t>DPSAaS</a:t>
            </a:r>
            <a:r>
              <a:rPr lang="zh-CN" altLang="en-US" dirty="0"/>
              <a:t>结构</a:t>
            </a:r>
          </a:p>
        </p:txBody>
      </p:sp>
      <p:sp>
        <p:nvSpPr>
          <p:cNvPr id="3" name="灯片编号占位符 2">
            <a:extLst>
              <a:ext uri="{FF2B5EF4-FFF2-40B4-BE49-F238E27FC236}">
                <a16:creationId xmlns:a16="http://schemas.microsoft.com/office/drawing/2014/main" id="{2661722B-432C-8195-71B3-26664E062FF1}"/>
              </a:ext>
            </a:extLst>
          </p:cNvPr>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4" name="文本框 3">
            <a:extLst>
              <a:ext uri="{FF2B5EF4-FFF2-40B4-BE49-F238E27FC236}">
                <a16:creationId xmlns:a16="http://schemas.microsoft.com/office/drawing/2014/main" id="{0634349E-329F-8AED-B621-73BDDAADB104}"/>
              </a:ext>
            </a:extLst>
          </p:cNvPr>
          <p:cNvSpPr txBox="1"/>
          <p:nvPr/>
        </p:nvSpPr>
        <p:spPr>
          <a:xfrm>
            <a:off x="669925" y="1368531"/>
            <a:ext cx="6545382" cy="369332"/>
          </a:xfrm>
          <a:prstGeom prst="rect">
            <a:avLst/>
          </a:prstGeom>
          <a:noFill/>
        </p:spPr>
        <p:txBody>
          <a:bodyPr wrap="none" rtlCol="0">
            <a:spAutoFit/>
          </a:bodyPr>
          <a:lstStyle/>
          <a:p>
            <a:r>
              <a:rPr lang="en-US" altLang="zh-CN" dirty="0"/>
              <a:t>DPSAaS</a:t>
            </a:r>
            <a:r>
              <a:rPr lang="zh-CN" altLang="en-US" dirty="0"/>
              <a:t>结构：作为中间件构建在数据平台（例如</a:t>
            </a:r>
            <a:r>
              <a:rPr lang="en-US" altLang="zh-CN" dirty="0"/>
              <a:t>Spark</a:t>
            </a:r>
            <a:r>
              <a:rPr lang="zh-CN" altLang="en-US" dirty="0"/>
              <a:t>）上。</a:t>
            </a:r>
          </a:p>
        </p:txBody>
      </p:sp>
      <p:sp>
        <p:nvSpPr>
          <p:cNvPr id="5" name="文本框 4">
            <a:extLst>
              <a:ext uri="{FF2B5EF4-FFF2-40B4-BE49-F238E27FC236}">
                <a16:creationId xmlns:a16="http://schemas.microsoft.com/office/drawing/2014/main" id="{2B5A84A1-DBC1-8893-9668-8B5A22223FED}"/>
              </a:ext>
            </a:extLst>
          </p:cNvPr>
          <p:cNvSpPr txBox="1"/>
          <p:nvPr/>
        </p:nvSpPr>
        <p:spPr>
          <a:xfrm>
            <a:off x="669925" y="1953000"/>
            <a:ext cx="4095993" cy="369332"/>
          </a:xfrm>
          <a:prstGeom prst="rect">
            <a:avLst/>
          </a:prstGeom>
          <a:noFill/>
        </p:spPr>
        <p:txBody>
          <a:bodyPr wrap="none" rtlCol="0">
            <a:spAutoFit/>
          </a:bodyPr>
          <a:lstStyle/>
          <a:p>
            <a:r>
              <a:rPr lang="zh-CN" altLang="en-US" dirty="0"/>
              <a:t>针对</a:t>
            </a:r>
            <a:r>
              <a:rPr lang="en-US" altLang="zh-CN" dirty="0"/>
              <a:t>DPSAaS</a:t>
            </a:r>
            <a:r>
              <a:rPr lang="zh-CN" altLang="en-US" dirty="0"/>
              <a:t>结构有两个重要的问题：</a:t>
            </a:r>
            <a:endParaRPr lang="en-US" altLang="zh-CN" dirty="0"/>
          </a:p>
        </p:txBody>
      </p:sp>
      <p:sp>
        <p:nvSpPr>
          <p:cNvPr id="6" name="左大括号 5">
            <a:extLst>
              <a:ext uri="{FF2B5EF4-FFF2-40B4-BE49-F238E27FC236}">
                <a16:creationId xmlns:a16="http://schemas.microsoft.com/office/drawing/2014/main" id="{12328ED7-137B-29E5-CCBF-67DF2CF9E965}"/>
              </a:ext>
            </a:extLst>
          </p:cNvPr>
          <p:cNvSpPr/>
          <p:nvPr/>
        </p:nvSpPr>
        <p:spPr>
          <a:xfrm>
            <a:off x="825672" y="2816844"/>
            <a:ext cx="450805" cy="219087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299DE73-6BD4-98F2-90BF-923695DB0FEC}"/>
              </a:ext>
            </a:extLst>
          </p:cNvPr>
          <p:cNvSpPr txBox="1"/>
          <p:nvPr/>
        </p:nvSpPr>
        <p:spPr>
          <a:xfrm>
            <a:off x="1400894" y="2632178"/>
            <a:ext cx="3480440" cy="646331"/>
          </a:xfrm>
          <a:prstGeom prst="rect">
            <a:avLst/>
          </a:prstGeom>
          <a:noFill/>
        </p:spPr>
        <p:txBody>
          <a:bodyPr wrap="none" rtlCol="0">
            <a:spAutoFit/>
          </a:bodyPr>
          <a:lstStyle/>
          <a:p>
            <a:r>
              <a:rPr lang="zh-CN" altLang="en-US" dirty="0"/>
              <a:t>在哪里实现和部署</a:t>
            </a:r>
            <a:r>
              <a:rPr lang="en-US" altLang="zh-CN" dirty="0"/>
              <a:t>LDP</a:t>
            </a:r>
            <a:r>
              <a:rPr lang="zh-CN" altLang="en-US" dirty="0"/>
              <a:t>算法？</a:t>
            </a:r>
            <a:endParaRPr lang="en-US" altLang="zh-CN" dirty="0"/>
          </a:p>
          <a:p>
            <a:r>
              <a:rPr lang="en-US" altLang="zh-CN" dirty="0"/>
              <a:t>(</a:t>
            </a:r>
            <a:r>
              <a:rPr lang="zh-CN" altLang="en-US" dirty="0"/>
              <a:t>包括</a:t>
            </a:r>
            <a:r>
              <a:rPr lang="en-US" altLang="zh-CN" dirty="0"/>
              <a:t>LDP</a:t>
            </a:r>
            <a:r>
              <a:rPr lang="zh-CN" altLang="en-US" dirty="0"/>
              <a:t>编码算法和估计算法）</a:t>
            </a:r>
          </a:p>
        </p:txBody>
      </p:sp>
      <p:sp>
        <p:nvSpPr>
          <p:cNvPr id="8" name="文本框 7">
            <a:extLst>
              <a:ext uri="{FF2B5EF4-FFF2-40B4-BE49-F238E27FC236}">
                <a16:creationId xmlns:a16="http://schemas.microsoft.com/office/drawing/2014/main" id="{166C483C-6FDC-E8BD-250A-0856844DC7A7}"/>
              </a:ext>
            </a:extLst>
          </p:cNvPr>
          <p:cNvSpPr txBox="1"/>
          <p:nvPr/>
        </p:nvSpPr>
        <p:spPr>
          <a:xfrm>
            <a:off x="1400894" y="4823055"/>
            <a:ext cx="3365024" cy="369332"/>
          </a:xfrm>
          <a:prstGeom prst="rect">
            <a:avLst/>
          </a:prstGeom>
          <a:noFill/>
        </p:spPr>
        <p:txBody>
          <a:bodyPr wrap="none" rtlCol="0">
            <a:spAutoFit/>
          </a:bodyPr>
          <a:lstStyle/>
          <a:p>
            <a:r>
              <a:rPr lang="en-US" altLang="zh-CN" dirty="0"/>
              <a:t>UDF</a:t>
            </a:r>
            <a:r>
              <a:rPr lang="zh-CN" altLang="en-US" dirty="0"/>
              <a:t>和</a:t>
            </a:r>
            <a:r>
              <a:rPr lang="en-US" altLang="zh-CN" dirty="0"/>
              <a:t>UDAF</a:t>
            </a:r>
            <a:r>
              <a:rPr lang="zh-CN" altLang="en-US" dirty="0"/>
              <a:t>如何为用户服务？</a:t>
            </a:r>
          </a:p>
        </p:txBody>
      </p:sp>
      <p:sp>
        <p:nvSpPr>
          <p:cNvPr id="9" name="左大括号 8">
            <a:extLst>
              <a:ext uri="{FF2B5EF4-FFF2-40B4-BE49-F238E27FC236}">
                <a16:creationId xmlns:a16="http://schemas.microsoft.com/office/drawing/2014/main" id="{E5D409FD-8F64-2C98-C781-8E8AA72C4165}"/>
              </a:ext>
            </a:extLst>
          </p:cNvPr>
          <p:cNvSpPr/>
          <p:nvPr/>
        </p:nvSpPr>
        <p:spPr>
          <a:xfrm>
            <a:off x="4937404" y="2106251"/>
            <a:ext cx="382458" cy="142118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D182A70A-15DD-935E-FAF8-BE97EBA74CC0}"/>
              </a:ext>
            </a:extLst>
          </p:cNvPr>
          <p:cNvSpPr/>
          <p:nvPr/>
        </p:nvSpPr>
        <p:spPr>
          <a:xfrm>
            <a:off x="5547768" y="1921585"/>
            <a:ext cx="248544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独立库</a:t>
            </a:r>
          </a:p>
        </p:txBody>
      </p:sp>
      <p:sp>
        <p:nvSpPr>
          <p:cNvPr id="11" name="矩形: 圆角 10">
            <a:extLst>
              <a:ext uri="{FF2B5EF4-FFF2-40B4-BE49-F238E27FC236}">
                <a16:creationId xmlns:a16="http://schemas.microsoft.com/office/drawing/2014/main" id="{0B98EE8B-3EBF-C87F-0918-8117777A5F12}"/>
              </a:ext>
            </a:extLst>
          </p:cNvPr>
          <p:cNvSpPr/>
          <p:nvPr/>
        </p:nvSpPr>
        <p:spPr>
          <a:xfrm>
            <a:off x="5547768" y="2632178"/>
            <a:ext cx="248544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数据处理引擎内部</a:t>
            </a:r>
          </a:p>
        </p:txBody>
      </p:sp>
      <p:sp>
        <p:nvSpPr>
          <p:cNvPr id="12" name="矩形: 圆角 11">
            <a:extLst>
              <a:ext uri="{FF2B5EF4-FFF2-40B4-BE49-F238E27FC236}">
                <a16:creationId xmlns:a16="http://schemas.microsoft.com/office/drawing/2014/main" id="{D182A70A-15DD-935E-FAF8-BE97EBA74CC0}"/>
              </a:ext>
            </a:extLst>
          </p:cNvPr>
          <p:cNvSpPr/>
          <p:nvPr/>
        </p:nvSpPr>
        <p:spPr>
          <a:xfrm>
            <a:off x="5547769" y="3342770"/>
            <a:ext cx="248545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UDF</a:t>
            </a:r>
            <a:r>
              <a:rPr lang="zh-CN" altLang="en-US" dirty="0"/>
              <a:t>（用户定义函数）</a:t>
            </a:r>
          </a:p>
        </p:txBody>
      </p:sp>
      <p:sp>
        <p:nvSpPr>
          <p:cNvPr id="14" name="左大括号 13">
            <a:extLst>
              <a:ext uri="{FF2B5EF4-FFF2-40B4-BE49-F238E27FC236}">
                <a16:creationId xmlns:a16="http://schemas.microsoft.com/office/drawing/2014/main" id="{5CE764C5-3025-0A2E-2FC0-2AA56E8F4D86}"/>
              </a:ext>
            </a:extLst>
          </p:cNvPr>
          <p:cNvSpPr/>
          <p:nvPr/>
        </p:nvSpPr>
        <p:spPr>
          <a:xfrm>
            <a:off x="4697572" y="4475345"/>
            <a:ext cx="450804" cy="106475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EFC0B565-3B8C-72F1-2597-D0470BFE51AD}"/>
              </a:ext>
            </a:extLst>
          </p:cNvPr>
          <p:cNvSpPr/>
          <p:nvPr/>
        </p:nvSpPr>
        <p:spPr>
          <a:xfrm>
            <a:off x="5191827" y="4254695"/>
            <a:ext cx="2023480" cy="441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共享查询生成器</a:t>
            </a:r>
          </a:p>
        </p:txBody>
      </p:sp>
      <p:sp>
        <p:nvSpPr>
          <p:cNvPr id="16" name="矩形: 圆角 15">
            <a:extLst>
              <a:ext uri="{FF2B5EF4-FFF2-40B4-BE49-F238E27FC236}">
                <a16:creationId xmlns:a16="http://schemas.microsoft.com/office/drawing/2014/main" id="{AAABD83B-1C53-6721-8970-A6A101CA32DA}"/>
              </a:ext>
            </a:extLst>
          </p:cNvPr>
          <p:cNvSpPr/>
          <p:nvPr/>
        </p:nvSpPr>
        <p:spPr>
          <a:xfrm>
            <a:off x="5191827" y="5319449"/>
            <a:ext cx="2023480" cy="441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MDA</a:t>
            </a:r>
            <a:r>
              <a:rPr lang="zh-CN" altLang="en-US" dirty="0"/>
              <a:t>查询重写器</a:t>
            </a:r>
          </a:p>
        </p:txBody>
      </p:sp>
      <p:sp>
        <p:nvSpPr>
          <p:cNvPr id="17" name="文本框 16">
            <a:extLst>
              <a:ext uri="{FF2B5EF4-FFF2-40B4-BE49-F238E27FC236}">
                <a16:creationId xmlns:a16="http://schemas.microsoft.com/office/drawing/2014/main" id="{3CC73E95-599D-23B0-CF5D-AB1ADA0F564A}"/>
              </a:ext>
            </a:extLst>
          </p:cNvPr>
          <p:cNvSpPr txBox="1"/>
          <p:nvPr/>
        </p:nvSpPr>
        <p:spPr>
          <a:xfrm>
            <a:off x="7419527" y="4053362"/>
            <a:ext cx="4100960" cy="923330"/>
          </a:xfrm>
          <a:prstGeom prst="rect">
            <a:avLst/>
          </a:prstGeom>
          <a:noFill/>
        </p:spPr>
        <p:txBody>
          <a:bodyPr wrap="square" rtlCol="0">
            <a:spAutoFit/>
          </a:bodyPr>
          <a:lstStyle/>
          <a:p>
            <a:r>
              <a:rPr lang="zh-CN" altLang="en-US" dirty="0"/>
              <a:t>从数据拥有者处获取</a:t>
            </a:r>
            <a:r>
              <a:rPr lang="zh-CN" altLang="en-US" dirty="0">
                <a:solidFill>
                  <a:srgbClr val="FF0000"/>
                </a:solidFill>
              </a:rPr>
              <a:t>元数据（数据模式和隐私预算</a:t>
            </a:r>
            <a:r>
              <a:rPr lang="en-US" altLang="zh-CN" dirty="0">
                <a:solidFill>
                  <a:srgbClr val="FF0000"/>
                </a:solidFill>
              </a:rPr>
              <a:t>)</a:t>
            </a:r>
            <a:r>
              <a:rPr lang="zh-CN" altLang="en-US" dirty="0"/>
              <a:t>。自动生成</a:t>
            </a:r>
            <a:r>
              <a:rPr lang="en-US" altLang="zh-CN" dirty="0"/>
              <a:t>SQL </a:t>
            </a:r>
            <a:r>
              <a:rPr lang="zh-CN" altLang="en-US" dirty="0"/>
              <a:t>语句，调用</a:t>
            </a:r>
            <a:r>
              <a:rPr lang="en-US" altLang="zh-CN" dirty="0"/>
              <a:t>UDF</a:t>
            </a:r>
            <a:r>
              <a:rPr lang="zh-CN" altLang="en-US" dirty="0"/>
              <a:t>对元组进行编码。</a:t>
            </a:r>
          </a:p>
        </p:txBody>
      </p:sp>
      <p:sp>
        <p:nvSpPr>
          <p:cNvPr id="18" name="文本框 17">
            <a:extLst>
              <a:ext uri="{FF2B5EF4-FFF2-40B4-BE49-F238E27FC236}">
                <a16:creationId xmlns:a16="http://schemas.microsoft.com/office/drawing/2014/main" id="{152F2069-53F6-860B-E382-2E0DFBAA3165}"/>
              </a:ext>
            </a:extLst>
          </p:cNvPr>
          <p:cNvSpPr txBox="1"/>
          <p:nvPr/>
        </p:nvSpPr>
        <p:spPr>
          <a:xfrm>
            <a:off x="7419527" y="5199536"/>
            <a:ext cx="4100960" cy="923330"/>
          </a:xfrm>
          <a:prstGeom prst="rect">
            <a:avLst/>
          </a:prstGeom>
          <a:noFill/>
        </p:spPr>
        <p:txBody>
          <a:bodyPr wrap="square" rtlCol="0">
            <a:spAutoFit/>
          </a:bodyPr>
          <a:lstStyle/>
          <a:p>
            <a:r>
              <a:rPr lang="zh-CN" altLang="en-US" dirty="0"/>
              <a:t>接受在线</a:t>
            </a:r>
            <a:r>
              <a:rPr lang="en-US" altLang="zh-CN" dirty="0"/>
              <a:t>MDA</a:t>
            </a:r>
            <a:r>
              <a:rPr lang="zh-CN" altLang="en-US" dirty="0"/>
              <a:t>查询。重写以调用</a:t>
            </a:r>
            <a:r>
              <a:rPr lang="en-US" altLang="zh-CN" dirty="0"/>
              <a:t>UDAF</a:t>
            </a:r>
            <a:r>
              <a:rPr lang="zh-CN" altLang="en-US" dirty="0"/>
              <a:t>，用重写后的查询估计答案。（查询生成和重写）</a:t>
            </a:r>
          </a:p>
        </p:txBody>
      </p:sp>
      <p:sp>
        <p:nvSpPr>
          <p:cNvPr id="19" name="矩形 18">
            <a:extLst>
              <a:ext uri="{FF2B5EF4-FFF2-40B4-BE49-F238E27FC236}">
                <a16:creationId xmlns:a16="http://schemas.microsoft.com/office/drawing/2014/main" id="{38DE3AB7-ADC4-C51F-C094-8821BBC6D817}"/>
              </a:ext>
            </a:extLst>
          </p:cNvPr>
          <p:cNvSpPr/>
          <p:nvPr/>
        </p:nvSpPr>
        <p:spPr>
          <a:xfrm>
            <a:off x="5425615" y="3277378"/>
            <a:ext cx="2729753" cy="50011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2"/>
                </a:solidFill>
              </a:ln>
              <a:noFill/>
            </a:endParaRPr>
          </a:p>
        </p:txBody>
      </p:sp>
      <p:sp>
        <p:nvSpPr>
          <p:cNvPr id="21" name="文本框 20">
            <a:extLst>
              <a:ext uri="{FF2B5EF4-FFF2-40B4-BE49-F238E27FC236}">
                <a16:creationId xmlns:a16="http://schemas.microsoft.com/office/drawing/2014/main" id="{36181BA1-1004-25D2-D4AD-56EF9D421F43}"/>
              </a:ext>
            </a:extLst>
          </p:cNvPr>
          <p:cNvSpPr txBox="1"/>
          <p:nvPr/>
        </p:nvSpPr>
        <p:spPr>
          <a:xfrm>
            <a:off x="216794" y="5319449"/>
            <a:ext cx="4480778" cy="646331"/>
          </a:xfrm>
          <a:prstGeom prst="rect">
            <a:avLst/>
          </a:prstGeom>
          <a:noFill/>
          <a:ln>
            <a:solidFill>
              <a:schemeClr val="accent2"/>
            </a:solidFill>
          </a:ln>
        </p:spPr>
        <p:txBody>
          <a:bodyPr wrap="none" rtlCol="0">
            <a:spAutoFit/>
          </a:bodyPr>
          <a:lstStyle/>
          <a:p>
            <a:r>
              <a:rPr lang="en-US" altLang="zh-CN" dirty="0"/>
              <a:t>UDF</a:t>
            </a:r>
            <a:r>
              <a:rPr lang="zh-CN" altLang="en-US" dirty="0"/>
              <a:t>：</a:t>
            </a:r>
            <a:r>
              <a:rPr lang="en-US" altLang="zh-CN" dirty="0"/>
              <a:t>User-Defined Function</a:t>
            </a:r>
          </a:p>
          <a:p>
            <a:r>
              <a:rPr lang="en-US" altLang="zh-CN" dirty="0" err="1"/>
              <a:t>UDAF:User-Defined</a:t>
            </a:r>
            <a:r>
              <a:rPr lang="en-US" altLang="zh-CN" dirty="0"/>
              <a:t> Aggregation Function</a:t>
            </a:r>
            <a:endParaRPr lang="zh-CN" altLang="en-US" dirty="0"/>
          </a:p>
        </p:txBody>
      </p:sp>
    </p:spTree>
    <p:extLst>
      <p:ext uri="{BB962C8B-B14F-4D97-AF65-F5344CB8AC3E}">
        <p14:creationId xmlns:p14="http://schemas.microsoft.com/office/powerpoint/2010/main" val="229225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animBg="1"/>
      <p:bldP spid="10" grpId="0" animBg="1"/>
      <p:bldP spid="11" grpId="0" animBg="1"/>
      <p:bldP spid="12" grpId="0" animBg="1"/>
      <p:bldP spid="14" grpId="0" animBg="1"/>
      <p:bldP spid="15" grpId="0" animBg="1"/>
      <p:bldP spid="16" grpId="0" animBg="1"/>
      <p:bldP spid="17" grpId="0"/>
      <p:bldP spid="18" grpId="0"/>
      <p:bldP spid="19" grpId="0" animBg="1"/>
      <p:bldP spid="2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University of Malaya">
      <a:dk1>
        <a:srgbClr val="000000"/>
      </a:dk1>
      <a:lt1>
        <a:srgbClr val="FFFFFF"/>
      </a:lt1>
      <a:dk2>
        <a:srgbClr val="768395"/>
      </a:dk2>
      <a:lt2>
        <a:srgbClr val="F0F0F0"/>
      </a:lt2>
      <a:accent1>
        <a:srgbClr val="019844"/>
      </a:accent1>
      <a:accent2>
        <a:srgbClr val="E82209"/>
      </a:accent2>
      <a:accent3>
        <a:srgbClr val="FCC300"/>
      </a:accent3>
      <a:accent4>
        <a:srgbClr val="0B52A2"/>
      </a:accent4>
      <a:accent5>
        <a:srgbClr val="0D8ECC"/>
      </a:accent5>
      <a:accent6>
        <a:srgbClr val="ABDBDF"/>
      </a:accent6>
      <a:hlink>
        <a:srgbClr val="4472C4"/>
      </a:hlink>
      <a:folHlink>
        <a:srgbClr val="BFBFBF"/>
      </a:folHlink>
    </a:clrScheme>
    <a:fontScheme name="tdl3kz1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1933</Words>
  <Application>Microsoft Office PowerPoint</Application>
  <PresentationFormat>宽屏</PresentationFormat>
  <Paragraphs>173</Paragraphs>
  <Slides>19</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19</vt:i4>
      </vt:variant>
    </vt:vector>
  </HeadingPairs>
  <TitlesOfParts>
    <vt:vector size="26" baseType="lpstr">
      <vt:lpstr>等线</vt:lpstr>
      <vt:lpstr>等线 Light</vt:lpstr>
      <vt:lpstr>宋体</vt:lpstr>
      <vt:lpstr>Arial</vt:lpstr>
      <vt:lpstr>Cambria Math</vt:lpstr>
      <vt:lpstr>Office 主题​​</vt:lpstr>
      <vt:lpstr>主题5</vt:lpstr>
      <vt:lpstr>PowerPoint 演示文稿</vt:lpstr>
      <vt:lpstr>背景介绍</vt:lpstr>
      <vt:lpstr>DPSAaS的提出</vt:lpstr>
      <vt:lpstr>DPSAaS</vt:lpstr>
      <vt:lpstr>概述</vt:lpstr>
      <vt:lpstr>数据模型和多维分析查询</vt:lpstr>
      <vt:lpstr>多维分析查询</vt:lpstr>
      <vt:lpstr>任务和算法框架</vt:lpstr>
      <vt:lpstr>DPSAaS结构</vt:lpstr>
      <vt:lpstr>通过UDFs部署LDP算法</vt:lpstr>
      <vt:lpstr>通过UDFs部署LDP算法</vt:lpstr>
      <vt:lpstr>LDP数据分享服务</vt:lpstr>
      <vt:lpstr>LDP数据分析服务</vt:lpstr>
      <vt:lpstr>查询生成与重写</vt:lpstr>
      <vt:lpstr>估计误差条</vt:lpstr>
      <vt:lpstr>隐私预算及影响</vt:lpstr>
      <vt:lpstr>演示概述</vt:lpstr>
      <vt:lpstr>Sharing sensitive data共享敏感数据</vt:lpstr>
      <vt:lpstr>Private data analytics隐私数据分析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鑫</dc:creator>
  <cp:lastModifiedBy>刘 鑫</cp:lastModifiedBy>
  <cp:revision>45</cp:revision>
  <dcterms:created xsi:type="dcterms:W3CDTF">2022-10-07T06:47:05Z</dcterms:created>
  <dcterms:modified xsi:type="dcterms:W3CDTF">2022-10-12T11:48:40Z</dcterms:modified>
</cp:coreProperties>
</file>