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7" r:id="rId3"/>
    <p:sldId id="866" r:id="rId4"/>
    <p:sldId id="867" r:id="rId5"/>
    <p:sldId id="869" r:id="rId6"/>
    <p:sldId id="868" r:id="rId7"/>
    <p:sldId id="870" r:id="rId8"/>
    <p:sldId id="871" r:id="rId9"/>
    <p:sldId id="872" r:id="rId10"/>
    <p:sldId id="873" r:id="rId11"/>
    <p:sldId id="874" r:id="rId12"/>
    <p:sldId id="875" r:id="rId13"/>
    <p:sldId id="876" r:id="rId14"/>
    <p:sldId id="877" r:id="rId15"/>
    <p:sldId id="878" r:id="rId16"/>
    <p:sldId id="8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323CD-8ED0-4488-B205-1BBF027EDA42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94CB-E5BD-431A-A897-13D4F5B4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2E030E-3E6A-4683-89A5-4A7BF2B35C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73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3"/>
                    </a:solidFill>
                  </a:rPr>
                  <a:t>纠错码：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在接收端能自动地纠正数据传输中所发生差错的码。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3"/>
                    </a:solidFill>
                  </a:rPr>
                  <a:t>基本思路：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在所有的由发送符号组成的序列中，仅挑出其中一部分做为信息的代表向信道发送，并使得所挑出的这些序列之间有尽可能多的差异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3"/>
                    </a:solidFill>
                  </a:rPr>
                  <a:t>码字：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每个被挑出的允许发送的序列被称为一个码字，而码字的总合称为码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3"/>
                    </a:solidFill>
                  </a:rPr>
                  <a:t>纠错码的编码与解码：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3"/>
                    </a:solidFill>
                  </a:rPr>
                  <a:t>编码：</a:t>
                </a:r>
                <a:r>
                  <a:rPr lang="zh-CN" altLang="en-US" dirty="0"/>
                  <a:t>在发送端把信息变换成码字的过程称为编码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3"/>
                    </a:solidFill>
                  </a:rPr>
                  <a:t>解码：</a:t>
                </a:r>
                <a:r>
                  <a:rPr lang="zh-CN" altLang="en-US" dirty="0"/>
                  <a:t>在接收端从接收到的信号判定所发码字、从而恢复信息的过程称为解码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编码中的冗余允许服务器从加噪后的报告中学习未知项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3"/>
                    </a:solidFill>
                  </a:rPr>
                  <a:t>纠错码：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在接收端能自动地纠正数据传输中所发生差错的码。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3"/>
                    </a:solidFill>
                  </a:rPr>
                  <a:t>基本思路：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在所有的由发送符号组成的序列中，仅挑出其中一部分做为信息的代表向信道发送，并使得所挑出的这些序列之间有尽可能多的差异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3"/>
                    </a:solidFill>
                  </a:rPr>
                  <a:t>码字：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每个被挑出的允许发送的序列被称为一个码字，而码字的总合称为码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3"/>
                    </a:solidFill>
                  </a:rPr>
                  <a:t>纠错码的编码与解码：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3"/>
                    </a:solidFill>
                  </a:rPr>
                  <a:t>编码：</a:t>
                </a:r>
                <a:r>
                  <a:rPr lang="zh-CN" altLang="en-US" dirty="0"/>
                  <a:t>在发送端把信息变换成码字的过程称为编码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3"/>
                    </a:solidFill>
                  </a:rPr>
                  <a:t>解码：</a:t>
                </a:r>
                <a:r>
                  <a:rPr lang="zh-CN" altLang="en-US" dirty="0"/>
                  <a:t>在接收端从接收到的信号判定所发码字、从而恢复信息的过程称为解码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编码中的冗余允许服务器从加噪后的报告中学习未知项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𝑣^∗</a:t>
                </a:r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F94CB-E5BD-431A-A897-13D4F5B447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5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812DD-6B39-8B96-EEF8-A9E46D67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CC839-0EC9-CA75-2C65-DA1FC12ED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FBC40-D899-3956-40FB-32BEEEB9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FA4E0-B62B-FE4D-70A4-E9B402AA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61744-C06C-CB75-6209-7D9D199A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8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315CB-46BF-EFB4-A68B-1D04AF18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0A220-E269-2937-89B8-1245FC7A4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1AB1C-56AC-C24B-C487-425E36C4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A0C22-F472-603C-919C-66DFDDCA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75F21-4BF7-4940-CB48-22ED0BE0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0557F1-B1F6-DA6B-1A5F-1E3A9A2A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0E464A-E2B9-62FD-E104-77E10D3BE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D6410-63B1-2A76-C387-7314795E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D04B0-200D-362D-EBA8-7B581049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6C5C1-397A-6368-8660-731673E5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7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" y="1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673100" y="3870255"/>
            <a:ext cx="10845800" cy="468637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400">
                <a:solidFill>
                  <a:srgbClr val="3844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73099" y="2920209"/>
            <a:ext cx="10845800" cy="894050"/>
          </a:xfrm>
        </p:spPr>
        <p:txBody>
          <a:bodyPr anchor="ctr" anchorCtr="1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099" y="4394884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73099" y="4766359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81000" cy="3429000"/>
          </a:xfrm>
          <a:prstGeom prst="rect">
            <a:avLst/>
          </a:prstGeom>
          <a:solidFill>
            <a:srgbClr val="C4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81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63001" y="6477000"/>
            <a:ext cx="3429000" cy="381000"/>
            <a:chOff x="8763001" y="6477000"/>
            <a:chExt cx="3429000" cy="381000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0287001" y="4953000"/>
              <a:ext cx="381000" cy="3429000"/>
            </a:xfrm>
            <a:prstGeom prst="rect">
              <a:avLst/>
            </a:prstGeom>
            <a:solidFill>
              <a:srgbClr val="C42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14" name="Rectangle 13"/>
            <p:cNvSpPr/>
            <p:nvPr userDrawn="1"/>
          </p:nvSpPr>
          <p:spPr>
            <a:xfrm rot="5400000">
              <a:off x="11811001" y="6477000"/>
              <a:ext cx="381000" cy="381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pic>
        <p:nvPicPr>
          <p:cNvPr id="1028" name="Picture 4" descr="http://zsjy.gzhu.edu.cn/images/pic_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91889" y="-1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87" y="-39914"/>
            <a:ext cx="1113116" cy="111311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64" y="-19958"/>
            <a:ext cx="1484187" cy="10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03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" y="1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673100" y="3870255"/>
            <a:ext cx="10845800" cy="468637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400">
                <a:solidFill>
                  <a:srgbClr val="3844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73099" y="2920209"/>
            <a:ext cx="10845800" cy="894050"/>
          </a:xfrm>
        </p:spPr>
        <p:txBody>
          <a:bodyPr anchor="ctr" anchorCtr="1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099" y="4394884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73099" y="4766359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81000" cy="3429000"/>
          </a:xfrm>
          <a:prstGeom prst="rect">
            <a:avLst/>
          </a:prstGeom>
          <a:solidFill>
            <a:srgbClr val="C4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81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63001" y="6477000"/>
            <a:ext cx="3429000" cy="381000"/>
            <a:chOff x="8763001" y="6477000"/>
            <a:chExt cx="3429000" cy="381000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0287001" y="4953000"/>
              <a:ext cx="381000" cy="3429000"/>
            </a:xfrm>
            <a:prstGeom prst="rect">
              <a:avLst/>
            </a:prstGeom>
            <a:solidFill>
              <a:srgbClr val="C42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14" name="Rectangle 13"/>
            <p:cNvSpPr/>
            <p:nvPr userDrawn="1"/>
          </p:nvSpPr>
          <p:spPr>
            <a:xfrm rot="5400000">
              <a:off x="11811001" y="6477000"/>
              <a:ext cx="381000" cy="381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pic>
        <p:nvPicPr>
          <p:cNvPr id="1028" name="Picture 4" descr="http://zsjy.gzhu.edu.cn/images/pic_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91889" y="-1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87" y="-39914"/>
            <a:ext cx="1113116" cy="111311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64" y="-19958"/>
            <a:ext cx="1484187" cy="10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47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0"/>
            <a:ext cx="612648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 dirty="0"/>
          </a:p>
        </p:txBody>
      </p:sp>
      <p:sp>
        <p:nvSpPr>
          <p:cNvPr id="10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2800" cy="6858000"/>
          </a:xfrm>
        </p:spPr>
        <p:txBody>
          <a:bodyPr/>
          <a:lstStyle/>
          <a:p>
            <a:endParaRPr lang="en-MY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944682" y="0"/>
            <a:ext cx="7575809" cy="1028700"/>
          </a:xfrm>
        </p:spPr>
        <p:txBody>
          <a:bodyPr lIns="0" anchor="b" anchorCtr="0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266"/>
            <a:ext cx="12192000" cy="687926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21" y="1516136"/>
            <a:ext cx="3109567" cy="911046"/>
            <a:chOff x="4541217" y="1516136"/>
            <a:chExt cx="3109566" cy="911046"/>
          </a:xfrm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5" y="2721941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5" y="4327292"/>
            <a:ext cx="6039972" cy="443643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11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-21266"/>
            <a:ext cx="11649807" cy="687926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21" y="1516136"/>
            <a:ext cx="3109567" cy="911046"/>
            <a:chOff x="4541217" y="1516136"/>
            <a:chExt cx="3109566" cy="911046"/>
          </a:xfrm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5" y="2721941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5" y="4327292"/>
            <a:ext cx="6039972" cy="443643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65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1609756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21" y="1516136"/>
            <a:ext cx="3109567" cy="911046"/>
            <a:chOff x="4541217" y="1516136"/>
            <a:chExt cx="3109566" cy="911046"/>
          </a:xfrm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5" y="2721941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5" y="4327292"/>
            <a:ext cx="6039972" cy="443643"/>
          </a:xfrm>
          <a:solidFill>
            <a:srgbClr val="002060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538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11582401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21" y="1516136"/>
            <a:ext cx="3109567" cy="911046"/>
            <a:chOff x="4541217" y="1516136"/>
            <a:chExt cx="3109566" cy="911046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5" y="2721941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5" y="4327292"/>
            <a:ext cx="6039972" cy="443643"/>
          </a:xfrm>
          <a:solidFill>
            <a:srgbClr val="002060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69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248400"/>
            <a:ext cx="12192000" cy="609600"/>
            <a:chOff x="0" y="6248400"/>
            <a:chExt cx="12192000" cy="609600"/>
          </a:xfrm>
          <a:solidFill>
            <a:srgbClr val="002060"/>
          </a:solidFill>
        </p:grpSpPr>
        <p:sp>
          <p:nvSpPr>
            <p:cNvPr id="10" name="Rectangle 9"/>
            <p:cNvSpPr/>
            <p:nvPr/>
          </p:nvSpPr>
          <p:spPr>
            <a:xfrm>
              <a:off x="0" y="6248400"/>
              <a:ext cx="12192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48400"/>
              <a:ext cx="1524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0"/>
            <a:ext cx="10850563" cy="1028700"/>
          </a:xfrm>
        </p:spPr>
        <p:txBody>
          <a:bodyPr anchor="b" anchorCtr="0">
            <a:normAutofit/>
          </a:bodyPr>
          <a:lstStyle>
            <a:lvl1pPr>
              <a:defRPr sz="4000">
                <a:solidFill>
                  <a:srgbClr val="39447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69925" y="1028706"/>
            <a:ext cx="10850563" cy="45719"/>
            <a:chOff x="0" y="990600"/>
            <a:chExt cx="12192001" cy="45719"/>
          </a:xfrm>
          <a:solidFill>
            <a:srgbClr val="C4251F"/>
          </a:solidFill>
        </p:grpSpPr>
        <p:sp>
          <p:nvSpPr>
            <p:cNvPr id="15" name="Rectangle 14"/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483" y="6206337"/>
            <a:ext cx="963524" cy="6937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27" y="6235700"/>
            <a:ext cx="622300" cy="622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72" y="6176968"/>
            <a:ext cx="2438400" cy="752475"/>
          </a:xfrm>
          <a:prstGeom prst="rect">
            <a:avLst/>
          </a:prstGeom>
        </p:spPr>
      </p:pic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669925" y="1123953"/>
            <a:ext cx="10850563" cy="50196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6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D6471-2362-91EF-AB8E-5B460463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1650F-02C0-9F6F-5113-691933FA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5FD35-1C8B-08E4-F856-EEE3FD17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09062-3F19-AA81-818D-716E5E13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BDDB7-A671-8C4F-223A-2EBDA97C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51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248400"/>
            <a:ext cx="12192000" cy="609600"/>
            <a:chOff x="0" y="6248400"/>
            <a:chExt cx="12192000" cy="609600"/>
          </a:xfrm>
          <a:solidFill>
            <a:srgbClr val="002060"/>
          </a:solidFill>
        </p:grpSpPr>
        <p:sp>
          <p:nvSpPr>
            <p:cNvPr id="10" name="Rectangle 9"/>
            <p:cNvSpPr/>
            <p:nvPr/>
          </p:nvSpPr>
          <p:spPr>
            <a:xfrm>
              <a:off x="0" y="6248400"/>
              <a:ext cx="12192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48400"/>
              <a:ext cx="1524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0"/>
            <a:ext cx="10850563" cy="1028700"/>
          </a:xfrm>
        </p:spPr>
        <p:txBody>
          <a:bodyPr anchor="b" anchorCtr="0">
            <a:normAutofit/>
          </a:bodyPr>
          <a:lstStyle>
            <a:lvl1pPr>
              <a:defRPr sz="4000">
                <a:solidFill>
                  <a:srgbClr val="39447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69925" y="1028704"/>
            <a:ext cx="10850563" cy="45719"/>
            <a:chOff x="0" y="990600"/>
            <a:chExt cx="12192001" cy="45719"/>
          </a:xfrm>
          <a:solidFill>
            <a:srgbClr val="C4251F"/>
          </a:solidFill>
        </p:grpSpPr>
        <p:sp>
          <p:nvSpPr>
            <p:cNvPr id="15" name="Rectangle 14"/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483" y="6206335"/>
            <a:ext cx="963524" cy="6937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27" y="6235700"/>
            <a:ext cx="622300" cy="622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72" y="6176966"/>
            <a:ext cx="24384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20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72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858001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456451"/>
            <a:ext cx="10850563" cy="869854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4406738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722372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6" name="Group 5"/>
          <p:cNvGrpSpPr/>
          <p:nvPr userDrawn="1"/>
        </p:nvGrpSpPr>
        <p:grpSpPr>
          <a:xfrm rot="5400000">
            <a:off x="10442716" y="202243"/>
            <a:ext cx="69568" cy="3429000"/>
            <a:chOff x="0" y="0"/>
            <a:chExt cx="381000" cy="3429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rot="16200000">
            <a:off x="1679716" y="202243"/>
            <a:ext cx="69568" cy="3429000"/>
            <a:chOff x="0" y="0"/>
            <a:chExt cx="381000" cy="34290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6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68" y="1123953"/>
            <a:ext cx="1553273" cy="15532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93" y="1140108"/>
            <a:ext cx="2157323" cy="15532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96" y="1077947"/>
            <a:ext cx="1677597" cy="16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11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69DF-D574-4037-B6A5-58CCD724C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5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7BC5-4182-46DE-E368-CA16387B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8A160-9481-9573-03EA-998F5E84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5C0A1-8CFE-3B37-FFAE-6C2E2D81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13C40-494B-C13E-2DC6-69E50B0E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434DB-0B3E-3759-A7E5-3C40D61C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2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881AA-A61F-C717-675C-EA4C4021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798D4-9D9C-2427-FC5B-43A5EC5B4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2334E-B478-848B-2C89-98E607481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12D2F-0957-F829-66D6-380E3662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9057E-8688-36B7-5568-C8181AE4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40FFD-1D90-4164-2AEA-27C00808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8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F679C-7636-77F3-6588-429174EB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9BE10-0517-843E-59E6-40F93E58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A593E7-5840-B3DA-4BDF-3B7D76EA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9399A-A160-B71A-1A7B-8EA1CEB1F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87DB1-0CED-72FE-7F08-BCD896CA8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E6237D-4968-7839-19C2-545A3282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0B5B21-9EAA-5882-BB9A-AFAB25FC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83B744-FA99-4274-51EB-21AFCB72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1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3FC69-28FA-49B9-31E8-288E70AD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23E348-4B85-A695-CB81-67DEE769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A738F8-D308-6394-453C-4C4D5CBF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D9AC38-3AD1-1DD5-9524-14C5207C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2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17BA73-87EA-5F46-5742-62B429E4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483E36-83E4-6C22-5D53-E8458CDF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74ED3-C457-B7F1-3D01-B9FE5810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5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CDEA-D93A-8541-10E5-A0AD80DE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D2377-4D71-DAF6-3C62-C0940A43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601A1-2E50-8461-FE47-C8FB5F44E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6D9EB-6D2D-41EE-3DFB-B3B865F7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B9F74-736A-7C71-111D-EF1EDF8C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BE926-9A9B-A7DA-2A0A-B115A8B6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5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BF803-2908-C8F7-AE66-E52A29C2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739C65-68E8-B95C-D529-F86F321E9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3082A-37A1-2370-831B-FC8A50E87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0C5A8-664C-C13A-13D7-02AF8B13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AA609-789E-DBE8-C364-469D10CB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491EA-EFC0-C1DC-FB56-8F97F94A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F4DF6-F4AD-E385-F13C-CF9094EF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453037-6770-F9A6-FC0F-A474F364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F6405-2C53-3DE4-7650-98C657041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FAEB-1A23-4FD8-88B8-5B215C245C6E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8B4A3-0121-C5D5-DD97-CD70CC7AE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EED82-C2E1-4534-3A41-7050A0B95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236F-59CF-45B4-9582-8CD71A71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6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4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Relationship Id="rId9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3">
            <a:extLst>
              <a:ext uri="{FF2B5EF4-FFF2-40B4-BE49-F238E27FC236}">
                <a16:creationId xmlns:a16="http://schemas.microsoft.com/office/drawing/2014/main" id="{405FCD78-CC61-4E82-847B-4E44AB6C87DE}"/>
              </a:ext>
            </a:extLst>
          </p:cNvPr>
          <p:cNvSpPr txBox="1">
            <a:spLocks/>
          </p:cNvSpPr>
          <p:nvPr/>
        </p:nvSpPr>
        <p:spPr>
          <a:xfrm>
            <a:off x="918922" y="2627616"/>
            <a:ext cx="10459092" cy="160276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A8A008-E7AC-38F5-ED11-4790A4847369}"/>
              </a:ext>
            </a:extLst>
          </p:cNvPr>
          <p:cNvSpPr txBox="1"/>
          <p:nvPr/>
        </p:nvSpPr>
        <p:spPr>
          <a:xfrm>
            <a:off x="2598087" y="1626282"/>
            <a:ext cx="6995826" cy="223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Local, Private, Efficient Protocols for 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/>
              <a:t>Succinct Histograms</a:t>
            </a: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PingFang SC"/>
              </a:rPr>
              <a:t>简洁直方图的本地、私有、高效协议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D12F07-CCB1-82F1-D3D9-EA7BE1D2A4D3}"/>
              </a:ext>
            </a:extLst>
          </p:cNvPr>
          <p:cNvSpPr txBox="1"/>
          <p:nvPr/>
        </p:nvSpPr>
        <p:spPr>
          <a:xfrm>
            <a:off x="277695" y="5680966"/>
            <a:ext cx="83692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Bassily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, Raef and Adam D. Smith. “Local, Private, Efficient Protocols for Succinct Histograms.” </a:t>
            </a:r>
            <a:r>
              <a:rPr lang="en-US" altLang="zh-CN" b="0" i="1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Proceedings of the forty-seventh annual ACM symposium on Theory of Computing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 (2015): n.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pag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1E07-2559-B61D-13A4-9379C66D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Problem </a:t>
            </a:r>
            <a:r>
              <a:rPr lang="zh-CN" altLang="en-US" dirty="0"/>
              <a:t>一般问题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6D9AB9-3397-25D7-D1DF-68A8BF1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DC5C25-A842-5F39-28F7-7CCE8B3F195B}"/>
              </a:ext>
            </a:extLst>
          </p:cNvPr>
          <p:cNvSpPr txBox="1"/>
          <p:nvPr/>
        </p:nvSpPr>
        <p:spPr>
          <a:xfrm>
            <a:off x="669925" y="1196787"/>
            <a:ext cx="1045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Efficient Construction for the General Problem </a:t>
            </a:r>
            <a:r>
              <a:rPr lang="zh-CN" altLang="en-US" sz="2400" b="1" dirty="0"/>
              <a:t>针对一般问题的高效构建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108089-4148-30FC-341C-33ECEA8CEE3E}"/>
              </a:ext>
            </a:extLst>
          </p:cNvPr>
          <p:cNvSpPr txBox="1"/>
          <p:nvPr/>
        </p:nvSpPr>
        <p:spPr>
          <a:xfrm>
            <a:off x="669925" y="1709004"/>
            <a:ext cx="5064207" cy="1294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关键想法：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通过散列将一般场景分解为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UHH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的多个实例。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在这些实例上运行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UHH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协议的并行副本。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DC08F4-035D-C549-7126-93A08E9A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3174651"/>
            <a:ext cx="7875681" cy="2817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8F1183-A165-E832-F8E9-70677653BEC3}"/>
              </a:ext>
            </a:extLst>
          </p:cNvPr>
          <p:cNvSpPr txBox="1"/>
          <p:nvPr/>
        </p:nvSpPr>
        <p:spPr>
          <a:xfrm>
            <a:off x="3847757" y="4639235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将每个项目</a:t>
            </a:r>
            <a:r>
              <a:rPr lang="en-US" altLang="zh-CN" dirty="0" err="1">
                <a:solidFill>
                  <a:schemeClr val="accent2"/>
                </a:solidFill>
              </a:rPr>
              <a:t>v∈V</a:t>
            </a:r>
            <a:r>
              <a:rPr lang="zh-CN" altLang="en-US" dirty="0">
                <a:solidFill>
                  <a:schemeClr val="accent2"/>
                </a:solidFill>
              </a:rPr>
              <a:t>散列到</a:t>
            </a:r>
            <a:r>
              <a:rPr lang="en-US" altLang="zh-CN" dirty="0">
                <a:solidFill>
                  <a:schemeClr val="accent2"/>
                </a:solidFill>
              </a:rPr>
              <a:t>K</a:t>
            </a:r>
            <a:r>
              <a:rPr lang="zh-CN" altLang="en-US" dirty="0">
                <a:solidFill>
                  <a:schemeClr val="accent2"/>
                </a:solidFill>
              </a:rPr>
              <a:t>个独立的并行信道中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BB5478-3B81-D4F1-9FF5-4D57AADD2363}"/>
              </a:ext>
            </a:extLst>
          </p:cNvPr>
          <p:cNvSpPr/>
          <p:nvPr/>
        </p:nvSpPr>
        <p:spPr>
          <a:xfrm>
            <a:off x="1633818" y="5486400"/>
            <a:ext cx="4867835" cy="2958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E5208E-9FEC-0775-560F-C4E7C66DC21C}"/>
              </a:ext>
            </a:extLst>
          </p:cNvPr>
          <p:cNvSpPr txBox="1"/>
          <p:nvPr/>
        </p:nvSpPr>
        <p:spPr>
          <a:xfrm>
            <a:off x="8836958" y="2368774"/>
            <a:ext cx="2457169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通过选择足够大的</a:t>
            </a:r>
            <a:r>
              <a:rPr lang="en-US" altLang="zh-CN" dirty="0"/>
              <a:t>K</a:t>
            </a:r>
            <a:r>
              <a:rPr lang="zh-CN" altLang="en-US" dirty="0"/>
              <a:t>，并且并行地重复</a:t>
            </a:r>
            <a:r>
              <a:rPr lang="en-US" altLang="zh-CN" dirty="0"/>
              <a:t>T</a:t>
            </a:r>
            <a:r>
              <a:rPr lang="zh-CN" altLang="en-US" dirty="0"/>
              <a:t>次协议，可以保证高概率每一个</a:t>
            </a:r>
            <a:r>
              <a:rPr lang="en-US" altLang="zh-CN" dirty="0"/>
              <a:t>HH</a:t>
            </a:r>
            <a:r>
              <a:rPr lang="zh-CN" altLang="en-US" dirty="0"/>
              <a:t>分配到一个无干扰的通道上。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30B98D-6879-016C-5867-1A37D18D14E4}"/>
              </a:ext>
            </a:extLst>
          </p:cNvPr>
          <p:cNvSpPr txBox="1"/>
          <p:nvPr/>
        </p:nvSpPr>
        <p:spPr>
          <a:xfrm>
            <a:off x="8836958" y="4583549"/>
            <a:ext cx="2683529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最终获得一个至多</a:t>
            </a:r>
            <a:r>
              <a:rPr lang="en-US" altLang="zh-CN" dirty="0"/>
              <a:t>KT</a:t>
            </a:r>
            <a:r>
              <a:rPr lang="zh-CN" altLang="en-US" dirty="0"/>
              <a:t>项的列表。很高概率所有</a:t>
            </a:r>
            <a:r>
              <a:rPr lang="en-US" altLang="zh-CN" dirty="0"/>
              <a:t>HH</a:t>
            </a:r>
            <a:r>
              <a:rPr lang="zh-CN" altLang="en-US" dirty="0"/>
              <a:t>都在这个列表中。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43A306-EE91-97B4-6B97-A6B1928A3215}"/>
              </a:ext>
            </a:extLst>
          </p:cNvPr>
          <p:cNvSpPr/>
          <p:nvPr/>
        </p:nvSpPr>
        <p:spPr>
          <a:xfrm>
            <a:off x="1411940" y="3886200"/>
            <a:ext cx="2528047" cy="2752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91DA6-1D21-8D8F-197C-33BCDD6C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Problem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9AD5B7-C389-09C3-0130-20D5BA21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67A765-F465-2907-6EA8-7483D9F5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172448"/>
            <a:ext cx="7507973" cy="50632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145FC89-59C2-2F56-0056-78980CDB78D3}"/>
              </a:ext>
            </a:extLst>
          </p:cNvPr>
          <p:cNvSpPr/>
          <p:nvPr/>
        </p:nvSpPr>
        <p:spPr>
          <a:xfrm>
            <a:off x="968188" y="2104465"/>
            <a:ext cx="3139888" cy="437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47990B-84B2-7DB7-4867-AB11CE54FB3A}"/>
              </a:ext>
            </a:extLst>
          </p:cNvPr>
          <p:cNvSpPr/>
          <p:nvPr/>
        </p:nvSpPr>
        <p:spPr>
          <a:xfrm>
            <a:off x="1539688" y="2756647"/>
            <a:ext cx="860612" cy="2017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ED8DE1-AB57-FC5A-1DD5-D60275FC8811}"/>
                  </a:ext>
                </a:extLst>
              </p:cNvPr>
              <p:cNvSpPr txBox="1"/>
              <p:nvPr/>
            </p:nvSpPr>
            <p:spPr>
              <a:xfrm>
                <a:off x="2400300" y="2620099"/>
                <a:ext cx="4227376" cy="379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生成一个公开的随机均匀字符串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ED8DE1-AB57-FC5A-1DD5-D60275FC8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0" y="2620099"/>
                <a:ext cx="4227376" cy="379527"/>
              </a:xfrm>
              <a:prstGeom prst="rect">
                <a:avLst/>
              </a:prstGeom>
              <a:blipFill>
                <a:blip r:embed="rId3"/>
                <a:stretch>
                  <a:fillRect l="-1299" t="-6452" r="-577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1DA7BCF-C747-1201-8DBF-6957683A4D21}"/>
              </a:ext>
            </a:extLst>
          </p:cNvPr>
          <p:cNvSpPr txBox="1"/>
          <p:nvPr/>
        </p:nvSpPr>
        <p:spPr>
          <a:xfrm>
            <a:off x="4108076" y="210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参数设置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7BB130-7DD5-37DE-0984-026B1DF16399}"/>
              </a:ext>
            </a:extLst>
          </p:cNvPr>
          <p:cNvSpPr/>
          <p:nvPr/>
        </p:nvSpPr>
        <p:spPr>
          <a:xfrm>
            <a:off x="1277471" y="3617259"/>
            <a:ext cx="6831105" cy="5156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FF0054-E23C-EECE-7E98-3521CE0E3179}"/>
              </a:ext>
            </a:extLst>
          </p:cNvPr>
          <p:cNvSpPr txBox="1"/>
          <p:nvPr/>
        </p:nvSpPr>
        <p:spPr>
          <a:xfrm>
            <a:off x="8177898" y="365778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在每个通道上运行</a:t>
            </a:r>
            <a:r>
              <a:rPr lang="en-US" altLang="zh-CN" dirty="0">
                <a:solidFill>
                  <a:schemeClr val="accent2"/>
                </a:solidFill>
              </a:rPr>
              <a:t>UHH</a:t>
            </a:r>
            <a:r>
              <a:rPr lang="zh-CN" altLang="en-US" dirty="0">
                <a:solidFill>
                  <a:schemeClr val="accent2"/>
                </a:solidFill>
              </a:rPr>
              <a:t>协议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2D35BE-E6A3-7910-8B78-6D8DC9FE2293}"/>
              </a:ext>
            </a:extLst>
          </p:cNvPr>
          <p:cNvSpPr/>
          <p:nvPr/>
        </p:nvSpPr>
        <p:spPr>
          <a:xfrm>
            <a:off x="968188" y="4565276"/>
            <a:ext cx="7140388" cy="5156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0BC4E5-8A36-1090-9991-7D0F58F0A8A7}"/>
              </a:ext>
            </a:extLst>
          </p:cNvPr>
          <p:cNvSpPr txBox="1"/>
          <p:nvPr/>
        </p:nvSpPr>
        <p:spPr>
          <a:xfrm>
            <a:off x="8177898" y="4632294"/>
            <a:ext cx="398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在原始用户项目集合上运行</a:t>
            </a:r>
            <a:r>
              <a:rPr lang="en-US" altLang="zh-CN" dirty="0">
                <a:solidFill>
                  <a:schemeClr val="accent2"/>
                </a:solidFill>
              </a:rPr>
              <a:t>PROT-FO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B04D9E-4197-1A2F-0183-3EB3B7E60E8F}"/>
              </a:ext>
            </a:extLst>
          </p:cNvPr>
          <p:cNvSpPr/>
          <p:nvPr/>
        </p:nvSpPr>
        <p:spPr>
          <a:xfrm>
            <a:off x="3395382" y="5526741"/>
            <a:ext cx="1532965" cy="2151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BAF3D1B-17DD-5D0A-BFE5-0076771F9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65" y="1209050"/>
            <a:ext cx="1825507" cy="23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DEC1D-C19D-C6A1-C87B-2ABB9B9F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Protocol with 1-Bit Reports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331571-8B4A-124C-EDC1-EA106FAF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9377F36-29D9-E332-6A6F-508CF01E1111}"/>
              </a:ext>
            </a:extLst>
          </p:cNvPr>
          <p:cNvSpPr txBox="1"/>
          <p:nvPr/>
        </p:nvSpPr>
        <p:spPr>
          <a:xfrm>
            <a:off x="692315" y="1855362"/>
            <a:ext cx="8493523" cy="3693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defTabSz="457200"/>
            <a:r>
              <a:rPr lang="zh-CN" altLang="en-US" b="1" kern="0" dirty="0">
                <a:solidFill>
                  <a:srgbClr val="008000"/>
                </a:solidFill>
                <a:latin typeface="Calibri"/>
              </a:rPr>
              <a:t>关键思想：重要的是每个局部随机化器输出的分布。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2A2841C-77A2-BE21-F8D3-2B7187FD2F08}"/>
                  </a:ext>
                </a:extLst>
              </p:cNvPr>
              <p:cNvSpPr txBox="1"/>
              <p:nvPr/>
            </p:nvSpPr>
            <p:spPr>
              <a:xfrm>
                <a:off x="692315" y="2421568"/>
                <a:ext cx="7805727" cy="1289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PingFang SC"/>
                  </a:rPr>
                  <a:t>为每个用户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生成一个</a:t>
                </a:r>
                <a:r>
                  <a:rPr lang="zh-CN" altLang="en-US" b="0" i="0" dirty="0">
                    <a:solidFill>
                      <a:schemeClr val="accent2"/>
                    </a:solidFill>
                    <a:effectLst/>
                    <a:latin typeface="PingFang SC"/>
                  </a:rPr>
                  <a:t>公共随机字符串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；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PingFang SC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PingFang SC"/>
                  </a:rPr>
                  <a:t>用户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PingFang SC"/>
                  </a:rPr>
                  <a:t>发送一个有偏位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PingFang SC"/>
                  </a:rPr>
                  <a:t>；</a:t>
                </a:r>
                <a:endParaRPr lang="en-US" altLang="zh-CN" dirty="0">
                  <a:solidFill>
                    <a:srgbClr val="000000"/>
                  </a:solidFill>
                  <a:latin typeface="PingFang SC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的条件下，公共字符串具有与本地随机化器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的输出相同的分布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2A2841C-77A2-BE21-F8D3-2B7187FD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15" y="2421568"/>
                <a:ext cx="7805727" cy="1289456"/>
              </a:xfrm>
              <a:prstGeom prst="rect">
                <a:avLst/>
              </a:prstGeom>
              <a:blipFill>
                <a:blip r:embed="rId2"/>
                <a:stretch>
                  <a:fillRect l="-547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7">
            <a:extLst>
              <a:ext uri="{FF2B5EF4-FFF2-40B4-BE49-F238E27FC236}">
                <a16:creationId xmlns:a16="http://schemas.microsoft.com/office/drawing/2014/main" id="{A239BA41-C229-E6A7-AB5C-4A7E7A05B04E}"/>
              </a:ext>
            </a:extLst>
          </p:cNvPr>
          <p:cNvGrpSpPr/>
          <p:nvPr/>
        </p:nvGrpSpPr>
        <p:grpSpPr>
          <a:xfrm>
            <a:off x="786894" y="3863528"/>
            <a:ext cx="8495063" cy="2097906"/>
            <a:chOff x="409048" y="2548055"/>
            <a:chExt cx="8495063" cy="2497420"/>
          </a:xfrm>
        </p:grpSpPr>
        <p:cxnSp>
          <p:nvCxnSpPr>
            <p:cNvPr id="47" name="Straight Arrow Connector 65">
              <a:extLst>
                <a:ext uri="{FF2B5EF4-FFF2-40B4-BE49-F238E27FC236}">
                  <a16:creationId xmlns:a16="http://schemas.microsoft.com/office/drawing/2014/main" id="{5B68F4B4-1A5D-C4EB-113A-3F5DF684AD11}"/>
                </a:ext>
              </a:extLst>
            </p:cNvPr>
            <p:cNvCxnSpPr/>
            <p:nvPr/>
          </p:nvCxnSpPr>
          <p:spPr>
            <a:xfrm>
              <a:off x="890927" y="3820216"/>
              <a:ext cx="37629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48" name="Picture 67">
              <a:extLst>
                <a:ext uri="{FF2B5EF4-FFF2-40B4-BE49-F238E27FC236}">
                  <a16:creationId xmlns:a16="http://schemas.microsoft.com/office/drawing/2014/main" id="{6EFA507F-A502-622B-5483-666334D15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048" y="4078934"/>
              <a:ext cx="925009" cy="966541"/>
            </a:xfrm>
            <a:prstGeom prst="rect">
              <a:avLst/>
            </a:prstGeom>
          </p:spPr>
        </p:pic>
        <p:sp>
          <p:nvSpPr>
            <p:cNvPr id="49" name="Rounded Rectangle 27">
              <a:extLst>
                <a:ext uri="{FF2B5EF4-FFF2-40B4-BE49-F238E27FC236}">
                  <a16:creationId xmlns:a16="http://schemas.microsoft.com/office/drawing/2014/main" id="{C73F79CD-BF6D-010E-B635-1FEBA3868835}"/>
                </a:ext>
              </a:extLst>
            </p:cNvPr>
            <p:cNvSpPr/>
            <p:nvPr/>
          </p:nvSpPr>
          <p:spPr>
            <a:xfrm>
              <a:off x="1267222" y="3401589"/>
              <a:ext cx="2091222" cy="740383"/>
            </a:xfrm>
            <a:prstGeom prst="roundRect">
              <a:avLst/>
            </a:prstGeom>
            <a:solidFill>
              <a:srgbClr val="C0504D">
                <a:lumMod val="20000"/>
                <a:lumOff val="80000"/>
                <a:alpha val="53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373EACAB-DF43-D15A-E7E5-BF9928319224}"/>
                </a:ext>
              </a:extLst>
            </p:cNvPr>
            <p:cNvSpPr txBox="1"/>
            <p:nvPr/>
          </p:nvSpPr>
          <p:spPr>
            <a:xfrm>
              <a:off x="1337003" y="3538973"/>
              <a:ext cx="1950885" cy="400110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</a:rPr>
                <a:t>Gen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</a:rPr>
                <a:t>(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Q</a:t>
              </a:r>
              <a:r>
                <a:rPr kumimoji="0" lang="en-US" sz="20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/>
                  <a:cs typeface="Times"/>
                </a:rPr>
                <a:t>i</a:t>
              </a: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, v</a:t>
              </a:r>
              <a:r>
                <a:rPr kumimoji="0" lang="en-US" sz="20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</a:t>
              </a:r>
              <a:r>
                <a:rPr kumimoji="0" lang="en-US" sz="20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/>
                  <a:cs typeface="Times"/>
                </a:rPr>
                <a:t> </a:t>
              </a: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, </a:t>
              </a:r>
              <a:r>
                <a:rPr kumimoji="0" lang="en-US" sz="20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s</a:t>
              </a:r>
              <a:r>
                <a:rPr kumimoji="0" lang="en-US" sz="20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/>
                  <a:cs typeface="Times"/>
                </a:rPr>
                <a:t>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</a:rPr>
                <a:t>)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" name="TextBox 28">
              <a:extLst>
                <a:ext uri="{FF2B5EF4-FFF2-40B4-BE49-F238E27FC236}">
                  <a16:creationId xmlns:a16="http://schemas.microsoft.com/office/drawing/2014/main" id="{4B9A38B6-8080-0938-218A-573AFAEDA60B}"/>
                </a:ext>
              </a:extLst>
            </p:cNvPr>
            <p:cNvSpPr txBox="1"/>
            <p:nvPr/>
          </p:nvSpPr>
          <p:spPr>
            <a:xfrm>
              <a:off x="557990" y="3586605"/>
              <a:ext cx="408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v</a:t>
              </a:r>
              <a:r>
                <a:rPr kumimoji="0" lang="en-US" sz="20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/>
                  <a:cs typeface="Times"/>
                </a:rPr>
                <a:t>i</a:t>
              </a: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</a:p>
          </p:txBody>
        </p:sp>
        <p:cxnSp>
          <p:nvCxnSpPr>
            <p:cNvPr id="52" name="Straight Arrow Connector 30">
              <a:extLst>
                <a:ext uri="{FF2B5EF4-FFF2-40B4-BE49-F238E27FC236}">
                  <a16:creationId xmlns:a16="http://schemas.microsoft.com/office/drawing/2014/main" id="{9B582F14-47E3-64F4-0B46-CF93C6CF001E}"/>
                </a:ext>
              </a:extLst>
            </p:cNvPr>
            <p:cNvCxnSpPr/>
            <p:nvPr/>
          </p:nvCxnSpPr>
          <p:spPr>
            <a:xfrm>
              <a:off x="3372555" y="3791994"/>
              <a:ext cx="37629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3" name="Rectangle 1">
              <a:extLst>
                <a:ext uri="{FF2B5EF4-FFF2-40B4-BE49-F238E27FC236}">
                  <a16:creationId xmlns:a16="http://schemas.microsoft.com/office/drawing/2014/main" id="{1FEF435B-9416-ADA0-94C1-119946ED8F1F}"/>
                </a:ext>
              </a:extLst>
            </p:cNvPr>
            <p:cNvSpPr/>
            <p:nvPr/>
          </p:nvSpPr>
          <p:spPr>
            <a:xfrm>
              <a:off x="3793220" y="3526554"/>
              <a:ext cx="392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</a:rPr>
                <a:t>B</a:t>
              </a:r>
              <a:r>
                <a:rPr kumimoji="0" lang="en-US" sz="20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/>
                  <a:cs typeface="Times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id="{87045ABE-A2C4-CD50-E577-67AC84847C77}"/>
                </a:ext>
              </a:extLst>
            </p:cNvPr>
            <p:cNvSpPr/>
            <p:nvPr/>
          </p:nvSpPr>
          <p:spPr>
            <a:xfrm>
              <a:off x="4049875" y="2548055"/>
              <a:ext cx="4938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2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s</a:t>
              </a:r>
              <a:r>
                <a:rPr kumimoji="0" lang="en-US" sz="24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/>
                  <a:cs typeface="Times"/>
                </a:rPr>
                <a:t>i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4952A250-3842-860A-4AE4-64DEAB19D9D3}"/>
                </a:ext>
              </a:extLst>
            </p:cNvPr>
            <p:cNvSpPr/>
            <p:nvPr/>
          </p:nvSpPr>
          <p:spPr>
            <a:xfrm>
              <a:off x="1394668" y="4414835"/>
              <a:ext cx="215611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Times"/>
                </a:rPr>
                <a:t>Local randomizer:</a:t>
              </a: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Times"/>
                </a:rPr>
                <a:t> Q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</a:rPr>
                <a:t>i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56" name="Picture 34">
              <a:extLst>
                <a:ext uri="{FF2B5EF4-FFF2-40B4-BE49-F238E27FC236}">
                  <a16:creationId xmlns:a16="http://schemas.microsoft.com/office/drawing/2014/main" id="{C9A60178-4E1F-C8AA-A0E6-91F0C7116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3770" y="3212990"/>
              <a:ext cx="1602459" cy="1201845"/>
            </a:xfrm>
            <a:prstGeom prst="rect">
              <a:avLst/>
            </a:prstGeom>
          </p:spPr>
        </p:pic>
        <p:cxnSp>
          <p:nvCxnSpPr>
            <p:cNvPr id="57" name="Curved Connector 19">
              <a:extLst>
                <a:ext uri="{FF2B5EF4-FFF2-40B4-BE49-F238E27FC236}">
                  <a16:creationId xmlns:a16="http://schemas.microsoft.com/office/drawing/2014/main" id="{9E26438E-060F-C71D-A3FC-FE47080346D4}"/>
                </a:ext>
              </a:extLst>
            </p:cNvPr>
            <p:cNvCxnSpPr>
              <a:endCxn id="54" idx="1"/>
            </p:cNvCxnSpPr>
            <p:nvPr/>
          </p:nvCxnSpPr>
          <p:spPr>
            <a:xfrm flipV="1">
              <a:off x="465495" y="2778888"/>
              <a:ext cx="3584380" cy="1557586"/>
            </a:xfrm>
            <a:prstGeom prst="curvedConnector3">
              <a:avLst>
                <a:gd name="adj1" fmla="val -6297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Curved Connector 50">
              <a:extLst>
                <a:ext uri="{FF2B5EF4-FFF2-40B4-BE49-F238E27FC236}">
                  <a16:creationId xmlns:a16="http://schemas.microsoft.com/office/drawing/2014/main" id="{A16A6852-1B38-12C3-19CB-77040C38FB85}"/>
                </a:ext>
              </a:extLst>
            </p:cNvPr>
            <p:cNvCxnSpPr>
              <a:stCxn id="56" idx="3"/>
              <a:endCxn id="54" idx="3"/>
            </p:cNvCxnSpPr>
            <p:nvPr/>
          </p:nvCxnSpPr>
          <p:spPr>
            <a:xfrm flipH="1" flipV="1">
              <a:off x="4543770" y="2778888"/>
              <a:ext cx="1602459" cy="1035025"/>
            </a:xfrm>
            <a:prstGeom prst="curvedConnector3">
              <a:avLst>
                <a:gd name="adj1" fmla="val -14266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Straight Arrow Connector 60">
              <a:extLst>
                <a:ext uri="{FF2B5EF4-FFF2-40B4-BE49-F238E27FC236}">
                  <a16:creationId xmlns:a16="http://schemas.microsoft.com/office/drawing/2014/main" id="{E0A072DF-8444-F619-10FE-AC92132FAC9B}"/>
                </a:ext>
              </a:extLst>
            </p:cNvPr>
            <p:cNvCxnSpPr/>
            <p:nvPr/>
          </p:nvCxnSpPr>
          <p:spPr>
            <a:xfrm>
              <a:off x="4217333" y="3806105"/>
              <a:ext cx="45531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0" name="TextBox 46">
              <a:extLst>
                <a:ext uri="{FF2B5EF4-FFF2-40B4-BE49-F238E27FC236}">
                  <a16:creationId xmlns:a16="http://schemas.microsoft.com/office/drawing/2014/main" id="{5982F47D-20C2-EA79-C7C1-4D6787138FE1}"/>
                </a:ext>
              </a:extLst>
            </p:cNvPr>
            <p:cNvSpPr txBox="1"/>
            <p:nvPr/>
          </p:nvSpPr>
          <p:spPr>
            <a:xfrm>
              <a:off x="6487583" y="3009720"/>
              <a:ext cx="2416528" cy="166454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IF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/>
                  <a:ea typeface="+mn-ea"/>
                  <a:cs typeface="Times"/>
                </a:rPr>
                <a:t>i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/>
                  <a:ea typeface="+mn-ea"/>
                  <a:cs typeface="Times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/>
                  <a:ea typeface="+mn-ea"/>
                  <a:cs typeface="Times"/>
                </a:rPr>
                <a:t>=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/>
                  <a:ea typeface="+mn-ea"/>
                  <a:cs typeface="Times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/>
                  <a:ea typeface="+mn-ea"/>
                  <a:cs typeface="Times"/>
                </a:rPr>
                <a:t>1, 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Times"/>
                </a:rPr>
                <a:t>THEN </a:t>
              </a:r>
            </a:p>
            <a:p>
              <a:pPr marL="0" marR="0" lvl="0" indent="0" defTabSz="4572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Times"/>
                </a:rPr>
                <a:t>   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report of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Times"/>
                </a:rPr>
                <a:t>user </a:t>
              </a:r>
              <a:r>
                <a:rPr kumimoji="0" lang="en-US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/>
                  <a:ea typeface="+mn-ea"/>
                  <a:cs typeface="Times"/>
                </a:rPr>
                <a:t>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 </a:t>
              </a:r>
              <a:r>
                <a:rPr kumimoji="0" lang="en-US" sz="1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  <a:r>
                <a:rPr kumimoji="0" lang="en-US" sz="18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/>
                  <a:ea typeface="+mn-ea"/>
                  <a:cs typeface="Times"/>
                </a:rPr>
                <a:t>i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+mn-ea"/>
                <a:cs typeface="Times"/>
              </a:endParaRPr>
            </a:p>
            <a:p>
              <a:pPr lvl="0" defTabSz="457200">
                <a:lnSpc>
                  <a:spcPct val="120000"/>
                </a:lnSpc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ELSE  </a:t>
              </a:r>
            </a:p>
            <a:p>
              <a:pPr lvl="0" defTabSz="457200">
                <a:lnSpc>
                  <a:spcPct val="120000"/>
                </a:lnSpc>
              </a:pPr>
              <a:r>
                <a:rPr lang="en-US" kern="0" dirty="0">
                  <a:solidFill>
                    <a:srgbClr val="000000"/>
                  </a:solidFill>
                  <a:latin typeface="Calibri"/>
                </a:rPr>
                <a:t>  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kern="0" dirty="0">
                  <a:solidFill>
                    <a:srgbClr val="000000"/>
                  </a:solidFill>
                  <a:latin typeface="Calibri"/>
                </a:rPr>
                <a:t>ignore user </a:t>
              </a:r>
              <a:r>
                <a:rPr lang="en-US" altLang="zh-CN" i="1" kern="0" dirty="0" err="1">
                  <a:solidFill>
                    <a:prstClr val="black"/>
                  </a:solidFill>
                  <a:latin typeface="Times"/>
                  <a:cs typeface="Time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63735D1-6613-4245-753A-D514EC4B1AF1}"/>
              </a:ext>
            </a:extLst>
          </p:cNvPr>
          <p:cNvSpPr txBox="1"/>
          <p:nvPr/>
        </p:nvSpPr>
        <p:spPr>
          <a:xfrm>
            <a:off x="703068" y="1269266"/>
            <a:ext cx="885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目的：保持较低的通信成本。将任何</a:t>
            </a:r>
            <a:r>
              <a:rPr lang="en-US" altLang="zh-CN" sz="2000" b="1" dirty="0"/>
              <a:t>(</a:t>
            </a:r>
            <a:r>
              <a:rPr lang="el-GR" altLang="zh-CN" sz="2000" b="1" dirty="0"/>
              <a:t>ϵ</a:t>
            </a:r>
            <a:r>
              <a:rPr lang="en-US" altLang="zh-CN" sz="2000" b="1" dirty="0"/>
              <a:t>,0)-DP</a:t>
            </a:r>
            <a:r>
              <a:rPr lang="zh-CN" altLang="en-US" sz="2000" b="1" dirty="0"/>
              <a:t>本地协议转换为一个</a:t>
            </a:r>
            <a:r>
              <a:rPr lang="en-US" altLang="zh-CN" sz="2000" b="1" dirty="0"/>
              <a:t>1-bit</a:t>
            </a:r>
            <a:r>
              <a:rPr lang="zh-CN" altLang="en-US" sz="2000" b="1" dirty="0"/>
              <a:t>协议。</a:t>
            </a:r>
          </a:p>
        </p:txBody>
      </p:sp>
    </p:spTree>
    <p:extLst>
      <p:ext uri="{BB962C8B-B14F-4D97-AF65-F5344CB8AC3E}">
        <p14:creationId xmlns:p14="http://schemas.microsoft.com/office/powerpoint/2010/main" val="33571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B4146-4D0E-F4F6-9BEB-04F6D8CC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Protocol with 1-Bit Reports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038511-6244-9631-02D8-FFBA1DB8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23B865-E848-37B4-5657-0B728C50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297178"/>
            <a:ext cx="8553187" cy="31067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C66C13-C94A-60CC-FE2B-F0C1DDEAEE8B}"/>
              </a:ext>
            </a:extLst>
          </p:cNvPr>
          <p:cNvSpPr/>
          <p:nvPr/>
        </p:nvSpPr>
        <p:spPr>
          <a:xfrm>
            <a:off x="759759" y="2333065"/>
            <a:ext cx="3012141" cy="3160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8D0EB0-3BBA-823B-4DD3-BA7D5E57C676}"/>
              </a:ext>
            </a:extLst>
          </p:cNvPr>
          <p:cNvSpPr txBox="1"/>
          <p:nvPr/>
        </p:nvSpPr>
        <p:spPr>
          <a:xfrm>
            <a:off x="3771900" y="227973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计算概率（唯一额外计算成本）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CFB89B9-9BB6-20B8-2AD9-969CD8F6B6E0}"/>
                  </a:ext>
                </a:extLst>
              </p:cNvPr>
              <p:cNvSpPr txBox="1"/>
              <p:nvPr/>
            </p:nvSpPr>
            <p:spPr>
              <a:xfrm>
                <a:off x="669925" y="4507526"/>
                <a:ext cx="10208372" cy="1294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这种转换适用于任何本地协议，而不仅仅是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Heavy Hitters</a:t>
                </a:r>
                <a:r>
                  <a:rPr lang="en-US" altLang="zh-CN" dirty="0">
                    <a:solidFill>
                      <a:srgbClr val="000000"/>
                    </a:solidFill>
                    <a:latin typeface="PingFang SC"/>
                  </a:rPr>
                  <a:t>;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PingFang SC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公共字符串不依赖于私有数据：可以由不受信任的服务器生成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;</a:t>
                </a:r>
                <a:endParaRPr lang="en-US" altLang="zh-CN" dirty="0">
                  <a:solidFill>
                    <a:srgbClr val="000000"/>
                  </a:solidFill>
                  <a:latin typeface="PingFang SC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对于我们的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HH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协议，这种转换给出了基本相同的误差和计算效率（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Gen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可以用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计算）。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CFB89B9-9BB6-20B8-2AD9-969CD8F6B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4507526"/>
                <a:ext cx="10208372" cy="1294072"/>
              </a:xfrm>
              <a:prstGeom prst="rect">
                <a:avLst/>
              </a:prstGeom>
              <a:blipFill>
                <a:blip r:embed="rId3"/>
                <a:stretch>
                  <a:fillRect l="-418" b="-6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F1909067-9E60-C22F-463A-CE33727A783A}"/>
              </a:ext>
            </a:extLst>
          </p:cNvPr>
          <p:cNvSpPr/>
          <p:nvPr/>
        </p:nvSpPr>
        <p:spPr>
          <a:xfrm>
            <a:off x="1021976" y="1875865"/>
            <a:ext cx="5533465" cy="2420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2E8FCC-DB81-CA6E-D2C9-E044FD45D001}"/>
              </a:ext>
            </a:extLst>
          </p:cNvPr>
          <p:cNvSpPr txBox="1"/>
          <p:nvPr/>
        </p:nvSpPr>
        <p:spPr>
          <a:xfrm>
            <a:off x="6710083" y="1806793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Q: </a:t>
            </a:r>
            <a:r>
              <a:rPr lang="zh-CN" altLang="en-US" dirty="0">
                <a:solidFill>
                  <a:schemeClr val="accent2"/>
                </a:solidFill>
              </a:rPr>
              <a:t>任意</a:t>
            </a:r>
            <a:r>
              <a:rPr lang="el-GR" altLang="zh-CN" dirty="0">
                <a:solidFill>
                  <a:schemeClr val="accent2"/>
                </a:solidFill>
              </a:rPr>
              <a:t>ε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zh-CN" altLang="en-US" dirty="0">
                <a:solidFill>
                  <a:schemeClr val="accent2"/>
                </a:solidFill>
              </a:rPr>
              <a:t>本地随机函数发生器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09C0E6-8224-A8AB-2A47-0F2E64483E9C}"/>
              </a:ext>
            </a:extLst>
          </p:cNvPr>
          <p:cNvSpPr txBox="1"/>
          <p:nvPr/>
        </p:nvSpPr>
        <p:spPr>
          <a:xfrm>
            <a:off x="6274066" y="390172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输出原始报告项目统计量的估计值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539C99-2E3A-2E8E-B5E9-635744695F45}"/>
              </a:ext>
            </a:extLst>
          </p:cNvPr>
          <p:cNvSpPr/>
          <p:nvPr/>
        </p:nvSpPr>
        <p:spPr>
          <a:xfrm>
            <a:off x="1176618" y="3375212"/>
            <a:ext cx="3416320" cy="2564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C94F79-F5FA-85B5-83D3-2EEBCC68E126}"/>
              </a:ext>
            </a:extLst>
          </p:cNvPr>
          <p:cNvSpPr txBox="1"/>
          <p:nvPr/>
        </p:nvSpPr>
        <p:spPr>
          <a:xfrm>
            <a:off x="4726641" y="3249888"/>
            <a:ext cx="602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给定</a:t>
            </a:r>
            <a:r>
              <a:rPr lang="en-US" altLang="zh-CN" dirty="0">
                <a:solidFill>
                  <a:schemeClr val="accent2"/>
                </a:solidFill>
              </a:rPr>
              <a:t>bi=1,</a:t>
            </a:r>
            <a:r>
              <a:rPr lang="zh-CN" altLang="en-US" dirty="0">
                <a:solidFill>
                  <a:schemeClr val="accent2"/>
                </a:solidFill>
              </a:rPr>
              <a:t>公共字符串</a:t>
            </a:r>
            <a:r>
              <a:rPr lang="en-US" altLang="zh-CN" dirty="0" err="1">
                <a:solidFill>
                  <a:schemeClr val="accent2"/>
                </a:solidFill>
              </a:rPr>
              <a:t>yi</a:t>
            </a:r>
            <a:r>
              <a:rPr lang="zh-CN" altLang="en-US" dirty="0">
                <a:solidFill>
                  <a:schemeClr val="accent2"/>
                </a:solidFill>
              </a:rPr>
              <a:t>的条件分布与</a:t>
            </a:r>
            <a:r>
              <a:rPr lang="en-US" altLang="zh-CN" dirty="0">
                <a:solidFill>
                  <a:schemeClr val="accent2"/>
                </a:solidFill>
              </a:rPr>
              <a:t>Qi(vi)</a:t>
            </a:r>
            <a:r>
              <a:rPr lang="zh-CN" altLang="en-US" dirty="0">
                <a:solidFill>
                  <a:schemeClr val="accent2"/>
                </a:solidFill>
              </a:rPr>
              <a:t>的分布完全相同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7A611C-AC21-739D-67B5-4817A82F0747}"/>
                  </a:ext>
                </a:extLst>
              </p:cNvPr>
              <p:cNvSpPr txBox="1"/>
              <p:nvPr/>
            </p:nvSpPr>
            <p:spPr>
              <a:xfrm>
                <a:off x="6603671" y="2929625"/>
                <a:ext cx="4013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7A611C-AC21-739D-67B5-4817A82F0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671" y="2929625"/>
                <a:ext cx="4013855" cy="276999"/>
              </a:xfrm>
              <a:prstGeom prst="rect">
                <a:avLst/>
              </a:prstGeom>
              <a:blipFill>
                <a:blip r:embed="rId4"/>
                <a:stretch>
                  <a:fillRect l="-759" t="-2222" r="-1669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0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55A88-01BE-4530-0CDB-ADD48130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Construction with 1-Bit Reports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1D454D-8D04-8EBF-CFB5-C99E0ED6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0F2428-4D6A-6BB6-D9BD-B64B969F8F70}"/>
              </a:ext>
            </a:extLst>
          </p:cNvPr>
          <p:cNvSpPr txBox="1"/>
          <p:nvPr/>
        </p:nvSpPr>
        <p:spPr>
          <a:xfrm>
            <a:off x="669925" y="1331259"/>
            <a:ext cx="497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高效构造具有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位报告的简洁直方图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CEFA76-A6A7-1F20-DD20-D7DA5CFE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624199"/>
            <a:ext cx="8534839" cy="26353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754673-B427-53C2-4BD2-41BDC5E7E081}"/>
                  </a:ext>
                </a:extLst>
              </p:cNvPr>
              <p:cNvSpPr txBox="1"/>
              <p:nvPr/>
            </p:nvSpPr>
            <p:spPr>
              <a:xfrm>
                <a:off x="716990" y="2058937"/>
                <a:ext cx="454310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𝐹𝑢𝑙𝑙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每个用户处的整体本地随机函数发生器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754673-B427-53C2-4BD2-41BDC5E7E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0" y="2058937"/>
                <a:ext cx="4543103" cy="299249"/>
              </a:xfrm>
              <a:prstGeom prst="rect">
                <a:avLst/>
              </a:prstGeom>
              <a:blipFill>
                <a:blip r:embed="rId3"/>
                <a:stretch>
                  <a:fillRect l="-2282" t="-20408" r="-2550" b="-44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7508EFFC-C8F0-CB9E-E3B8-152353627C50}"/>
              </a:ext>
            </a:extLst>
          </p:cNvPr>
          <p:cNvSpPr/>
          <p:nvPr/>
        </p:nvSpPr>
        <p:spPr>
          <a:xfrm>
            <a:off x="3966882" y="3052482"/>
            <a:ext cx="1976718" cy="2218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F524CA-A97B-9B88-8C67-F23C7544585D}"/>
              </a:ext>
            </a:extLst>
          </p:cNvPr>
          <p:cNvSpPr txBox="1"/>
          <p:nvPr/>
        </p:nvSpPr>
        <p:spPr>
          <a:xfrm>
            <a:off x="9240557" y="3321424"/>
            <a:ext cx="210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设置了每个用户在每一组每个通道上的报告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3ED87-92C4-00FF-127B-2F2517660EE1}"/>
              </a:ext>
            </a:extLst>
          </p:cNvPr>
          <p:cNvSpPr/>
          <p:nvPr/>
        </p:nvSpPr>
        <p:spPr>
          <a:xfrm>
            <a:off x="988359" y="4216494"/>
            <a:ext cx="8135470" cy="5437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6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888B4-89BF-19A5-CCC4-27BF0E86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TIGHT LOWER BOUND ON ERROR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B69155-BA07-F8B3-D589-CC2C39B7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1E12D5-5A27-4BEC-D359-769D936EDF1A}"/>
                  </a:ext>
                </a:extLst>
              </p:cNvPr>
              <p:cNvSpPr txBox="1"/>
              <p:nvPr/>
            </p:nvSpPr>
            <p:spPr>
              <a:xfrm>
                <a:off x="669925" y="1364876"/>
                <a:ext cx="5530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误差的紧下界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b="1" dirty="0"/>
                  <a:t>：同时需要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𝑩𝒊𝒈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zh-CN" altLang="en-US" sz="20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𝑶𝒎𝒆𝒈𝒂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b="1" i="1" dirty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1E12D5-5A27-4BEC-D359-769D936ED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364876"/>
                <a:ext cx="5530681" cy="400110"/>
              </a:xfrm>
              <a:prstGeom prst="rect">
                <a:avLst/>
              </a:prstGeom>
              <a:blipFill>
                <a:blip r:embed="rId2"/>
                <a:stretch>
                  <a:fillRect l="-1213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657E2C-B56B-78C5-B015-843F416D91BE}"/>
                  </a:ext>
                </a:extLst>
              </p:cNvPr>
              <p:cNvSpPr txBox="1"/>
              <p:nvPr/>
            </p:nvSpPr>
            <p:spPr>
              <a:xfrm>
                <a:off x="669925" y="1949823"/>
                <a:ext cx="10850562" cy="1282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通过证明知道无论计算时间和通信量如何，只要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≪1/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，则每个用于频率估计的本地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zh-CN" altLang="en-US" dirty="0"/>
                  <a:t>协议的最坏情况误差为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。说明本文提出的高效协议具有最优误差。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657E2C-B56B-78C5-B015-843F416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949823"/>
                <a:ext cx="10850562" cy="1282915"/>
              </a:xfrm>
              <a:prstGeom prst="rect">
                <a:avLst/>
              </a:prstGeom>
              <a:blipFill>
                <a:blip r:embed="rId3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C266061-4342-8458-9F76-0759CA5C605A}"/>
              </a:ext>
            </a:extLst>
          </p:cNvPr>
          <p:cNvSpPr txBox="1"/>
          <p:nvPr/>
        </p:nvSpPr>
        <p:spPr>
          <a:xfrm>
            <a:off x="669925" y="3429000"/>
            <a:ext cx="10801069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主要结论：私有直方图误差的下界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0DEA88-71E9-3E9E-1CC4-37176369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330" y="4305574"/>
            <a:ext cx="4261069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B223-6BFD-7B5A-2808-CECDBBA8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248716"/>
            <a:ext cx="10850563" cy="77998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F5CCF6-D376-A224-7100-55D579482F9A}"/>
              </a:ext>
            </a:extLst>
          </p:cNvPr>
          <p:cNvSpPr txBox="1"/>
          <p:nvPr/>
        </p:nvSpPr>
        <p:spPr>
          <a:xfrm>
            <a:off x="669925" y="1276478"/>
            <a:ext cx="803835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Local, Private, </a:t>
            </a:r>
            <a:r>
              <a:rPr lang="en-US" altLang="zh-CN" sz="2400" dirty="0">
                <a:solidFill>
                  <a:srgbClr val="FF0000"/>
                </a:solidFill>
              </a:rPr>
              <a:t>Efficient</a:t>
            </a:r>
            <a:r>
              <a:rPr lang="en-US" altLang="zh-CN" sz="2400" dirty="0"/>
              <a:t> Protocols for </a:t>
            </a:r>
            <a:r>
              <a:rPr lang="en-US" altLang="zh-CN" sz="2400" dirty="0">
                <a:solidFill>
                  <a:srgbClr val="FF0000"/>
                </a:solidFill>
              </a:rPr>
              <a:t>Succinct Histograms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8C1E3C-C25A-FF75-C209-18654D553A3A}"/>
                  </a:ext>
                </a:extLst>
              </p:cNvPr>
              <p:cNvSpPr txBox="1"/>
              <p:nvPr/>
            </p:nvSpPr>
            <p:spPr>
              <a:xfrm>
                <a:off x="669925" y="1985922"/>
                <a:ext cx="7947240" cy="873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Efficient Protocol </a:t>
                </a:r>
                <a:r>
                  <a:rPr lang="zh-CN" altLang="en-US" b="1" dirty="0"/>
                  <a:t>高效的协议：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其计算时间、通信和存储成本是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log(d)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多项式级别</a:t>
                </a:r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8C1E3C-C25A-FF75-C209-18654D55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985922"/>
                <a:ext cx="7947240" cy="873957"/>
              </a:xfrm>
              <a:prstGeom prst="rect">
                <a:avLst/>
              </a:prstGeom>
              <a:blipFill>
                <a:blip r:embed="rId3"/>
                <a:stretch>
                  <a:fillRect l="-690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09C173B-632F-1301-00FD-A6F5B7822143}"/>
              </a:ext>
            </a:extLst>
          </p:cNvPr>
          <p:cNvSpPr txBox="1"/>
          <p:nvPr/>
        </p:nvSpPr>
        <p:spPr>
          <a:xfrm>
            <a:off x="669925" y="2989713"/>
            <a:ext cx="9750362" cy="878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Succinct Histograms </a:t>
            </a:r>
            <a:r>
              <a:rPr lang="zh-CN" altLang="en-US" b="1" dirty="0"/>
              <a:t>简洁直方图（</a:t>
            </a:r>
            <a:r>
              <a:rPr lang="en-US" altLang="zh-CN" b="1" dirty="0"/>
              <a:t>S-Hist</a:t>
            </a:r>
            <a:r>
              <a:rPr lang="zh-CN" altLang="en-US" b="1" dirty="0"/>
              <a:t>）：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在为用户提供严格的隐私保障的同时，还提供了频繁项目列表（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Heavy Hitters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）及其频率估计。</a:t>
            </a:r>
            <a:endParaRPr lang="zh-CN" altLang="en-US" dirty="0"/>
          </a:p>
        </p:txBody>
      </p:sp>
      <p:sp>
        <p:nvSpPr>
          <p:cNvPr id="6" name="TextBox 60">
            <a:extLst>
              <a:ext uri="{FF2B5EF4-FFF2-40B4-BE49-F238E27FC236}">
                <a16:creationId xmlns:a16="http://schemas.microsoft.com/office/drawing/2014/main" id="{930002FD-BAA5-178D-0447-629D2DF50C34}"/>
              </a:ext>
            </a:extLst>
          </p:cNvPr>
          <p:cNvSpPr txBox="1"/>
          <p:nvPr/>
        </p:nvSpPr>
        <p:spPr>
          <a:xfrm>
            <a:off x="2356211" y="4111449"/>
            <a:ext cx="264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Succinct histogram</a:t>
            </a:r>
            <a:r>
              <a:rPr lang="en-US" dirty="0"/>
              <a:t> =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6C264F-CFD7-C1BE-C093-5778D5327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81" y="3972265"/>
            <a:ext cx="2330450" cy="647700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F3B148AB-5FFE-9E4F-6E99-13A59BA38262}"/>
              </a:ext>
            </a:extLst>
          </p:cNvPr>
          <p:cNvSpPr txBox="1"/>
          <p:nvPr/>
        </p:nvSpPr>
        <p:spPr>
          <a:xfrm>
            <a:off x="7383169" y="4080671"/>
            <a:ext cx="117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some 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B717B9E-F8D6-4049-FB42-7C8181005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165" y="4118801"/>
            <a:ext cx="698500" cy="323850"/>
          </a:xfrm>
          <a:prstGeom prst="rect">
            <a:avLst/>
          </a:prstGeom>
        </p:spPr>
      </p:pic>
      <p:sp>
        <p:nvSpPr>
          <p:cNvPr id="12" name="TextBox 59">
            <a:extLst>
              <a:ext uri="{FF2B5EF4-FFF2-40B4-BE49-F238E27FC236}">
                <a16:creationId xmlns:a16="http://schemas.microsoft.com/office/drawing/2014/main" id="{920FCB7E-F181-1028-4F5A-263F8FBACBD0}"/>
              </a:ext>
            </a:extLst>
          </p:cNvPr>
          <p:cNvSpPr txBox="1"/>
          <p:nvPr/>
        </p:nvSpPr>
        <p:spPr>
          <a:xfrm>
            <a:off x="4324250" y="4659994"/>
            <a:ext cx="13546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implicitly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EA856E-4A10-72C4-61C8-44895A002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106" y="4644051"/>
            <a:ext cx="2101850" cy="43815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DB775AB9-4A01-4A6B-277E-5ED3EA065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473" y="3897209"/>
            <a:ext cx="5475719" cy="1985781"/>
          </a:xfrm>
          <a:prstGeom prst="rect">
            <a:avLst/>
          </a:prstGeom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CF0356BD-24C1-64D6-1525-EE6A01D1C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481" y="3843520"/>
            <a:ext cx="5739385" cy="2081400"/>
          </a:xfrm>
          <a:prstGeom prst="rect">
            <a:avLst/>
          </a:prstGeom>
        </p:spPr>
      </p:pic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38379BCE-8070-AD9A-65BD-7422FD51A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7207"/>
              </p:ext>
            </p:extLst>
          </p:nvPr>
        </p:nvGraphicFramePr>
        <p:xfrm>
          <a:off x="8746368" y="1276478"/>
          <a:ext cx="2774120" cy="84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060">
                  <a:extLst>
                    <a:ext uri="{9D8B030D-6E8A-4147-A177-3AD203B41FA5}">
                      <a16:colId xmlns:a16="http://schemas.microsoft.com/office/drawing/2014/main" val="1871499995"/>
                    </a:ext>
                  </a:extLst>
                </a:gridCol>
                <a:gridCol w="1387060">
                  <a:extLst>
                    <a:ext uri="{9D8B030D-6E8A-4147-A177-3AD203B41FA5}">
                      <a16:colId xmlns:a16="http://schemas.microsoft.com/office/drawing/2014/main" val="475745645"/>
                    </a:ext>
                  </a:extLst>
                </a:gridCol>
              </a:tblGrid>
              <a:tr h="422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11931"/>
                  </a:ext>
                </a:extLst>
              </a:tr>
              <a:tr h="422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项目域大小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5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6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0BB1-1C4D-FC54-6CCD-12405772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15DF2A-80F4-4084-AFFA-7FA1502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86CBDF-75E8-8FF9-516A-0E7B3EEE29AF}"/>
              </a:ext>
            </a:extLst>
          </p:cNvPr>
          <p:cNvSpPr txBox="1"/>
          <p:nvPr/>
        </p:nvSpPr>
        <p:spPr>
          <a:xfrm>
            <a:off x="669925" y="125057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本文的主要贡献：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1E059D-E169-5A72-055F-29B334ED4868}"/>
                  </a:ext>
                </a:extLst>
              </p:cNvPr>
              <p:cNvSpPr txBox="1"/>
              <p:nvPr/>
            </p:nvSpPr>
            <p:spPr>
              <a:xfrm>
                <a:off x="669925" y="1934117"/>
                <a:ext cx="6073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1.</a:t>
                </a:r>
                <a:r>
                  <a:rPr lang="zh-CN" altLang="en-US" dirty="0"/>
                  <a:t>提出了有着最优误差简洁直方图的高效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𝐿𝐷𝑃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𝑃𝑟𝑜𝑡𝑜𝑐𝑜𝑙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1E059D-E169-5A72-055F-29B334ED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934117"/>
                <a:ext cx="6073522" cy="369332"/>
              </a:xfrm>
              <a:prstGeom prst="rect">
                <a:avLst/>
              </a:prstGeom>
              <a:blipFill>
                <a:blip r:embed="rId2"/>
                <a:stretch>
                  <a:fillRect l="-90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7030BFE-9C13-FAF9-7EE5-08E0BF24C02F}"/>
              </a:ext>
            </a:extLst>
          </p:cNvPr>
          <p:cNvSpPr txBox="1"/>
          <p:nvPr/>
        </p:nvSpPr>
        <p:spPr>
          <a:xfrm>
            <a:off x="669925" y="252532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为该误差匹配更低的下限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50D7CF2-5546-6196-CC0C-9592455F42B7}"/>
                  </a:ext>
                </a:extLst>
              </p:cNvPr>
              <p:cNvSpPr txBox="1"/>
              <p:nvPr/>
            </p:nvSpPr>
            <p:spPr>
              <a:xfrm>
                <a:off x="669925" y="3116533"/>
                <a:ext cx="5127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3.</a:t>
                </a:r>
                <a:r>
                  <a:rPr lang="zh-CN" altLang="en-US" dirty="0"/>
                  <a:t>提出通用的转换将通信复杂性降低到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𝑢𝑠𝑒𝑟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50D7CF2-5546-6196-CC0C-9592455F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3116533"/>
                <a:ext cx="5127814" cy="369332"/>
              </a:xfrm>
              <a:prstGeom prst="rect">
                <a:avLst/>
              </a:prstGeom>
              <a:blipFill>
                <a:blip r:embed="rId3"/>
                <a:stretch>
                  <a:fillRect l="-107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号 13">
            <a:extLst>
              <a:ext uri="{FF2B5EF4-FFF2-40B4-BE49-F238E27FC236}">
                <a16:creationId xmlns:a16="http://schemas.microsoft.com/office/drawing/2014/main" id="{36782A3C-A90A-76F5-6749-783B8AE39AC1}"/>
              </a:ext>
            </a:extLst>
          </p:cNvPr>
          <p:cNvSpPr/>
          <p:nvPr/>
        </p:nvSpPr>
        <p:spPr>
          <a:xfrm>
            <a:off x="6668436" y="1664457"/>
            <a:ext cx="289112" cy="914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5D229C-4EAD-501B-6C2B-4E140FC49273}"/>
                  </a:ext>
                </a:extLst>
              </p:cNvPr>
              <p:cNvSpPr txBox="1"/>
              <p:nvPr/>
            </p:nvSpPr>
            <p:spPr>
              <a:xfrm>
                <a:off x="7021446" y="1479791"/>
                <a:ext cx="2913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执行时间 </a:t>
                </a:r>
                <a:r>
                  <a:rPr lang="en-US" altLang="zh-CN" dirty="0"/>
                  <a:t>~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5D229C-4EAD-501B-6C2B-4E140FC49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446" y="1479791"/>
                <a:ext cx="2913042" cy="369332"/>
              </a:xfrm>
              <a:prstGeom prst="rect">
                <a:avLst/>
              </a:prstGeom>
              <a:blipFill>
                <a:blip r:embed="rId4"/>
                <a:stretch>
                  <a:fillRect l="-188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88B4B69-9724-CD8A-6EAB-AA5F6E183F26}"/>
              </a:ext>
            </a:extLst>
          </p:cNvPr>
          <p:cNvSpPr txBox="1"/>
          <p:nvPr/>
        </p:nvSpPr>
        <p:spPr>
          <a:xfrm>
            <a:off x="7016988" y="2394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最优误差</a:t>
            </a:r>
          </a:p>
        </p:txBody>
      </p:sp>
      <p:graphicFrame>
        <p:nvGraphicFramePr>
          <p:cNvPr id="17" name="Object 18">
            <a:extLst>
              <a:ext uri="{FF2B5EF4-FFF2-40B4-BE49-F238E27FC236}">
                <a16:creationId xmlns:a16="http://schemas.microsoft.com/office/drawing/2014/main" id="{8E81A4D1-994C-B284-41F0-B35AB3976B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712742"/>
              </p:ext>
            </p:extLst>
          </p:nvPr>
        </p:nvGraphicFramePr>
        <p:xfrm>
          <a:off x="8124984" y="2179298"/>
          <a:ext cx="1468229" cy="799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900" imgH="495300" progId="Equation.DSMT4">
                  <p:embed/>
                </p:oleObj>
              </mc:Choice>
              <mc:Fallback>
                <p:oleObj name="Equation" r:id="rId5" imgW="850900" imgH="4953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4984" y="2179298"/>
                        <a:ext cx="1468229" cy="799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CB1B09CD-A71F-78A4-10B1-F4F80D0A5A31}"/>
                  </a:ext>
                </a:extLst>
              </p:cNvPr>
              <p:cNvSpPr/>
              <p:nvPr/>
            </p:nvSpPr>
            <p:spPr>
              <a:xfrm>
                <a:off x="2946235" y="3791945"/>
                <a:ext cx="7280253" cy="889623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最坏情况估计误差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切比雪夫距离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CB1B09CD-A71F-78A4-10B1-F4F80D0A5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235" y="3791945"/>
                <a:ext cx="7280253" cy="889623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63">
            <a:extLst>
              <a:ext uri="{FF2B5EF4-FFF2-40B4-BE49-F238E27FC236}">
                <a16:creationId xmlns:a16="http://schemas.microsoft.com/office/drawing/2014/main" id="{77672C9D-A801-0EAE-9CB4-26E18AE76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541660"/>
              </p:ext>
            </p:extLst>
          </p:nvPr>
        </p:nvGraphicFramePr>
        <p:xfrm>
          <a:off x="6975731" y="3915220"/>
          <a:ext cx="2958757" cy="59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8600" imgH="330200" progId="Equation.DSMT4">
                  <p:embed/>
                </p:oleObj>
              </mc:Choice>
              <mc:Fallback>
                <p:oleObj name="Equation" r:id="rId8" imgW="1498600" imgH="330200" progId="Equation.DSMT4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75731" y="3915220"/>
                        <a:ext cx="2958757" cy="593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6FE7EB-5CBC-44C9-EBE0-D3152DA8C176}"/>
              </a:ext>
            </a:extLst>
          </p:cNvPr>
          <p:cNvSpPr/>
          <p:nvPr/>
        </p:nvSpPr>
        <p:spPr>
          <a:xfrm>
            <a:off x="2946235" y="4974361"/>
            <a:ext cx="7280253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通信复杂度由每个用户传输的比特数衡量。</a:t>
            </a:r>
          </a:p>
        </p:txBody>
      </p:sp>
    </p:spTree>
    <p:extLst>
      <p:ext uri="{BB962C8B-B14F-4D97-AF65-F5344CB8AC3E}">
        <p14:creationId xmlns:p14="http://schemas.microsoft.com/office/powerpoint/2010/main" val="25310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ED318-C4AF-81A9-646E-61F40CCC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Tools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D2A3508-E520-DD77-7750-7F1C3B9E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32BEEC-9C92-44AA-0E35-6A32D7D2F3C9}"/>
                  </a:ext>
                </a:extLst>
              </p:cNvPr>
              <p:cNvSpPr txBox="1"/>
              <p:nvPr/>
            </p:nvSpPr>
            <p:spPr>
              <a:xfrm>
                <a:off x="669925" y="1163171"/>
                <a:ext cx="4164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1.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𝒃𝒊𝒏𝒂𝒓𝒚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altLang="zh-CN" sz="2400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𝒄𝒐𝒅𝒆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32BEEC-9C92-44AA-0E35-6A32D7D2F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163171"/>
                <a:ext cx="4164473" cy="461665"/>
              </a:xfrm>
              <a:prstGeom prst="rect">
                <a:avLst/>
              </a:prstGeom>
              <a:blipFill>
                <a:blip r:embed="rId3"/>
                <a:stretch>
                  <a:fillRect l="-234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EF04F27-71FB-98F3-8924-89CC13A53DB8}"/>
              </a:ext>
            </a:extLst>
          </p:cNvPr>
          <p:cNvSpPr txBox="1"/>
          <p:nvPr/>
        </p:nvSpPr>
        <p:spPr>
          <a:xfrm>
            <a:off x="1095936" y="3244334"/>
            <a:ext cx="26725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一对映射 （</a:t>
            </a:r>
            <a:r>
              <a:rPr lang="en-US" altLang="zh-CN" dirty="0"/>
              <a:t>Enc</a:t>
            </a:r>
            <a:r>
              <a:rPr lang="zh-CN" altLang="en-US" dirty="0"/>
              <a:t>，</a:t>
            </a:r>
            <a:r>
              <a:rPr lang="en-US" altLang="zh-CN" dirty="0"/>
              <a:t>Dec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76B74E-5081-B5F8-4B24-47EB1F393E16}"/>
                  </a:ext>
                </a:extLst>
              </p:cNvPr>
              <p:cNvSpPr txBox="1"/>
              <p:nvPr/>
            </p:nvSpPr>
            <p:spPr>
              <a:xfrm>
                <a:off x="4293549" y="2803840"/>
                <a:ext cx="3296928" cy="51238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Enc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76B74E-5081-B5F8-4B24-47EB1F393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49" y="2803840"/>
                <a:ext cx="3296928" cy="512384"/>
              </a:xfrm>
              <a:prstGeom prst="rect">
                <a:avLst/>
              </a:prstGeom>
              <a:blipFill>
                <a:blip r:embed="rId4"/>
                <a:stretch>
                  <a:fillRect l="-1479"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B682204-6537-265F-1F3D-8C7FB36EF99F}"/>
                  </a:ext>
                </a:extLst>
              </p:cNvPr>
              <p:cNvSpPr txBox="1"/>
              <p:nvPr/>
            </p:nvSpPr>
            <p:spPr>
              <a:xfrm>
                <a:off x="4293549" y="3613666"/>
                <a:ext cx="3269998" cy="51238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Dec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B682204-6537-265F-1F3D-8C7FB36E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49" y="3613666"/>
                <a:ext cx="3269998" cy="512384"/>
              </a:xfrm>
              <a:prstGeom prst="rect">
                <a:avLst/>
              </a:prstGeom>
              <a:blipFill>
                <a:blip r:embed="rId5"/>
                <a:stretch>
                  <a:fillRect l="-1490"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3D1975-D9E9-0EE1-6F62-AA594B3AA208}"/>
                  </a:ext>
                </a:extLst>
              </p:cNvPr>
              <p:cNvSpPr txBox="1"/>
              <p:nvPr/>
            </p:nvSpPr>
            <p:spPr>
              <a:xfrm>
                <a:off x="939264" y="1833814"/>
                <a:ext cx="5049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r>
                  <a:rPr lang="zh-CN" altLang="en-US" dirty="0"/>
                  <a:t>个码字、块长度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）、相对距离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3D1975-D9E9-0EE1-6F62-AA594B3AA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64" y="1833814"/>
                <a:ext cx="5049267" cy="369332"/>
              </a:xfrm>
              <a:prstGeom prst="rect">
                <a:avLst/>
              </a:prstGeom>
              <a:blipFill>
                <a:blip r:embed="rId6"/>
                <a:stretch>
                  <a:fillRect l="-96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35D7CC-1CB8-B776-F1F6-A287831E4772}"/>
                  </a:ext>
                </a:extLst>
              </p:cNvPr>
              <p:cNvSpPr txBox="1"/>
              <p:nvPr/>
            </p:nvSpPr>
            <p:spPr>
              <a:xfrm>
                <a:off x="669925" y="4223906"/>
                <a:ext cx="10850562" cy="1273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其可以纠正多达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𝑓𝑟𝑎𝑐𝑡𝑖𝑜𝑛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𝑒𝑟𝑟𝑜𝑟𝑠</m:t>
                    </m:r>
                  </m:oMath>
                </a14:m>
                <a:r>
                  <a:rPr lang="zh-CN" altLang="en-US" dirty="0"/>
                  <a:t>。即解码器</a:t>
                </a:r>
                <a:r>
                  <a:rPr lang="en-US" altLang="zh-CN" dirty="0"/>
                  <a:t>Dec</a:t>
                </a:r>
                <a:r>
                  <a:rPr lang="zh-CN" altLang="en-US" dirty="0"/>
                  <a:t>，使得对于任何码字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和任意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的误差版本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，其相对于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汉明距离</a:t>
                </a:r>
                <a:r>
                  <a:rPr lang="zh-CN" altLang="en-US" dirty="0"/>
                  <a:t>少于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/2.</m:t>
                    </m:r>
                  </m:oMath>
                </a14:m>
                <a:r>
                  <a:rPr lang="zh-CN" altLang="en-US" dirty="0"/>
                  <a:t> 可以成功解码</a:t>
                </a:r>
                <a:r>
                  <a:rPr lang="en-US" altLang="zh-CN" dirty="0"/>
                  <a:t>Dec(y)=x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35D7CC-1CB8-B776-F1F6-A287831E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4223906"/>
                <a:ext cx="10850562" cy="1273682"/>
              </a:xfrm>
              <a:prstGeom prst="rect">
                <a:avLst/>
              </a:prstGeom>
              <a:blipFill>
                <a:blip r:embed="rId7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A66510F-182C-2F1C-E103-9CDFCC218ED0}"/>
              </a:ext>
            </a:extLst>
          </p:cNvPr>
          <p:cNvSpPr txBox="1"/>
          <p:nvPr/>
        </p:nvSpPr>
        <p:spPr>
          <a:xfrm>
            <a:off x="4927309" y="1237678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纠错码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对用户项目进行编码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9B9414B-52F1-D15D-DF09-A9C98F3BE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6084" y="4957580"/>
            <a:ext cx="2470277" cy="704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64A06C-FB09-2AD0-2C5D-80FC8CB90EEB}"/>
                  </a:ext>
                </a:extLst>
              </p:cNvPr>
              <p:cNvSpPr txBox="1"/>
              <p:nvPr/>
            </p:nvSpPr>
            <p:spPr>
              <a:xfrm>
                <a:off x="689019" y="5720360"/>
                <a:ext cx="4031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块长度为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的二进制编码，取代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64A06C-FB09-2AD0-2C5D-80FC8CB90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9" y="5720360"/>
                <a:ext cx="4031488" cy="369332"/>
              </a:xfrm>
              <a:prstGeom prst="rect">
                <a:avLst/>
              </a:prstGeom>
              <a:blipFill>
                <a:blip r:embed="rId9"/>
                <a:stretch>
                  <a:fillRect l="-121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80479972-2930-7353-CC41-57938BE5060F}"/>
              </a:ext>
            </a:extLst>
          </p:cNvPr>
          <p:cNvSpPr/>
          <p:nvPr/>
        </p:nvSpPr>
        <p:spPr>
          <a:xfrm>
            <a:off x="860612" y="2429472"/>
            <a:ext cx="7133664" cy="1980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B6AB6-A9D6-1009-19E0-AF8B8B2A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Tools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C3B5A2-A9B8-32F6-F1AE-B0313356C9C6}"/>
                  </a:ext>
                </a:extLst>
              </p:cNvPr>
              <p:cNvSpPr txBox="1"/>
              <p:nvPr/>
            </p:nvSpPr>
            <p:spPr>
              <a:xfrm>
                <a:off x="669925" y="1180408"/>
                <a:ext cx="63033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2.Basic Randomizer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zh-CN" altLang="en-US" sz="2400" b="1" dirty="0"/>
                  <a:t> 基本随机函数发生器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C3B5A2-A9B8-32F6-F1AE-B0313356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180408"/>
                <a:ext cx="6303329" cy="461665"/>
              </a:xfrm>
              <a:prstGeom prst="rect">
                <a:avLst/>
              </a:prstGeom>
              <a:blipFill>
                <a:blip r:embed="rId2"/>
                <a:stretch>
                  <a:fillRect l="-1547" t="-10667" r="-484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45B77A1-40A6-8920-BD57-934B2228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793783"/>
            <a:ext cx="8216495" cy="35850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7262D8-6E01-90BB-9883-7379ADFF32C2}"/>
              </a:ext>
            </a:extLst>
          </p:cNvPr>
          <p:cNvSpPr txBox="1"/>
          <p:nvPr/>
        </p:nvSpPr>
        <p:spPr>
          <a:xfrm>
            <a:off x="9377203" y="170091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</a:t>
            </a:r>
            <a:r>
              <a:rPr lang="en-US" altLang="zh-CN" dirty="0"/>
              <a:t>m</a:t>
            </a:r>
            <a:r>
              <a:rPr lang="zh-CN" altLang="en-US" dirty="0"/>
              <a:t>位字符串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37CDAA-FF75-883E-6214-E8A12B8377F7}"/>
              </a:ext>
            </a:extLst>
          </p:cNvPr>
          <p:cNvSpPr/>
          <p:nvPr/>
        </p:nvSpPr>
        <p:spPr>
          <a:xfrm>
            <a:off x="2626599" y="2092687"/>
            <a:ext cx="1202835" cy="3682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74A0D3-8E51-0B76-312F-83516F054EC6}"/>
              </a:ext>
            </a:extLst>
          </p:cNvPr>
          <p:cNvSpPr/>
          <p:nvPr/>
        </p:nvSpPr>
        <p:spPr>
          <a:xfrm>
            <a:off x="736430" y="2872075"/>
            <a:ext cx="5596864" cy="2822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1AD604-5F63-FAF3-E74E-24C0F446C1F8}"/>
              </a:ext>
            </a:extLst>
          </p:cNvPr>
          <p:cNvSpPr txBox="1"/>
          <p:nvPr/>
        </p:nvSpPr>
        <p:spPr>
          <a:xfrm>
            <a:off x="6478778" y="28285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隐私取决于这一步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F68F9E1-0473-D089-0C6F-09E72C07D005}"/>
                  </a:ext>
                </a:extLst>
              </p:cNvPr>
              <p:cNvSpPr txBox="1"/>
              <p:nvPr/>
            </p:nvSpPr>
            <p:spPr>
              <a:xfrm>
                <a:off x="9377203" y="2197002"/>
                <a:ext cx="2359492" cy="956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=(0,…0,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,0…0)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F68F9E1-0473-D089-0C6F-09E72C07D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203" y="2197002"/>
                <a:ext cx="2359492" cy="956800"/>
              </a:xfrm>
              <a:prstGeom prst="rect">
                <a:avLst/>
              </a:prstGeom>
              <a:blipFill>
                <a:blip r:embed="rId4"/>
                <a:stretch>
                  <a:fillRect l="-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DB2FFA3-9A09-1FDC-19F9-2A1EF8ED84C3}"/>
              </a:ext>
            </a:extLst>
          </p:cNvPr>
          <p:cNvSpPr txBox="1"/>
          <p:nvPr/>
        </p:nvSpPr>
        <p:spPr>
          <a:xfrm>
            <a:off x="6973254" y="1226575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确保每个用户生成一个</a:t>
            </a:r>
            <a:r>
              <a:rPr lang="el-GR" altLang="zh-CN" dirty="0">
                <a:solidFill>
                  <a:schemeClr val="accent2"/>
                </a:solidFill>
              </a:rPr>
              <a:t>ε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zh-CN" altLang="en-US" dirty="0">
                <a:solidFill>
                  <a:schemeClr val="accent2"/>
                </a:solidFill>
              </a:rPr>
              <a:t>差分隐私报告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EED0D4-08B6-9587-ECB8-167FED909F71}"/>
              </a:ext>
            </a:extLst>
          </p:cNvPr>
          <p:cNvCxnSpPr/>
          <p:nvPr/>
        </p:nvCxnSpPr>
        <p:spPr>
          <a:xfrm>
            <a:off x="1042147" y="2615453"/>
            <a:ext cx="289111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F077563-6204-F150-9B5D-3B06CD7CEF1B}"/>
              </a:ext>
            </a:extLst>
          </p:cNvPr>
          <p:cNvSpPr txBox="1"/>
          <p:nvPr/>
        </p:nvSpPr>
        <p:spPr>
          <a:xfrm>
            <a:off x="4061012" y="237443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j</a:t>
            </a:r>
            <a:r>
              <a:rPr lang="zh-CN" altLang="en-US" dirty="0">
                <a:solidFill>
                  <a:schemeClr val="accent2"/>
                </a:solidFill>
              </a:rPr>
              <a:t>的随机性可以来自外部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0C7D12-6E4B-ED19-D630-6F9A8D7CA630}"/>
                  </a:ext>
                </a:extLst>
              </p:cNvPr>
              <p:cNvSpPr txBox="1"/>
              <p:nvPr/>
            </p:nvSpPr>
            <p:spPr>
              <a:xfrm>
                <a:off x="9184116" y="3673871"/>
                <a:ext cx="2336372" cy="1704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在这种情况下，服务器通过其他信道接收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，我们可以使用描述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𝑧𝑗</m:t>
                    </m:r>
                  </m:oMath>
                </a14:m>
                <a:r>
                  <a:rPr lang="zh-CN" altLang="en-US" dirty="0"/>
                  <a:t>的单比特表示输出。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0C7D12-6E4B-ED19-D630-6F9A8D7CA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116" y="3673871"/>
                <a:ext cx="2336372" cy="1704954"/>
              </a:xfrm>
              <a:prstGeom prst="rect">
                <a:avLst/>
              </a:prstGeom>
              <a:blipFill>
                <a:blip r:embed="rId5"/>
                <a:stretch>
                  <a:fillRect l="-2078" r="-9610" b="-46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B2796D66-DD36-4162-CA3D-B98972FEFA80}"/>
              </a:ext>
            </a:extLst>
          </p:cNvPr>
          <p:cNvSpPr/>
          <p:nvPr/>
        </p:nvSpPr>
        <p:spPr>
          <a:xfrm>
            <a:off x="5587253" y="4961965"/>
            <a:ext cx="1331259" cy="2822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DFD86-FB64-6079-EE95-2CCB8743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Tools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E5C2E2-8D9C-AF62-1BF8-2E7212EA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D6B818-AEE5-F00B-FAFA-B18B52FA897D}"/>
              </a:ext>
            </a:extLst>
          </p:cNvPr>
          <p:cNvSpPr txBox="1"/>
          <p:nvPr/>
        </p:nvSpPr>
        <p:spPr>
          <a:xfrm>
            <a:off x="669925" y="1250577"/>
            <a:ext cx="551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3.Johnson-Lindenstrauss Transform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75A45A-DB91-67C3-1736-A4F783550A7E}"/>
              </a:ext>
            </a:extLst>
          </p:cNvPr>
          <p:cNvSpPr txBox="1"/>
          <p:nvPr/>
        </p:nvSpPr>
        <p:spPr>
          <a:xfrm>
            <a:off x="6095206" y="129674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用于有效地构造一个私有</a:t>
            </a:r>
            <a:r>
              <a:rPr lang="en-US" altLang="zh-CN" dirty="0">
                <a:solidFill>
                  <a:schemeClr val="accent2"/>
                </a:solidFill>
              </a:rPr>
              <a:t>Frequency Oracle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4F861B-3500-114E-1D28-A258145B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29" y="1934118"/>
            <a:ext cx="10233896" cy="18795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B9BB499-22D0-DA15-4EEB-1A84CB10A66E}"/>
                  </a:ext>
                </a:extLst>
              </p:cNvPr>
              <p:cNvSpPr txBox="1"/>
              <p:nvPr/>
            </p:nvSpPr>
            <p:spPr>
              <a:xfrm>
                <a:off x="669925" y="4195482"/>
                <a:ext cx="97257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通俗理解：塞下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000" b="1" dirty="0"/>
                  <a:t>个向量，只需要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000" b="1" dirty="0"/>
                  <a:t>维空间。该映射以高概率保持成对距离。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B9BB499-22D0-DA15-4EEB-1A84CB10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4195482"/>
                <a:ext cx="9725739" cy="400110"/>
              </a:xfrm>
              <a:prstGeom prst="rect">
                <a:avLst/>
              </a:prstGeom>
              <a:blipFill>
                <a:blip r:embed="rId3"/>
                <a:stretch>
                  <a:fillRect l="-690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C67231AD-77D0-0945-FE5E-CFAEDB4C0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441" y="4719095"/>
            <a:ext cx="8858705" cy="9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3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B0237-C5E3-A2B2-984F-78CC46DE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一个私有</a:t>
            </a:r>
            <a:r>
              <a:rPr lang="en-US" altLang="zh-CN" dirty="0"/>
              <a:t>Frequency Oracle</a:t>
            </a:r>
            <a:r>
              <a:rPr lang="zh-CN" altLang="en-US" dirty="0"/>
              <a:t>构造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BD12A2-2496-7FD1-13D9-7068C959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67B75C-3BD1-81F4-F11D-9D3941756720}"/>
              </a:ext>
            </a:extLst>
          </p:cNvPr>
          <p:cNvSpPr txBox="1"/>
          <p:nvPr/>
        </p:nvSpPr>
        <p:spPr>
          <a:xfrm>
            <a:off x="669925" y="1179979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基于</a:t>
            </a:r>
            <a:r>
              <a:rPr lang="en-US" altLang="zh-CN" b="1" dirty="0">
                <a:solidFill>
                  <a:schemeClr val="accent2"/>
                </a:solidFill>
              </a:rPr>
              <a:t>Johnson-Lindenstrauss Projection</a:t>
            </a:r>
            <a:r>
              <a:rPr lang="zh-CN" altLang="en-US" b="1" dirty="0">
                <a:solidFill>
                  <a:schemeClr val="accent2"/>
                </a:solidFill>
              </a:rPr>
              <a:t>的</a:t>
            </a:r>
            <a:r>
              <a:rPr lang="en-US" altLang="zh-CN" b="1" dirty="0">
                <a:solidFill>
                  <a:schemeClr val="accent2"/>
                </a:solidFill>
              </a:rPr>
              <a:t>Frequency Oracle</a:t>
            </a:r>
            <a:r>
              <a:rPr lang="zh-CN" altLang="en-US" b="1" dirty="0">
                <a:solidFill>
                  <a:schemeClr val="accent2"/>
                </a:solidFill>
              </a:rPr>
              <a:t>的有效构造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E81389-F479-DC27-1A71-AB0FE59A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549311"/>
            <a:ext cx="8388781" cy="30227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984133-9281-5958-EA7C-929F1677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727634"/>
            <a:ext cx="8445934" cy="11621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A99092-4227-93E1-8121-AD0DD3C5CB0E}"/>
              </a:ext>
            </a:extLst>
          </p:cNvPr>
          <p:cNvSpPr/>
          <p:nvPr/>
        </p:nvSpPr>
        <p:spPr>
          <a:xfrm>
            <a:off x="1001806" y="2790265"/>
            <a:ext cx="1727947" cy="2622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E81C5-39D3-5D4B-969E-DDAC1D2E8733}"/>
              </a:ext>
            </a:extLst>
          </p:cNvPr>
          <p:cNvSpPr txBox="1"/>
          <p:nvPr/>
        </p:nvSpPr>
        <p:spPr>
          <a:xfrm>
            <a:off x="2832990" y="273670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生成随机投影矩阵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9B0CE-DD52-4F96-A847-75A654A7F94E}"/>
              </a:ext>
            </a:extLst>
          </p:cNvPr>
          <p:cNvSpPr/>
          <p:nvPr/>
        </p:nvSpPr>
        <p:spPr>
          <a:xfrm>
            <a:off x="2971800" y="3274359"/>
            <a:ext cx="974912" cy="2823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292C03-6D21-D279-1F94-0D508BE81655}"/>
                  </a:ext>
                </a:extLst>
              </p:cNvPr>
              <p:cNvSpPr txBox="1"/>
              <p:nvPr/>
            </p:nvSpPr>
            <p:spPr>
              <a:xfrm>
                <a:off x="4013947" y="3182477"/>
                <a:ext cx="258788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中第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个基向量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292C03-6D21-D279-1F94-0D508BE8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947" y="3182477"/>
                <a:ext cx="2587888" cy="374270"/>
              </a:xfrm>
              <a:prstGeom prst="rect">
                <a:avLst/>
              </a:prstGeom>
              <a:blipFill>
                <a:blip r:embed="rId4"/>
                <a:stretch>
                  <a:fillRect t="-6557" r="-188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32AC2C-3013-244D-BBCF-506CE926AF08}"/>
                  </a:ext>
                </a:extLst>
              </p:cNvPr>
              <p:cNvSpPr txBox="1"/>
              <p:nvPr/>
            </p:nvSpPr>
            <p:spPr>
              <a:xfrm>
                <a:off x="9359010" y="1343942"/>
                <a:ext cx="2228568" cy="427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三点不同：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1.</a:t>
                </a:r>
                <a:r>
                  <a:rPr lang="zh-CN" altLang="en-US" dirty="0"/>
                  <a:t>构造只为提供一个</a:t>
                </a:r>
                <a:r>
                  <a:rPr lang="en-US" altLang="zh-CN" dirty="0"/>
                  <a:t>FO</a:t>
                </a:r>
                <a:r>
                  <a:rPr lang="zh-CN" altLang="en-US" dirty="0"/>
                  <a:t>，而非识别和估计</a:t>
                </a:r>
                <a:r>
                  <a:rPr lang="en-US" altLang="zh-CN" dirty="0"/>
                  <a:t>Heavy Hitters.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2.</a:t>
                </a:r>
                <a:r>
                  <a:rPr lang="zh-CN" altLang="en-US" dirty="0"/>
                  <a:t>每个用户本地使用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zh-CN" altLang="en-US" dirty="0"/>
                  <a:t>进行随机化，给出了纯</a:t>
                </a:r>
                <a:r>
                  <a:rPr lang="en-US" altLang="zh-CN" dirty="0"/>
                  <a:t>-LDP</a:t>
                </a:r>
                <a:r>
                  <a:rPr lang="zh-CN" altLang="en-US" dirty="0"/>
                  <a:t>的保证。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3.</a:t>
                </a:r>
                <a:r>
                  <a:rPr lang="zh-CN" altLang="en-US" dirty="0"/>
                  <a:t>计算在更小的维度即</a:t>
                </a:r>
                <a:r>
                  <a:rPr lang="en-US" altLang="zh-CN" dirty="0"/>
                  <a:t>O(n)</a:t>
                </a:r>
                <a:r>
                  <a:rPr lang="zh-CN" altLang="en-US" dirty="0"/>
                  <a:t>下进行，而不是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32AC2C-3013-244D-BBCF-506CE926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010" y="1343942"/>
                <a:ext cx="2228568" cy="4273029"/>
              </a:xfrm>
              <a:prstGeom prst="rect">
                <a:avLst/>
              </a:prstGeom>
              <a:blipFill>
                <a:blip r:embed="rId5"/>
                <a:stretch>
                  <a:fillRect l="-2186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2C106FA5-1092-3244-D41F-495C591A41A8}"/>
              </a:ext>
            </a:extLst>
          </p:cNvPr>
          <p:cNvSpPr/>
          <p:nvPr/>
        </p:nvSpPr>
        <p:spPr>
          <a:xfrm>
            <a:off x="6441141" y="1889312"/>
            <a:ext cx="2292724" cy="2778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4FA9C16-6350-F29B-F4FD-2DCD30C8E22E}"/>
                  </a:ext>
                </a:extLst>
              </p:cNvPr>
              <p:cNvSpPr txBox="1"/>
              <p:nvPr/>
            </p:nvSpPr>
            <p:spPr>
              <a:xfrm>
                <a:off x="6165476" y="2248079"/>
                <a:ext cx="277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（失败概率）影响误差保证的置信水平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4FA9C16-6350-F29B-F4FD-2DCD30C8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476" y="2248079"/>
                <a:ext cx="2770095" cy="646331"/>
              </a:xfrm>
              <a:prstGeom prst="rect">
                <a:avLst/>
              </a:prstGeom>
              <a:blipFill>
                <a:blip r:embed="rId6"/>
                <a:stretch>
                  <a:fillRect l="-17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7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A517A-EDBC-F354-9BA6-C74FDBC8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UHH Problem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B4C87C-D2C0-48F9-9506-189498C2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3F29D6-3453-2489-707D-1FA4D11E8ED8}"/>
              </a:ext>
            </a:extLst>
          </p:cNvPr>
          <p:cNvSpPr txBox="1"/>
          <p:nvPr/>
        </p:nvSpPr>
        <p:spPr>
          <a:xfrm>
            <a:off x="622860" y="1196788"/>
            <a:ext cx="7382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The Unique Heavy Hitter Problem  </a:t>
            </a:r>
            <a:r>
              <a:rPr lang="zh-CN" altLang="en-US" sz="2400" b="1" dirty="0"/>
              <a:t>唯一频繁项问题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24D3353-211E-B45B-0155-C2C53242D2AB}"/>
                  </a:ext>
                </a:extLst>
              </p:cNvPr>
              <p:cNvSpPr txBox="1"/>
              <p:nvPr/>
            </p:nvSpPr>
            <p:spPr>
              <a:xfrm>
                <a:off x="669925" y="1826541"/>
                <a:ext cx="9578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问题描述：至少有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部分的用户有着相同的项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，而其他用户持有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zh-CN" altLang="en-US" dirty="0"/>
                  <a:t>，即“没有项目”。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24D3353-211E-B45B-0155-C2C53242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826541"/>
                <a:ext cx="9578456" cy="369332"/>
              </a:xfrm>
              <a:prstGeom prst="rect">
                <a:avLst/>
              </a:prstGeom>
              <a:blipFill>
                <a:blip r:embed="rId2"/>
                <a:stretch>
                  <a:fillRect l="-57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FAA9683-18C4-246E-1FB2-32E49145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343" y="2492027"/>
            <a:ext cx="6568574" cy="34475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067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28125-DE8C-A1B5-8B85-0359B1B0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UHH Problem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341CBE-9A01-9059-C7BE-9A25085B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A750CE-E4C5-0009-4533-27D8E5B242A2}"/>
                  </a:ext>
                </a:extLst>
              </p:cNvPr>
              <p:cNvSpPr txBox="1"/>
              <p:nvPr/>
            </p:nvSpPr>
            <p:spPr>
              <a:xfrm>
                <a:off x="669925" y="1290917"/>
                <a:ext cx="6776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目标：为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尽可能小的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值</a:t>
                </a:r>
                <a:r>
                  <a:rPr lang="zh-CN" altLang="en-US" b="1" dirty="0"/>
                  <a:t>获得一个高效的私有简洁直方图的构造。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A750CE-E4C5-0009-4533-27D8E5B24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290917"/>
                <a:ext cx="6776535" cy="369332"/>
              </a:xfrm>
              <a:prstGeom prst="rect">
                <a:avLst/>
              </a:prstGeom>
              <a:blipFill>
                <a:blip r:embed="rId2"/>
                <a:stretch>
                  <a:fillRect l="-809" t="-10000" r="-18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C6D34F0-82A3-A717-1AD8-401749BA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922466"/>
            <a:ext cx="8426883" cy="39435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29AE3C-F1AD-E789-7F33-B46CB68332CA}"/>
              </a:ext>
            </a:extLst>
          </p:cNvPr>
          <p:cNvSpPr txBox="1"/>
          <p:nvPr/>
        </p:nvSpPr>
        <p:spPr>
          <a:xfrm>
            <a:off x="9238129" y="1700127"/>
            <a:ext cx="2282358" cy="378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主要思想：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首先使用纠错码对用户的项目进行编码，并在将结果码字发送到服务器之前对其进行随机化。编码中的冗余允许服务器从加噪的报告中学习未知项</a:t>
            </a:r>
            <a:r>
              <a:rPr lang="en-US" altLang="zh-CN" dirty="0"/>
              <a:t>v *</a:t>
            </a:r>
            <a:r>
              <a:rPr lang="zh-CN" altLang="en-US" dirty="0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FCB610-15F2-0C75-71A3-A1D25AD6C63B}"/>
              </a:ext>
            </a:extLst>
          </p:cNvPr>
          <p:cNvSpPr/>
          <p:nvPr/>
        </p:nvSpPr>
        <p:spPr>
          <a:xfrm>
            <a:off x="2763371" y="4007224"/>
            <a:ext cx="759758" cy="2218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C8642E-DA35-EAA5-3A39-5136AFF89117}"/>
              </a:ext>
            </a:extLst>
          </p:cNvPr>
          <p:cNvSpPr/>
          <p:nvPr/>
        </p:nvSpPr>
        <p:spPr>
          <a:xfrm>
            <a:off x="4262718" y="3018865"/>
            <a:ext cx="921123" cy="23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4AB4DA-E796-2410-8104-3E0B93F2AE6C}"/>
                  </a:ext>
                </a:extLst>
              </p:cNvPr>
              <p:cNvSpPr txBox="1"/>
              <p:nvPr/>
            </p:nvSpPr>
            <p:spPr>
              <a:xfrm>
                <a:off x="7254765" y="2790600"/>
                <a:ext cx="1912703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4AB4DA-E796-2410-8104-3E0B93F2A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765" y="2790600"/>
                <a:ext cx="1912703" cy="572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0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University of Malaya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9844"/>
      </a:accent1>
      <a:accent2>
        <a:srgbClr val="E82209"/>
      </a:accent2>
      <a:accent3>
        <a:srgbClr val="FCC300"/>
      </a:accent3>
      <a:accent4>
        <a:srgbClr val="0B52A2"/>
      </a:accent4>
      <a:accent5>
        <a:srgbClr val="0D8ECC"/>
      </a:accent5>
      <a:accent6>
        <a:srgbClr val="ABDBDF"/>
      </a:accent6>
      <a:hlink>
        <a:srgbClr val="4472C4"/>
      </a:hlink>
      <a:folHlink>
        <a:srgbClr val="BFBFBF"/>
      </a:folHlink>
    </a:clrScheme>
    <a:fontScheme name="tdl3kz1d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1315</Words>
  <Application>Microsoft Office PowerPoint</Application>
  <PresentationFormat>宽屏</PresentationFormat>
  <Paragraphs>135</Paragraphs>
  <Slides>15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PingFang SC</vt:lpstr>
      <vt:lpstr>等线</vt:lpstr>
      <vt:lpstr>等线 Light</vt:lpstr>
      <vt:lpstr>宋体</vt:lpstr>
      <vt:lpstr>Arial</vt:lpstr>
      <vt:lpstr>Calibri</vt:lpstr>
      <vt:lpstr>Cambria Math</vt:lpstr>
      <vt:lpstr>Roboto</vt:lpstr>
      <vt:lpstr>Times</vt:lpstr>
      <vt:lpstr>Office 主题​​</vt:lpstr>
      <vt:lpstr>主题5</vt:lpstr>
      <vt:lpstr>Equation</vt:lpstr>
      <vt:lpstr>PowerPoint 演示文稿</vt:lpstr>
      <vt:lpstr>概述</vt:lpstr>
      <vt:lpstr>Contribution</vt:lpstr>
      <vt:lpstr>Useful Tools</vt:lpstr>
      <vt:lpstr>Useful Tools</vt:lpstr>
      <vt:lpstr>Useful Tools</vt:lpstr>
      <vt:lpstr>一个私有Frequency Oracle构造</vt:lpstr>
      <vt:lpstr>UHH Problem</vt:lpstr>
      <vt:lpstr>UHH Problem</vt:lpstr>
      <vt:lpstr>General Problem 一般问题</vt:lpstr>
      <vt:lpstr>General Problem</vt:lpstr>
      <vt:lpstr>Generic Protocol with 1-Bit Reports</vt:lpstr>
      <vt:lpstr>Generic Protocol with 1-Bit Reports</vt:lpstr>
      <vt:lpstr>Efficient Construction with 1-Bit Reports</vt:lpstr>
      <vt:lpstr>TIGHT LOWER BOUND ON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鑫</dc:creator>
  <cp:lastModifiedBy>刘 鑫</cp:lastModifiedBy>
  <cp:revision>40</cp:revision>
  <dcterms:created xsi:type="dcterms:W3CDTF">2022-11-08T05:33:54Z</dcterms:created>
  <dcterms:modified xsi:type="dcterms:W3CDTF">2022-11-15T12:24:24Z</dcterms:modified>
</cp:coreProperties>
</file>